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82CF10F-18E2-4A20-BB43-9EE55E067F8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8F40ED-85D3-4A25-8D60-2E56FDE4164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55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043-B32E-410A-B5BE-0776F3436A4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51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FFF-D40D-4886-B268-B7BC6F2C59F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12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8E57-0DCD-4E97-809A-95A02261621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46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8429D115-34A7-4DAB-8A5C-3F6070FFF52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398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1510-1E78-4064-8EC4-167FFF6352B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485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3527-C029-4AD9-B8FE-350690F2DEE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44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FB32-8513-48E0-BC74-0D1B45ADD7A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524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AF4C-2036-4D33-9279-6D9FFF78AFF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32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25DA-851F-4314-B885-5A00A11AE72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09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2ADA-6685-45D3-9985-41916CDB26C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39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5FCBE7-C8BE-4887-B2DF-34B5EDA0D35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986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00125" y="1857375"/>
            <a:ext cx="7772400" cy="1920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>
                <a:solidFill>
                  <a:schemeClr val="tx2">
                    <a:satMod val="130000"/>
                  </a:schemeClr>
                </a:solidFill>
              </a:rPr>
              <a:t>Граждане как субъекты гражданского права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2800" b="1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2800" b="1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b="1" i="1"/>
              <a:t>4) Полная недееспособность</a:t>
            </a:r>
            <a:br>
              <a:rPr lang="ru-RU" altLang="ru-RU" sz="2800" b="1" i="1"/>
            </a:br>
            <a:r>
              <a:rPr lang="ru-RU" altLang="ru-RU" sz="2800" b="1"/>
              <a:t>1) </a:t>
            </a:r>
            <a:r>
              <a:rPr lang="ru-RU" altLang="ru-RU" sz="2800"/>
              <a:t>Дети до 6 лет</a:t>
            </a:r>
            <a:br>
              <a:rPr lang="ru-RU" altLang="ru-RU" sz="2800" b="1"/>
            </a:br>
            <a:r>
              <a:rPr lang="ru-RU" altLang="ru-RU" sz="2800" b="1"/>
              <a:t>2) </a:t>
            </a:r>
            <a:r>
              <a:rPr lang="ru-RU" altLang="ru-RU" sz="2800"/>
              <a:t>По решению суда признается гражданин, который  в следствии психического заболевания не понимает значения своих действий и не может руководить ими. </a:t>
            </a:r>
            <a:br>
              <a:rPr lang="ru-RU" altLang="ru-RU" sz="2800"/>
            </a:br>
            <a:r>
              <a:rPr lang="ru-RU" altLang="ru-RU" sz="2800"/>
              <a:t>Признание лица недееспособным осуществляется в судебном порядке, назначается судебно-психиатрическая экспертиза. </a:t>
            </a:r>
            <a:br>
              <a:rPr lang="ru-RU" altLang="ru-RU" sz="2800"/>
            </a:br>
            <a:r>
              <a:rPr lang="ru-RU" altLang="ru-RU" sz="2800"/>
              <a:t>Устанавливается опека и назначается опекун.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/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9144000" cy="56610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b="1"/>
              <a:t>   Имя</a:t>
            </a:r>
            <a:r>
              <a:rPr lang="ru-RU" altLang="ru-RU" sz="2800"/>
              <a:t> – это личное, неимущественное право каждого. И права и обязанности может осуществлять только под своим именем, но иногда можно использовать вымышленное имя, в случае предусмотренным законом. Присваивается при рождении, подлежит государственной регистрации. Состоит из ФИО. В течение жизни может изменяться.</a:t>
            </a:r>
            <a:br>
              <a:rPr lang="ru-RU" altLang="ru-RU" sz="2800"/>
            </a:br>
            <a:br>
              <a:rPr lang="ru-RU" altLang="ru-RU" sz="2800"/>
            </a:br>
            <a:r>
              <a:rPr lang="ru-RU" altLang="ru-RU" sz="2800" b="1"/>
              <a:t>Место жительства</a:t>
            </a:r>
            <a:r>
              <a:rPr lang="ru-RU" altLang="ru-RU" sz="2800"/>
              <a:t> – место, где гражданин постоянно или преимущественно проживает. Определяется самостоятельно, кроме: недееспособных и несовершеннолетних. </a:t>
            </a:r>
            <a:br>
              <a:rPr lang="ru-RU" altLang="ru-RU" sz="2800"/>
            </a:br>
            <a:br>
              <a:rPr lang="ru-RU" altLang="ru-RU" sz="2800"/>
            </a:br>
            <a:endParaRPr lang="ru-RU" altLang="ru-RU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>
                <a:solidFill>
                  <a:schemeClr val="tx2">
                    <a:satMod val="130000"/>
                  </a:schemeClr>
                </a:solidFill>
              </a:rPr>
              <a:t>3. Признание гражданина безвестно отсутствующим и объявление гражданина умершим.</a:t>
            </a:r>
            <a:r>
              <a:rPr lang="ru-RU" sz="4000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00213"/>
            <a:ext cx="9144000" cy="5157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800"/>
              <a:t>    В случае, если по месту жительства гражданина нет сведений о нем, о его месте нахождения, то в соответствии со ст. 42 ГК РФ, гражданин может быть признан безвестно отсутствующим или в соответствии со ст. 45 ГК РФ объявлен умершим. </a:t>
            </a:r>
            <a:br>
              <a:rPr lang="ru-RU" altLang="ru-RU" sz="2800"/>
            </a:br>
            <a:br>
              <a:rPr lang="ru-RU" altLang="ru-RU" sz="2800"/>
            </a:br>
            <a:r>
              <a:rPr lang="ru-RU" altLang="ru-RU" sz="2800"/>
              <a:t>Признание гражданина безвестно отсутствующим возможно через год. Осуществляется в судебном порядке, по заявлению заинтересованных лиц.</a:t>
            </a:r>
            <a:br>
              <a:rPr lang="ru-RU" altLang="ru-RU" sz="2800"/>
            </a:br>
            <a:br>
              <a:rPr lang="ru-RU" altLang="ru-RU" sz="2800"/>
            </a:br>
            <a:endParaRPr lang="ru-RU" altLang="ru-RU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0" y="765175"/>
            <a:ext cx="9144000" cy="5976938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400" b="1" dirty="0"/>
              <a:t>    Последствия: 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br>
              <a:rPr lang="ru-RU" sz="2400" b="1" dirty="0"/>
            </a:br>
            <a:r>
              <a:rPr lang="ru-RU" sz="2400" b="1" dirty="0"/>
              <a:t>1) </a:t>
            </a:r>
            <a:r>
              <a:rPr lang="ru-RU" sz="2400" dirty="0"/>
              <a:t>В отношении имущества такого лица заключается договор доверительного управления имуществом (глава 53, ст. 1012 ГК РФ). </a:t>
            </a:r>
            <a:br>
              <a:rPr lang="ru-RU" sz="2400" dirty="0"/>
            </a:br>
            <a:r>
              <a:rPr lang="ru-RU" sz="2400" b="1" dirty="0"/>
              <a:t>2)</a:t>
            </a:r>
            <a:r>
              <a:rPr lang="ru-RU" sz="2400" dirty="0"/>
              <a:t> Прекращаются обязательства связанные с личностью безвестно отсутствующего лица, например, доверенность.</a:t>
            </a:r>
            <a:br>
              <a:rPr lang="ru-RU" sz="2400" dirty="0"/>
            </a:br>
            <a:r>
              <a:rPr lang="ru-RU" sz="2400" b="1" dirty="0"/>
              <a:t>3) </a:t>
            </a:r>
            <a:r>
              <a:rPr lang="ru-RU" sz="2400" dirty="0"/>
              <a:t>Брак такого лица может расторгнут в упрощенном порядке через органы </a:t>
            </a:r>
            <a:r>
              <a:rPr lang="ru-RU" sz="2400" dirty="0" err="1"/>
              <a:t>ЗАГСа</a:t>
            </a:r>
            <a:r>
              <a:rPr lang="ru-RU" sz="2400" dirty="0"/>
              <a:t>. 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400" b="1" dirty="0"/>
              <a:t>    Последствия явки лица, признанного безвестно отсутствующим: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br>
              <a:rPr lang="ru-RU" sz="2400" b="1" dirty="0"/>
            </a:br>
            <a:r>
              <a:rPr lang="ru-RU" sz="2400" b="1" dirty="0"/>
              <a:t>1) о</a:t>
            </a:r>
            <a:r>
              <a:rPr lang="ru-RU" sz="2400" dirty="0"/>
              <a:t>тменяется решение суда о признании безвестно отсутствующим;</a:t>
            </a:r>
            <a:br>
              <a:rPr lang="ru-RU" sz="2400" dirty="0"/>
            </a:br>
            <a:r>
              <a:rPr lang="ru-RU" sz="2400" b="1" dirty="0"/>
              <a:t>2) </a:t>
            </a:r>
            <a:r>
              <a:rPr lang="ru-RU" sz="2400" dirty="0"/>
              <a:t>прекращается договор доверительного управления, управляющий обязан отчитаться, предъявить и приложить все оправдательные документы; </a:t>
            </a:r>
            <a:br>
              <a:rPr lang="ru-RU" sz="2400" dirty="0"/>
            </a:br>
            <a:r>
              <a:rPr lang="ru-RU" sz="2400" b="1" dirty="0"/>
              <a:t>3)</a:t>
            </a:r>
            <a:r>
              <a:rPr lang="ru-RU" sz="2400" dirty="0"/>
              <a:t> брак может быть восстановлен только по взаимному заявлению обоих супругов и только если другой супруг не вступил в новый брак. </a:t>
            </a:r>
            <a:br>
              <a:rPr lang="ru-RU" sz="2400" dirty="0"/>
            </a:br>
            <a:br>
              <a:rPr lang="ru-RU" sz="2400" dirty="0"/>
            </a:br>
            <a:br>
              <a:rPr lang="ru-RU" sz="1800" dirty="0"/>
            </a:br>
            <a:endParaRPr lang="ru-RU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800" b="1"/>
              <a:t>    Объявление умершим</a:t>
            </a:r>
            <a:br>
              <a:rPr lang="ru-RU" altLang="ru-RU" sz="2800" b="1"/>
            </a:br>
            <a:r>
              <a:rPr lang="ru-RU" altLang="ru-RU" sz="2800"/>
              <a:t>возможно по решению суда, если в течение 5 лет нет сведений о гражданине.</a:t>
            </a:r>
            <a:br>
              <a:rPr lang="ru-RU" altLang="ru-RU" sz="2800"/>
            </a:br>
            <a:r>
              <a:rPr lang="ru-RU" altLang="ru-RU" sz="2800" b="1"/>
              <a:t>Сокращенные  сроки:</a:t>
            </a:r>
            <a:br>
              <a:rPr lang="ru-RU" altLang="ru-RU" sz="2800" b="1"/>
            </a:br>
            <a:r>
              <a:rPr lang="ru-RU" altLang="ru-RU" sz="2800" b="1"/>
              <a:t>1) </a:t>
            </a:r>
            <a:r>
              <a:rPr lang="ru-RU" altLang="ru-RU" sz="2800"/>
              <a:t>2 года, если гражданин пропал на территории военных действий, но срок начинается со дня окончания военных действий.</a:t>
            </a:r>
            <a:br>
              <a:rPr lang="ru-RU" altLang="ru-RU" sz="2800"/>
            </a:br>
            <a:r>
              <a:rPr lang="ru-RU" altLang="ru-RU" sz="2800" b="1"/>
              <a:t>2) </a:t>
            </a:r>
            <a:r>
              <a:rPr lang="ru-RU" altLang="ru-RU" sz="2800"/>
              <a:t>6 месяцев, если гражданин пропал в обстоятельствах угрожающих жизни.</a:t>
            </a:r>
            <a:br>
              <a:rPr lang="ru-RU" altLang="ru-RU" sz="2800"/>
            </a:br>
            <a:r>
              <a:rPr lang="ru-RU" altLang="ru-RU" sz="2800"/>
              <a:t>или его смерть можно предположить от определенного несчастного случая.</a:t>
            </a:r>
            <a:br>
              <a:rPr lang="ru-RU" altLang="ru-RU" sz="2800"/>
            </a:br>
            <a:r>
              <a:rPr lang="ru-RU" altLang="ru-RU" sz="2800" b="1"/>
              <a:t>Последствия:</a:t>
            </a:r>
            <a:br>
              <a:rPr lang="ru-RU" altLang="ru-RU" sz="2800" b="1"/>
            </a:br>
            <a:r>
              <a:rPr lang="ru-RU" altLang="ru-RU" sz="2800" b="1"/>
              <a:t>1) </a:t>
            </a:r>
            <a:r>
              <a:rPr lang="ru-RU" altLang="ru-RU" sz="2800"/>
              <a:t>В отношении имущества наступает наследование.</a:t>
            </a:r>
            <a:br>
              <a:rPr lang="ru-RU" altLang="ru-RU" sz="2800"/>
            </a:br>
            <a:r>
              <a:rPr lang="ru-RU" altLang="ru-RU" sz="2800" b="1"/>
              <a:t>2)</a:t>
            </a:r>
            <a:r>
              <a:rPr lang="ru-RU" altLang="ru-RU" sz="2800"/>
              <a:t> Прекращаются все обязательства.</a:t>
            </a:r>
            <a:br>
              <a:rPr lang="ru-RU" altLang="ru-RU" sz="2800"/>
            </a:br>
            <a:r>
              <a:rPr lang="ru-RU" altLang="ru-RU" sz="2800" b="1"/>
              <a:t>3)</a:t>
            </a:r>
            <a:r>
              <a:rPr lang="ru-RU" altLang="ru-RU" sz="2800"/>
              <a:t> Брак считается прекращенным.</a:t>
            </a:r>
            <a:br>
              <a:rPr lang="ru-RU" altLang="ru-RU" sz="2800"/>
            </a:br>
            <a:r>
              <a:rPr lang="ru-RU" altLang="ru-RU" sz="2800" b="1"/>
              <a:t>4)</a:t>
            </a:r>
            <a:r>
              <a:rPr lang="ru-RU" altLang="ru-RU" sz="2800"/>
              <a:t> На основании решения суда ЗАГС выдает свидетельство о смерти.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0" y="1096963"/>
            <a:ext cx="9144000" cy="5761037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800" b="1" dirty="0"/>
              <a:t>    Последствия явки лица объявленного умершим:</a:t>
            </a:r>
            <a:br>
              <a:rPr lang="ru-RU" sz="2800" b="1" dirty="0"/>
            </a:br>
            <a:r>
              <a:rPr lang="ru-RU" sz="2800" b="1" dirty="0"/>
              <a:t>1) </a:t>
            </a:r>
            <a:r>
              <a:rPr lang="ru-RU" sz="2800" dirty="0"/>
              <a:t>Отменяется решение об объявлении умершим. </a:t>
            </a:r>
            <a:br>
              <a:rPr lang="ru-RU" sz="2800" dirty="0"/>
            </a:br>
            <a:r>
              <a:rPr lang="ru-RU" sz="2800" b="1" dirty="0"/>
              <a:t>2)</a:t>
            </a:r>
            <a:r>
              <a:rPr lang="ru-RU" sz="2800" dirty="0"/>
              <a:t> Вправе требовать возврата имущества, сохранившегося у наследников или перешедшего от наследников к третьим лицам по безвозмездным сделкам, кроме денег и ценных бумаг на предъявителя. Если имущество перешло от наследников по возмездным сделкам, то вправе требовать возврата имущества, если будет доказано, если приобретатель знал, что он жив. </a:t>
            </a:r>
            <a:br>
              <a:rPr lang="ru-RU" sz="2800" dirty="0"/>
            </a:br>
            <a:r>
              <a:rPr lang="ru-RU" sz="2800" b="1" dirty="0"/>
              <a:t>3) </a:t>
            </a:r>
            <a:r>
              <a:rPr lang="ru-RU" sz="2800" dirty="0"/>
              <a:t>Восстанавливаются обязательства, которые к этому моменту не прекратились в установленном порядке. </a:t>
            </a:r>
            <a:br>
              <a:rPr lang="ru-RU" sz="2800" dirty="0"/>
            </a:br>
            <a:r>
              <a:rPr lang="ru-RU" sz="2800" b="1" dirty="0"/>
              <a:t>4</a:t>
            </a:r>
            <a:r>
              <a:rPr lang="ru-RU" sz="2800" b="1"/>
              <a:t>) Б</a:t>
            </a:r>
            <a:r>
              <a:rPr lang="ru-RU" sz="2800"/>
              <a:t>рак </a:t>
            </a:r>
            <a:r>
              <a:rPr lang="ru-RU" sz="2800" dirty="0"/>
              <a:t>может быть восстановлен только по взаимному заявлению обоих супругов и только если другой супруг не вступил в новый брак. </a:t>
            </a:r>
            <a:br>
              <a:rPr lang="ru-RU" sz="2800" dirty="0"/>
            </a:br>
            <a:br>
              <a:rPr lang="ru-RU" sz="2800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908720"/>
            <a:ext cx="8229600" cy="4525963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ru-RU" altLang="ru-RU" dirty="0"/>
              <a:t> 1. Правосубъектность и ее состав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ru-RU" altLang="ru-RU" dirty="0"/>
              <a:t> 2. Дееспособность и ее виды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ru-RU" altLang="ru-RU" dirty="0"/>
              <a:t> 3. Признание гражданина безвестно отсутствующим и объявление гражданина умершим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>
                <a:solidFill>
                  <a:schemeClr val="tx2">
                    <a:satMod val="130000"/>
                  </a:schemeClr>
                </a:solidFill>
              </a:rPr>
              <a:t>1. Правосубъектность и ее состав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    </a:t>
            </a:r>
            <a:r>
              <a:rPr lang="ru-RU" altLang="ru-RU" sz="2800"/>
              <a:t>Правосубъектность – совокупность качеств или свойств, которыми должен обладать субъект, чтобы быть субъектом права.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15"/>
          <p:cNvSpPr>
            <a:spLocks noChangeArrowheads="1"/>
          </p:cNvSpPr>
          <p:nvPr/>
        </p:nvSpPr>
        <p:spPr bwMode="auto">
          <a:xfrm>
            <a:off x="611560" y="238125"/>
            <a:ext cx="3816350" cy="638175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solidFill>
                  <a:schemeClr val="bg2"/>
                </a:solidFill>
              </a:rPr>
              <a:t>Правоспособность -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способность лица иметь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права и обязанности,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возникает с момента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рождения и прекращается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смертью.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Характерные черты: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1) Все граждане имеют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равную правоспособность.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2) Она не зависит от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пола, национальности,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происхождения и др.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3) Правоспособности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нельзя лишить.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4) Возможно ее ограничение,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но только в случаях, которые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предусмотрены ФЗ.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5) Содержание право -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способности определяется </a:t>
            </a:r>
            <a:br>
              <a:rPr lang="ru-RU" altLang="ru-RU" dirty="0">
                <a:solidFill>
                  <a:schemeClr val="bg2"/>
                </a:solidFill>
              </a:rPr>
            </a:br>
            <a:r>
              <a:rPr lang="ru-RU" altLang="ru-RU" dirty="0">
                <a:solidFill>
                  <a:schemeClr val="bg2"/>
                </a:solidFill>
              </a:rPr>
              <a:t>ст. 18 ГК РФ, но оно </a:t>
            </a:r>
            <a:br>
              <a:rPr lang="ru-RU" altLang="ru-RU" dirty="0"/>
            </a:br>
            <a:r>
              <a:rPr lang="ru-RU" altLang="ru-RU" dirty="0">
                <a:solidFill>
                  <a:schemeClr val="bg2"/>
                </a:solidFill>
              </a:rPr>
              <a:t>носит расширительный характер</a:t>
            </a:r>
            <a:r>
              <a:rPr lang="en-US" altLang="ru-RU" dirty="0">
                <a:solidFill>
                  <a:schemeClr val="bg2"/>
                </a:solidFill>
              </a:rPr>
              <a:t>.</a:t>
            </a:r>
            <a:r>
              <a:rPr lang="ru-RU" altLang="ru-RU" b="1" dirty="0"/>
              <a:t>  </a:t>
            </a:r>
          </a:p>
        </p:txBody>
      </p:sp>
      <p:sp>
        <p:nvSpPr>
          <p:cNvPr id="11268" name="AutoShape 16"/>
          <p:cNvSpPr>
            <a:spLocks noChangeArrowheads="1"/>
          </p:cNvSpPr>
          <p:nvPr/>
        </p:nvSpPr>
        <p:spPr bwMode="auto">
          <a:xfrm>
            <a:off x="4612060" y="2452687"/>
            <a:ext cx="3671888" cy="417671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 b="1" dirty="0">
                <a:solidFill>
                  <a:schemeClr val="bg2"/>
                </a:solidFill>
              </a:rPr>
              <a:t>Дееспособность - 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способность лица своими 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действиями приобретать права 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и исполнять обязанности 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1) Интеллект, т.е. понимает значение </a:t>
            </a:r>
          </a:p>
          <a:p>
            <a:pPr algn="ctr" eaLnBrk="1" hangingPunct="1"/>
            <a:r>
              <a:rPr lang="ru-RU" altLang="ru-RU" sz="1600" dirty="0">
                <a:solidFill>
                  <a:schemeClr val="bg2"/>
                </a:solidFill>
              </a:rPr>
              <a:t>своих действий  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2) Воля, т.е. может руководить</a:t>
            </a:r>
          </a:p>
          <a:p>
            <a:pPr algn="ctr" eaLnBrk="1" hangingPunct="1"/>
            <a:r>
              <a:rPr lang="ru-RU" altLang="ru-RU" sz="1600" dirty="0">
                <a:solidFill>
                  <a:schemeClr val="bg2"/>
                </a:solidFill>
              </a:rPr>
              <a:t> своими действиями </a:t>
            </a:r>
          </a:p>
          <a:p>
            <a:pPr algn="ctr" eaLnBrk="1" hangingPunct="1"/>
            <a:r>
              <a:rPr lang="ru-RU" altLang="ru-RU" sz="1600" b="1" dirty="0">
                <a:solidFill>
                  <a:schemeClr val="bg2"/>
                </a:solidFill>
              </a:rPr>
              <a:t>Дееспособность -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а) </a:t>
            </a:r>
            <a:r>
              <a:rPr lang="ru-RU" altLang="ru-RU" sz="1600" dirty="0" err="1">
                <a:solidFill>
                  <a:schemeClr val="bg2"/>
                </a:solidFill>
              </a:rPr>
              <a:t>Сделкоспособность</a:t>
            </a:r>
            <a:r>
              <a:rPr lang="ru-RU" altLang="ru-RU" sz="1600" dirty="0">
                <a:solidFill>
                  <a:schemeClr val="bg2"/>
                </a:solidFill>
              </a:rPr>
              <a:t> - 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возможность самостоятельно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совершать сделки.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б) Деликтоспособность - 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самостоятельно нести </a:t>
            </a:r>
            <a:br>
              <a:rPr lang="ru-RU" altLang="ru-RU" sz="1600" dirty="0">
                <a:solidFill>
                  <a:schemeClr val="bg2"/>
                </a:solidFill>
              </a:rPr>
            </a:br>
            <a:r>
              <a:rPr lang="ru-RU" altLang="ru-RU" sz="1600" dirty="0">
                <a:solidFill>
                  <a:schemeClr val="bg2"/>
                </a:solidFill>
              </a:rPr>
              <a:t>ответственность. </a:t>
            </a:r>
            <a:br>
              <a:rPr lang="ru-RU" altLang="ru-RU" sz="1400" dirty="0">
                <a:solidFill>
                  <a:schemeClr val="bg2"/>
                </a:solidFill>
              </a:rPr>
            </a:br>
            <a:endParaRPr lang="ru-RU" altLang="ru-RU" sz="1400" dirty="0">
              <a:solidFill>
                <a:schemeClr val="bg2"/>
              </a:solidFill>
            </a:endParaRPr>
          </a:p>
        </p:txBody>
      </p:sp>
      <p:sp>
        <p:nvSpPr>
          <p:cNvPr id="11269" name="AutoShape 17"/>
          <p:cNvSpPr>
            <a:spLocks noChangeArrowheads="1"/>
          </p:cNvSpPr>
          <p:nvPr/>
        </p:nvSpPr>
        <p:spPr bwMode="auto">
          <a:xfrm>
            <a:off x="4689848" y="357187"/>
            <a:ext cx="2808287" cy="136842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solidFill>
                  <a:schemeClr val="bg2"/>
                </a:solidFill>
              </a:rPr>
              <a:t>Правосубъектность</a:t>
            </a:r>
            <a:r>
              <a:rPr lang="ru-RU" altLang="ru-RU" dirty="0"/>
              <a:t>: </a:t>
            </a:r>
          </a:p>
        </p:txBody>
      </p:sp>
      <p:sp>
        <p:nvSpPr>
          <p:cNvPr id="11270" name="AutoShape 18"/>
          <p:cNvSpPr>
            <a:spLocks noChangeArrowheads="1"/>
          </p:cNvSpPr>
          <p:nvPr/>
        </p:nvSpPr>
        <p:spPr bwMode="auto">
          <a:xfrm>
            <a:off x="3610348" y="1149350"/>
            <a:ext cx="1081087" cy="144462"/>
          </a:xfrm>
          <a:prstGeom prst="leftArrow">
            <a:avLst>
              <a:gd name="adj1" fmla="val 50000"/>
              <a:gd name="adj2" fmla="val 187088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71" name="AutoShape 20"/>
          <p:cNvSpPr>
            <a:spLocks noChangeArrowheads="1"/>
          </p:cNvSpPr>
          <p:nvPr/>
        </p:nvSpPr>
        <p:spPr bwMode="auto">
          <a:xfrm>
            <a:off x="5769348" y="1724025"/>
            <a:ext cx="144462" cy="649287"/>
          </a:xfrm>
          <a:prstGeom prst="downArrow">
            <a:avLst>
              <a:gd name="adj1" fmla="val 50000"/>
              <a:gd name="adj2" fmla="val 11236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32656"/>
            <a:ext cx="7772400" cy="16093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tx2">
                    <a:satMod val="130000"/>
                  </a:schemeClr>
                </a:solidFill>
              </a:rPr>
              <a:t>2. Дееспособность и ее виды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-3049" y="1556792"/>
            <a:ext cx="9144000" cy="5732462"/>
          </a:xfrm>
        </p:spPr>
        <p:txBody>
          <a:bodyPr>
            <a:normAutofit fontScale="925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400" b="1" dirty="0"/>
              <a:t>Виды:</a:t>
            </a:r>
            <a:endParaRPr lang="en-US" sz="2400" b="1" dirty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i="1" dirty="0"/>
              <a:t>    </a:t>
            </a:r>
            <a:r>
              <a:rPr lang="ru-RU" sz="2800" b="1" i="1" dirty="0"/>
              <a:t>1)</a:t>
            </a:r>
            <a:r>
              <a:rPr lang="ru-RU" sz="2800" b="1" dirty="0"/>
              <a:t> </a:t>
            </a:r>
            <a:r>
              <a:rPr lang="ru-RU" sz="2800" b="1" i="1" dirty="0"/>
              <a:t>Полная дееспособность</a:t>
            </a:r>
            <a:r>
              <a:rPr lang="ru-RU" sz="2800" b="1" dirty="0"/>
              <a:t> – возникает в РФ с 18 лет и дает возможность самостоятельно совершать любые сделки и нести ответственность за свои действия, но может возникнуть ранее: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/>
              <a:t>    </a:t>
            </a:r>
            <a:r>
              <a:rPr lang="ru-RU" sz="2800" b="1" dirty="0"/>
              <a:t>1) Вступление в брак с условием снижения брачного возраста;</a:t>
            </a:r>
            <a:br>
              <a:rPr lang="ru-RU" sz="2800" b="1" dirty="0"/>
            </a:br>
            <a:r>
              <a:rPr lang="ru-RU" sz="2800" b="1" dirty="0"/>
              <a:t>2) Эмансипация – объявление несовершеннолетнего полностью дееспособным (ст. 27 ГК РФ) при наличии следующих условий:</a:t>
            </a:r>
            <a:br>
              <a:rPr lang="ru-RU" sz="2800" b="1" dirty="0"/>
            </a:br>
            <a:r>
              <a:rPr lang="ru-RU" sz="2800" b="1" dirty="0"/>
              <a:t>1. 16 лет</a:t>
            </a:r>
            <a:br>
              <a:rPr lang="ru-RU" sz="2800" b="1" dirty="0"/>
            </a:br>
            <a:r>
              <a:rPr lang="ru-RU" sz="2800" b="1" dirty="0"/>
              <a:t>2. наличие самостоятельного дохода</a:t>
            </a:r>
            <a:br>
              <a:rPr lang="ru-RU" sz="2800" b="1" dirty="0"/>
            </a:br>
            <a:r>
              <a:rPr lang="ru-RU" sz="2800" b="1" dirty="0"/>
              <a:t>3. согласие родителей</a:t>
            </a:r>
            <a:br>
              <a:rPr lang="ru-RU" sz="2800" b="1" dirty="0"/>
            </a:br>
            <a:br>
              <a:rPr lang="ru-RU" sz="2800" b="1" dirty="0"/>
            </a:br>
            <a:endParaRPr lang="ru-RU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b="1" i="1"/>
              <a:t>2)</a:t>
            </a:r>
            <a:r>
              <a:rPr lang="ru-RU" altLang="ru-RU" sz="2800" b="1"/>
              <a:t> </a:t>
            </a:r>
            <a:r>
              <a:rPr lang="ru-RU" altLang="ru-RU" sz="2800" b="1" i="1"/>
              <a:t>Неполная дееспособность</a:t>
            </a:r>
            <a:r>
              <a:rPr lang="ru-RU" altLang="ru-RU" sz="2800"/>
              <a:t> – (до 18 лет)</a:t>
            </a:r>
            <a:br>
              <a:rPr lang="ru-RU" altLang="ru-RU" sz="2800"/>
            </a:br>
            <a:r>
              <a:rPr lang="ru-RU" altLang="ru-RU" sz="2800"/>
              <a:t>подразделяется на частичную от 6 до 14 лет</a:t>
            </a:r>
            <a:br>
              <a:rPr lang="ru-RU" altLang="ru-RU" sz="2800"/>
            </a:br>
            <a:r>
              <a:rPr lang="ru-RU" altLang="ru-RU" sz="2800"/>
              <a:t>и относительную дееспособность от 14 до 18 лет.</a:t>
            </a:r>
            <a:br>
              <a:rPr lang="ru-RU" altLang="ru-RU" sz="2800"/>
            </a:br>
            <a:br>
              <a:rPr lang="ru-RU" altLang="ru-RU" sz="2800" b="1"/>
            </a:br>
            <a:r>
              <a:rPr lang="ru-RU" altLang="ru-RU" sz="2800" b="1"/>
              <a:t>От 6 до 14 лет</a:t>
            </a:r>
            <a:br>
              <a:rPr lang="ru-RU" altLang="ru-RU" sz="2800" b="1"/>
            </a:br>
            <a:r>
              <a:rPr lang="ru-RU" altLang="ru-RU" sz="2800"/>
              <a:t>могут совершать самостоятельно:</a:t>
            </a:r>
            <a:br>
              <a:rPr lang="ru-RU" altLang="ru-RU" sz="2800"/>
            </a:br>
            <a:r>
              <a:rPr lang="ru-RU" altLang="ru-RU" sz="2800" b="1"/>
              <a:t>1)</a:t>
            </a:r>
            <a:r>
              <a:rPr lang="ru-RU" altLang="ru-RU" sz="2800"/>
              <a:t> Мелкие бытовые сделки (направленность - на удовлетворения каждодневных потребностей и незначительная денежная сумма);</a:t>
            </a:r>
            <a:br>
              <a:rPr lang="ru-RU" altLang="ru-RU" sz="2800"/>
            </a:br>
            <a:r>
              <a:rPr lang="ru-RU" altLang="ru-RU" sz="2800" b="1"/>
              <a:t>2) </a:t>
            </a:r>
            <a:r>
              <a:rPr lang="ru-RU" altLang="ru-RU" sz="2800"/>
              <a:t>Сделки направленные на безвозмездное</a:t>
            </a:r>
            <a:r>
              <a:rPr lang="ru-RU" altLang="ru-RU" sz="2800" b="1"/>
              <a:t> </a:t>
            </a:r>
            <a:r>
              <a:rPr lang="ru-RU" altLang="ru-RU" sz="2800"/>
              <a:t>получение прибыли и не требующие государственной регистрации или нотариального удостоверения;</a:t>
            </a:r>
            <a:br>
              <a:rPr lang="ru-RU" altLang="ru-RU" sz="2800"/>
            </a:br>
            <a:r>
              <a:rPr lang="ru-RU" altLang="ru-RU" sz="2800" b="1"/>
              <a:t>3)</a:t>
            </a:r>
            <a:r>
              <a:rPr lang="ru-RU" altLang="ru-RU" sz="2800"/>
              <a:t> Сделки по распоряжению предоставленными денежными средствами.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395536" y="692696"/>
            <a:ext cx="9144000" cy="58324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dirty="0"/>
              <a:t>    </a:t>
            </a:r>
            <a:r>
              <a:rPr lang="ru-RU" altLang="ru-RU" sz="2400" dirty="0"/>
              <a:t>Остальные сделки от его имени совершают его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dirty="0"/>
              <a:t>законные представители.</a:t>
            </a:r>
            <a:br>
              <a:rPr lang="ru-RU" altLang="ru-RU" sz="2400" dirty="0"/>
            </a:br>
            <a:r>
              <a:rPr lang="ru-RU" altLang="ru-RU" sz="2400" dirty="0"/>
              <a:t>Деликтоспособность отсутствует  до 14 лет.</a:t>
            </a:r>
            <a:br>
              <a:rPr lang="ru-RU" altLang="ru-RU" sz="2400" dirty="0"/>
            </a:br>
            <a:br>
              <a:rPr lang="ru-RU" altLang="ru-RU" sz="2400" dirty="0"/>
            </a:br>
            <a:r>
              <a:rPr lang="ru-RU" altLang="ru-RU" sz="2400" dirty="0"/>
              <a:t>Относительная дееспособность (от 14 до 18 лет):</a:t>
            </a:r>
            <a:br>
              <a:rPr lang="ru-RU" altLang="ru-RU" sz="2400" dirty="0"/>
            </a:br>
            <a:br>
              <a:rPr lang="ru-RU" altLang="ru-RU" sz="2400" dirty="0"/>
            </a:br>
            <a:r>
              <a:rPr lang="ru-RU" altLang="ru-RU" sz="2400" b="1" dirty="0"/>
              <a:t>4) </a:t>
            </a:r>
            <a:r>
              <a:rPr lang="ru-RU" altLang="ru-RU" sz="2400" dirty="0"/>
              <a:t>Самостоятельно распоряжаться своими доходами</a:t>
            </a:r>
            <a:br>
              <a:rPr lang="ru-RU" altLang="ru-RU" sz="2400" dirty="0"/>
            </a:br>
            <a:r>
              <a:rPr lang="ru-RU" altLang="ru-RU" sz="2400" b="1" dirty="0"/>
              <a:t>5) </a:t>
            </a:r>
            <a:r>
              <a:rPr lang="ru-RU" altLang="ru-RU" sz="2400" dirty="0"/>
              <a:t>Иметь право самостоятельно открыть счет в банке и распоряжаться им;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dirty="0"/>
              <a:t>  </a:t>
            </a:r>
            <a:r>
              <a:rPr lang="en-US" altLang="ru-RU" sz="2400" dirty="0"/>
              <a:t> </a:t>
            </a:r>
            <a:r>
              <a:rPr lang="ru-RU" altLang="ru-RU" sz="2400" b="1" dirty="0"/>
              <a:t>6)</a:t>
            </a:r>
            <a:r>
              <a:rPr lang="ru-RU" altLang="ru-RU" sz="2400" dirty="0"/>
              <a:t> Самостоятельно осуществляют свои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dirty="0"/>
              <a:t>      </a:t>
            </a:r>
            <a:r>
              <a:rPr lang="en-US" altLang="ru-RU" sz="2400" dirty="0"/>
              <a:t> </a:t>
            </a:r>
            <a:r>
              <a:rPr lang="ru-RU" altLang="ru-RU" sz="2400" dirty="0"/>
              <a:t>интеллектуальные    права.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/>
              <a:t>    Остальные сделки совершает с согласия родителей. </a:t>
            </a:r>
            <a:br>
              <a:rPr lang="ru-RU" altLang="ru-RU" sz="2800"/>
            </a:br>
            <a:r>
              <a:rPr lang="ru-RU" altLang="ru-RU" sz="2800"/>
              <a:t>Деликтоспособность самостоятельная, но если нет дохода или средств недостаточно, может наступать субсидиарная (дополнительная) ответственность родителей.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000" b="1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000" b="1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000" b="1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000" b="1" i="1"/>
              <a:t>3)</a:t>
            </a:r>
            <a:r>
              <a:rPr lang="ru-RU" altLang="ru-RU" sz="2000" b="1"/>
              <a:t> </a:t>
            </a:r>
            <a:r>
              <a:rPr lang="ru-RU" altLang="ru-RU" sz="2000" b="1" i="1"/>
              <a:t>Ограниченная дееспособность</a:t>
            </a:r>
            <a:br>
              <a:rPr lang="ru-RU" altLang="ru-RU" sz="2000" b="1" i="1"/>
            </a:br>
            <a:r>
              <a:rPr lang="ru-RU" altLang="ru-RU" sz="2000" b="1"/>
              <a:t>1) </a:t>
            </a:r>
            <a:r>
              <a:rPr lang="ru-RU" altLang="ru-RU" sz="2000"/>
              <a:t>От 14 до 18 лет можно ограничить, если несовершеннолетний нерационально распоряжается своими доходами. Ограничение осуществляется судом по заявлению родителей.</a:t>
            </a:r>
            <a:br>
              <a:rPr lang="ru-RU" altLang="ru-RU" sz="2000"/>
            </a:br>
            <a:r>
              <a:rPr lang="ru-RU" altLang="ru-RU" sz="2000" b="1"/>
              <a:t>2) </a:t>
            </a:r>
            <a:r>
              <a:rPr lang="ru-RU" altLang="ru-RU" sz="2000"/>
              <a:t>Полностью совершеннолетний гражданин если он злоупотребляет спиртными напитками, наркотическими средствами, азартными играми + ставит свою семью в тяжелое материальное положение.</a:t>
            </a:r>
            <a:br>
              <a:rPr lang="ru-RU" altLang="ru-RU" sz="2000"/>
            </a:br>
            <a:r>
              <a:rPr lang="ru-RU" altLang="ru-RU" sz="2000"/>
              <a:t>Осуществляется в судебном порядке. Обратится в суд могут любые заинтересованные лица.</a:t>
            </a:r>
            <a:br>
              <a:rPr lang="ru-RU" altLang="ru-RU" sz="2000"/>
            </a:br>
            <a:r>
              <a:rPr lang="ru-RU" altLang="ru-RU" sz="2000"/>
              <a:t>Если решение суда  положительное, то над гражданином устанавливается попечительство и самостоятельно он может совершать только мелкие сделки, остальные совершает с согласия попечителя.</a:t>
            </a:r>
            <a:br>
              <a:rPr lang="ru-RU" altLang="ru-RU" sz="2000"/>
            </a:br>
            <a:r>
              <a:rPr lang="ru-RU" altLang="ru-RU" sz="2000"/>
              <a:t>Деликтоспособность сохраняется в полном объеме.</a:t>
            </a:r>
            <a:br>
              <a:rPr lang="ru-RU" altLang="ru-RU" sz="2000"/>
            </a:br>
            <a:r>
              <a:rPr lang="ru-RU" altLang="ru-RU" sz="2000" b="1"/>
              <a:t>3)</a:t>
            </a:r>
            <a:r>
              <a:rPr lang="ru-RU" altLang="ru-RU" sz="2000"/>
              <a:t> Ограничение дееспособности, если гражданин страдает психическим расстройством, из-за которого осуществлять права и обязанности может с помощью постороннего лица. В судебном порядке устанавливается попечительство; самостоятельно совершает  мелкие бытовые сделки и распоряжается своим доходом; остальные сделки с согласия попечителя.</a:t>
            </a:r>
            <a:br>
              <a:rPr lang="ru-RU" altLang="ru-RU" sz="2000"/>
            </a:br>
            <a:r>
              <a:rPr lang="ru-RU" altLang="ru-RU" sz="2000"/>
              <a:t>Деликтоспособность – самостоятельная. </a:t>
            </a:r>
            <a:br>
              <a:rPr lang="ru-RU" altLang="ru-RU" sz="2000"/>
            </a:br>
            <a:br>
              <a:rPr lang="ru-RU" altLang="ru-RU" sz="1800"/>
            </a:br>
            <a:endParaRPr lang="ru-RU" altLang="ru-RU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ru-RU" altLang="ru-RU" sz="1800"/>
            </a:br>
            <a:endParaRPr lang="ru-RU" altLang="ru-RU" sz="1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93</TotalTime>
  <Words>1211</Words>
  <Application>Microsoft Office PowerPoint</Application>
  <PresentationFormat>Экран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Cambria</vt:lpstr>
      <vt:lpstr>Garamond</vt:lpstr>
      <vt:lpstr>Rockwell</vt:lpstr>
      <vt:lpstr>Rockwell Condensed</vt:lpstr>
      <vt:lpstr>Wingdings</vt:lpstr>
      <vt:lpstr>Дерево</vt:lpstr>
      <vt:lpstr>Граждане как субъекты гражданского права</vt:lpstr>
      <vt:lpstr>Презентация PowerPoint</vt:lpstr>
      <vt:lpstr>1. Правосубъектность и ее состав</vt:lpstr>
      <vt:lpstr>Презентация PowerPoint</vt:lpstr>
      <vt:lpstr>2. Дееспособность и ее виды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Признание гражданина безвестно отсутствующим и объявление гражданина умершим. </vt:lpstr>
      <vt:lpstr>Презентация PowerPoint</vt:lpstr>
      <vt:lpstr>Презентация PowerPoint</vt:lpstr>
      <vt:lpstr>Презентация PowerPoint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Граждане, как субъекты гражданского права.</dc:title>
  <dc:creator>Хусаинов Ренат Маратович</dc:creator>
  <cp:lastModifiedBy>Хусаинов Ренат Маратович</cp:lastModifiedBy>
  <cp:revision>14</cp:revision>
  <dcterms:created xsi:type="dcterms:W3CDTF">2017-02-28T13:52:17Z</dcterms:created>
  <dcterms:modified xsi:type="dcterms:W3CDTF">2022-12-26T08:19:11Z</dcterms:modified>
</cp:coreProperties>
</file>