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8" r:id="rId3"/>
    <p:sldId id="262" r:id="rId4"/>
    <p:sldId id="261" r:id="rId5"/>
    <p:sldId id="263" r:id="rId6"/>
    <p:sldId id="270" r:id="rId7"/>
    <p:sldId id="269" r:id="rId8"/>
    <p:sldId id="264" r:id="rId9"/>
    <p:sldId id="271" r:id="rId10"/>
    <p:sldId id="265" r:id="rId11"/>
    <p:sldId id="266" r:id="rId12"/>
    <p:sldId id="272" r:id="rId13"/>
    <p:sldId id="273" r:id="rId14"/>
    <p:sldId id="274" r:id="rId15"/>
    <p:sldId id="278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66FF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2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622C-8086-4D8D-A82D-9880B3A8551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01615-7E36-4EF5-82C8-4737A530C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7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01615-7E36-4EF5-82C8-4737A530CA2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0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A327C7-3F65-40C4-A538-0DCDB61B7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7776-9F98-4325-A5A7-90B06241A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72A9D-D567-46FE-90F6-7767123740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8A1-3391-472D-A48C-50D1F90BE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A9BCBBF-01A6-4D4A-A1C7-82D4F8BC08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6D4F-B355-47AE-8906-C197D7C7F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CDA3-590A-4789-9C5B-C4B0019D25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BB5-5FF5-4DBA-A386-EC030E66F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0C4B-AD65-4AE9-A943-DD4C053168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7F6D9F-A897-4B3B-B485-1825661E6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DEC-15F7-4795-8AC4-99F0AA2AF5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3653D7-92BB-4514-9C62-0764C13ABC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052736"/>
            <a:ext cx="7343796" cy="2000264"/>
          </a:xfrm>
        </p:spPr>
        <p:txBody>
          <a:bodyPr/>
          <a:lstStyle/>
          <a:p>
            <a:pPr algn="ctr"/>
            <a:r>
              <a:rPr lang="ru-RU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Правосубъектность</a:t>
            </a:r>
            <a:br>
              <a:rPr lang="ru-RU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граждан</a:t>
            </a:r>
            <a:endParaRPr lang="en-US" sz="4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645024"/>
            <a:ext cx="5753104" cy="7953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Физические лица как субъекты правоотношений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505" y="-60815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дееспособность</a:t>
            </a:r>
          </a:p>
        </p:txBody>
      </p:sp>
      <p:sp>
        <p:nvSpPr>
          <p:cNvPr id="3" name="AutoShape 26"/>
          <p:cNvSpPr>
            <a:spLocks noChangeArrowheads="1"/>
          </p:cNvSpPr>
          <p:nvPr/>
        </p:nvSpPr>
        <p:spPr bwMode="gray">
          <a:xfrm>
            <a:off x="1500166" y="857232"/>
            <a:ext cx="4546630" cy="4362464"/>
          </a:xfrm>
          <a:custGeom>
            <a:avLst/>
            <a:gdLst>
              <a:gd name="G0" fmla="+- 1950 0 0"/>
              <a:gd name="G1" fmla="+- 21600 0 1950"/>
              <a:gd name="G2" fmla="+- 21600 0 195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50" y="10800"/>
                </a:moveTo>
                <a:cubicBezTo>
                  <a:pt x="1950" y="15688"/>
                  <a:pt x="5912" y="19650"/>
                  <a:pt x="10800" y="19650"/>
                </a:cubicBezTo>
                <a:cubicBezTo>
                  <a:pt x="15688" y="19650"/>
                  <a:pt x="19650" y="15688"/>
                  <a:pt x="19650" y="10800"/>
                </a:cubicBezTo>
                <a:cubicBezTo>
                  <a:pt x="19650" y="5912"/>
                  <a:pt x="15688" y="1950"/>
                  <a:pt x="10800" y="1950"/>
                </a:cubicBezTo>
                <a:cubicBezTo>
                  <a:pt x="5912" y="1950"/>
                  <a:pt x="1950" y="5912"/>
                  <a:pt x="1950" y="108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  <a:alpha val="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 w="76200">
            <a:solidFill>
              <a:srgbClr val="5F5F5F">
                <a:alpha val="2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black">
          <a:xfrm>
            <a:off x="1928794" y="2071678"/>
            <a:ext cx="3786214" cy="187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Способность гражданина своими действиями приобретать и осуществлять гражданские права, создавать для себя гражданские обязанности и исполнять их</a:t>
            </a:r>
            <a:endParaRPr lang="ru-RU" sz="2000" dirty="0"/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black">
          <a:xfrm>
            <a:off x="5643570" y="1000108"/>
            <a:ext cx="471487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полная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black">
          <a:xfrm>
            <a:off x="6215075" y="2928934"/>
            <a:ext cx="414337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частичная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black">
          <a:xfrm>
            <a:off x="6000760" y="3929066"/>
            <a:ext cx="421484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ограниченная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143504" y="1214422"/>
            <a:ext cx="482600" cy="473075"/>
            <a:chOff x="480" y="1200"/>
            <a:chExt cx="1042" cy="1019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11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12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55000"/>
                    </a:schemeClr>
                  </a:gs>
                  <a:gs pos="5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folHlink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10" name="Picture 3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643570" y="2000240"/>
            <a:ext cx="482600" cy="473075"/>
            <a:chOff x="480" y="1200"/>
            <a:chExt cx="1042" cy="1019"/>
          </a:xfrm>
        </p:grpSpPr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16" name="Picture 4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17" name="Oval 41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15" name="Picture 4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5786446" y="3000372"/>
            <a:ext cx="482600" cy="473075"/>
            <a:chOff x="480" y="1200"/>
            <a:chExt cx="1042" cy="1019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1" name="Picture 4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2" name="Oval 4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20" name="Picture 4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5500694" y="4000504"/>
            <a:ext cx="482600" cy="473075"/>
            <a:chOff x="480" y="1200"/>
            <a:chExt cx="1042" cy="1019"/>
          </a:xfrm>
        </p:grpSpPr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6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7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55000"/>
                    </a:schemeClr>
                  </a:gs>
                  <a:gs pos="5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folHlink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25" name="Picture 3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4857752" y="4643446"/>
            <a:ext cx="482600" cy="473075"/>
            <a:chOff x="480" y="1200"/>
            <a:chExt cx="1042" cy="1019"/>
          </a:xfrm>
        </p:grpSpPr>
        <p:grpSp>
          <p:nvGrpSpPr>
            <p:cNvPr id="29" name="Group 39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31" name="Picture 4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2" name="Oval 41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30" name="Picture 4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8" name="TextBox 37"/>
          <p:cNvSpPr txBox="1"/>
          <p:nvPr/>
        </p:nvSpPr>
        <p:spPr>
          <a:xfrm>
            <a:off x="6072198" y="185736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относительная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7818" y="4786322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недееспособность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-22001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Полная дееспособность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">
          <a:xfrm>
            <a:off x="2157416" y="1612903"/>
            <a:ext cx="6172200" cy="342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endParaRPr lang="en-US" sz="1600" b="0" dirty="0">
              <a:cs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428728" y="1428736"/>
            <a:ext cx="2393985" cy="19494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190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6469076" y="1428735"/>
            <a:ext cx="2171700" cy="23780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hlink">
                  <a:gamma/>
                  <a:shade val="66667"/>
                  <a:invGamma/>
                  <a:alpha val="0"/>
                </a:schemeClr>
              </a:gs>
              <a:gs pos="100000">
                <a:schemeClr val="hlink"/>
              </a:gs>
            </a:gsLst>
            <a:lin ang="16200000" scaled="1"/>
            <a:tileRect/>
          </a:gradFill>
          <a:ln w="190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3929059" y="1428735"/>
            <a:ext cx="2292368" cy="19494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gamma/>
                  <a:shade val="46275"/>
                  <a:invGamma/>
                  <a:alpha val="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190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2143108" y="4286256"/>
            <a:ext cx="1000132" cy="1119204"/>
            <a:chOff x="969" y="2207"/>
            <a:chExt cx="1099" cy="1380"/>
          </a:xfrm>
        </p:grpSpPr>
        <p:pic>
          <p:nvPicPr>
            <p:cNvPr id="17" name="Picture 17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1047" y="3166"/>
              <a:ext cx="912" cy="248"/>
            </a:xfrm>
            <a:prstGeom prst="rect">
              <a:avLst/>
            </a:prstGeom>
            <a:noFill/>
          </p:spPr>
        </p:pic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969" y="2211"/>
              <a:ext cx="1099" cy="1374"/>
              <a:chOff x="2304" y="2496"/>
              <a:chExt cx="1200" cy="1528"/>
            </a:xfrm>
          </p:grpSpPr>
          <p:pic>
            <p:nvPicPr>
              <p:cNvPr id="20" name="Picture 19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20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22" name="Picture 21" descr="light_shadow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 rot="-3733502" flipH="1" flipV="1">
                <a:off x="2666" y="3377"/>
                <a:ext cx="1050" cy="244"/>
                <a:chOff x="2528" y="1060"/>
                <a:chExt cx="894" cy="236"/>
              </a:xfrm>
            </p:grpSpPr>
            <p:grpSp>
              <p:nvGrpSpPr>
                <p:cNvPr id="24" name="Group 23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0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1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2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3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5" name="Group 28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26" name="AutoShape 2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7" name="AutoShape 3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8" name="AutoShape 3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29" name="AutoShape 3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071" y="2627"/>
              <a:ext cx="8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ru-RU" sz="2000" dirty="0">
                  <a:solidFill>
                    <a:schemeClr val="bg2"/>
                  </a:solidFill>
                  <a:cs typeface="Arial" charset="0"/>
                </a:rPr>
                <a:t>1</a:t>
              </a:r>
              <a:endParaRPr lang="en-US" sz="2000" dirty="0">
                <a:solidFill>
                  <a:schemeClr val="bg2"/>
                </a:solidFill>
                <a:cs typeface="Arial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4857754" y="4331644"/>
            <a:ext cx="954670" cy="1073816"/>
            <a:chOff x="2459" y="2207"/>
            <a:chExt cx="1099" cy="1380"/>
          </a:xfrm>
        </p:grpSpPr>
        <p:pic>
          <p:nvPicPr>
            <p:cNvPr id="35" name="Picture 35" descr="light_shadow"/>
            <p:cNvPicPr>
              <a:picLocks noChangeAspect="1" noChangeArrowheads="1"/>
            </p:cNvPicPr>
            <p:nvPr/>
          </p:nvPicPr>
          <p:blipFill>
            <a:blip r:embed="rId5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2557" y="3166"/>
              <a:ext cx="913" cy="248"/>
            </a:xfrm>
            <a:prstGeom prst="rect">
              <a:avLst/>
            </a:prstGeom>
            <a:noFill/>
          </p:spPr>
        </p:pic>
        <p:grpSp>
          <p:nvGrpSpPr>
            <p:cNvPr id="36" name="Group 36"/>
            <p:cNvGrpSpPr>
              <a:grpSpLocks/>
            </p:cNvGrpSpPr>
            <p:nvPr/>
          </p:nvGrpSpPr>
          <p:grpSpPr bwMode="auto">
            <a:xfrm>
              <a:off x="2459" y="2211"/>
              <a:ext cx="1099" cy="1374"/>
              <a:chOff x="2304" y="2496"/>
              <a:chExt cx="1200" cy="1528"/>
            </a:xfrm>
          </p:grpSpPr>
          <p:pic>
            <p:nvPicPr>
              <p:cNvPr id="38" name="Picture 3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Oval 38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40" name="Picture 39" descr="light_shadow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 rot="-3733502" flipH="1" flipV="1">
                <a:off x="2666" y="3377"/>
                <a:ext cx="1050" cy="244"/>
                <a:chOff x="2528" y="1060"/>
                <a:chExt cx="894" cy="236"/>
              </a:xfrm>
            </p:grpSpPr>
            <p:grpSp>
              <p:nvGrpSpPr>
                <p:cNvPr id="42" name="Group 41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48" name="AutoShape 4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49" name="AutoShape 4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0" name="AutoShape 4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1" name="AutoShape 4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43" name="Group 46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44" name="AutoShape 4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45" name="AutoShape 4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46" name="AutoShape 4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47" name="AutoShape 5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2591" y="2618"/>
              <a:ext cx="8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ru-RU" sz="2000" dirty="0">
                  <a:solidFill>
                    <a:schemeClr val="bg2"/>
                  </a:solidFill>
                  <a:cs typeface="Arial" charset="0"/>
                </a:rPr>
                <a:t>2</a:t>
              </a:r>
              <a:endParaRPr lang="en-US" sz="2000" dirty="0">
                <a:solidFill>
                  <a:schemeClr val="bg2"/>
                </a:solidFill>
                <a:cs typeface="Arial" charset="0"/>
              </a:endParaRPr>
            </a:p>
          </p:txBody>
        </p: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7358084" y="4316524"/>
            <a:ext cx="954670" cy="1088935"/>
            <a:chOff x="4018" y="2207"/>
            <a:chExt cx="1099" cy="1380"/>
          </a:xfrm>
        </p:grpSpPr>
        <p:pic>
          <p:nvPicPr>
            <p:cNvPr id="53" name="Picture 53" descr="light_shadow"/>
            <p:cNvPicPr>
              <a:picLocks noChangeAspect="1" noChangeArrowheads="1"/>
            </p:cNvPicPr>
            <p:nvPr/>
          </p:nvPicPr>
          <p:blipFill>
            <a:blip r:embed="rId8" cstate="print">
              <a:lum bright="-90000" contrast="-48000"/>
            </a:blip>
            <a:srcRect/>
            <a:stretch>
              <a:fillRect/>
            </a:stretch>
          </p:blipFill>
          <p:spPr bwMode="gray">
            <a:xfrm>
              <a:off x="4125" y="3172"/>
              <a:ext cx="845" cy="241"/>
            </a:xfrm>
            <a:prstGeom prst="rect">
              <a:avLst/>
            </a:prstGeom>
            <a:noFill/>
          </p:spPr>
        </p:pic>
        <p:grpSp>
          <p:nvGrpSpPr>
            <p:cNvPr id="54" name="Group 54"/>
            <p:cNvGrpSpPr>
              <a:grpSpLocks/>
            </p:cNvGrpSpPr>
            <p:nvPr/>
          </p:nvGrpSpPr>
          <p:grpSpPr bwMode="auto">
            <a:xfrm>
              <a:off x="4018" y="2211"/>
              <a:ext cx="1099" cy="1374"/>
              <a:chOff x="2304" y="2496"/>
              <a:chExt cx="1200" cy="1528"/>
            </a:xfrm>
          </p:grpSpPr>
          <p:pic>
            <p:nvPicPr>
              <p:cNvPr id="56" name="Picture 55" descr="circuler_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Oval 56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58" name="Picture 57" descr="light_shadow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 rot="-3733502" flipH="1" flipV="1">
                <a:off x="2666" y="3377"/>
                <a:ext cx="1050" cy="244"/>
                <a:chOff x="2528" y="1060"/>
                <a:chExt cx="894" cy="236"/>
              </a:xfrm>
            </p:grpSpPr>
            <p:grpSp>
              <p:nvGrpSpPr>
                <p:cNvPr id="60" name="Group 59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66" name="AutoShape 6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67" name="AutoShape 6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68" name="AutoShape 6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69" name="AutoShape 6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1" name="Group 64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62" name="AutoShape 6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63" name="AutoShape 6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64" name="AutoShape 6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65" name="AutoShape 6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sp>
          <p:nvSpPr>
            <p:cNvPr id="55" name="Rectangle 69"/>
            <p:cNvSpPr>
              <a:spLocks noChangeArrowheads="1"/>
            </p:cNvSpPr>
            <p:nvPr/>
          </p:nvSpPr>
          <p:spPr bwMode="auto">
            <a:xfrm>
              <a:off x="4130" y="2618"/>
              <a:ext cx="8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ru-RU" sz="2000" dirty="0">
                  <a:solidFill>
                    <a:schemeClr val="bg2"/>
                  </a:solidFill>
                  <a:cs typeface="Arial" charset="0"/>
                </a:rPr>
                <a:t>3</a:t>
              </a:r>
              <a:endParaRPr lang="en-US" sz="2000" dirty="0">
                <a:solidFill>
                  <a:schemeClr val="bg2"/>
                </a:solidFill>
                <a:cs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357290" y="1449374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Полная дееспособность </a:t>
            </a:r>
            <a:r>
              <a:rPr lang="ru-RU" sz="1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презюмируется</a:t>
            </a:r>
            <a:endParaRPr lang="ru-RU" sz="1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496" y="1520812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Возникает по достижении восемнадцати лет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29388" y="1449374"/>
            <a:ext cx="2428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Дееспособное лицо может совершать любые действия не запрещенные законом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ltGray">
          <a:xfrm>
            <a:off x="2514641" y="2410694"/>
            <a:ext cx="19002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Freeform 4"/>
          <p:cNvSpPr>
            <a:spLocks/>
          </p:cNvSpPr>
          <p:nvPr/>
        </p:nvSpPr>
        <p:spPr bwMode="ltGray">
          <a:xfrm>
            <a:off x="4433929" y="2345606"/>
            <a:ext cx="366712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Freeform 5"/>
          <p:cNvSpPr>
            <a:spLocks/>
          </p:cNvSpPr>
          <p:nvPr/>
        </p:nvSpPr>
        <p:spPr bwMode="ltGray">
          <a:xfrm flipH="1">
            <a:off x="4833979" y="2410694"/>
            <a:ext cx="1900237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183500" y="3921392"/>
            <a:ext cx="1790703" cy="1714512"/>
            <a:chOff x="4320" y="1152"/>
            <a:chExt cx="414" cy="402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1254938" y="3992830"/>
            <a:ext cx="1643074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800" b="1" cap="all" dirty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мелкие бытовые сделки</a:t>
            </a:r>
            <a:endParaRPr lang="en-US" sz="1800" b="1" cap="all" dirty="0">
              <a:ln w="90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112326" y="3905510"/>
            <a:ext cx="2643206" cy="1730394"/>
            <a:chOff x="4320" y="1152"/>
            <a:chExt cx="414" cy="402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898409" y="3921392"/>
            <a:ext cx="2933712" cy="1714512"/>
            <a:chOff x="4343" y="1152"/>
            <a:chExt cx="391" cy="402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gray">
            <a:xfrm>
              <a:off x="4343" y="1152"/>
              <a:ext cx="391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gray">
          <a:xfrm>
            <a:off x="3183764" y="3921392"/>
            <a:ext cx="2643206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/>
            <a:r>
              <a:rPr lang="ru-RU" sz="1800" b="1" cap="all" dirty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сделки, направленные на безвозмездное получение выгоды*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gray">
          <a:xfrm>
            <a:off x="5898408" y="3921392"/>
            <a:ext cx="292895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algn="ctr"/>
            <a:r>
              <a:rPr lang="ru-RU" sz="1800" b="1" cap="all" dirty="0">
                <a:ln w="90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сделки по распоряжению средствами, предоставленными законным представителем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black">
          <a:xfrm>
            <a:off x="1571604" y="717603"/>
            <a:ext cx="642942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несовершеннолетние, не достигшие четырнадцати лет (малолетние)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ltGray">
          <a:xfrm>
            <a:off x="1762149" y="2060221"/>
            <a:ext cx="6238875" cy="6782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984864" y="2184016"/>
            <a:ext cx="58086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Вправе самостоятельно совершать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gray">
          <a:xfrm>
            <a:off x="1357290" y="0"/>
            <a:ext cx="6500858" cy="717603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Относительная дееспособность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7274" y="1574169"/>
            <a:ext cx="7143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b="1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Все сделки за малолетних совершают законные представители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1760" y="5996825"/>
            <a:ext cx="658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* Не требующие нотариального удостоверения или государственной регистрации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14356"/>
            <a:ext cx="771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Несовершеннолетние в возрасте от четырнадцати до восемнадцати лет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1428736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Совершают сделки с письменного согласия своих законных представителей - родителей, усыновителей или попечителя.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2928934"/>
            <a:ext cx="492443" cy="28575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2000" b="1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самостоятельно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gray">
          <a:xfrm>
            <a:off x="2928927" y="3000372"/>
            <a:ext cx="5857916" cy="592138"/>
          </a:xfrm>
          <a:custGeom>
            <a:avLst/>
            <a:gdLst>
              <a:gd name="connsiteX0" fmla="*/ 0 w 4038600"/>
              <a:gd name="connsiteY0" fmla="*/ 296069 h 592138"/>
              <a:gd name="connsiteX1" fmla="*/ 86717 w 4038600"/>
              <a:gd name="connsiteY1" fmla="*/ 86717 h 592138"/>
              <a:gd name="connsiteX2" fmla="*/ 296070 w 4038600"/>
              <a:gd name="connsiteY2" fmla="*/ 1 h 592138"/>
              <a:gd name="connsiteX3" fmla="*/ 3742531 w 4038600"/>
              <a:gd name="connsiteY3" fmla="*/ 0 h 592138"/>
              <a:gd name="connsiteX4" fmla="*/ 3951883 w 4038600"/>
              <a:gd name="connsiteY4" fmla="*/ 86717 h 592138"/>
              <a:gd name="connsiteX5" fmla="*/ 4038599 w 4038600"/>
              <a:gd name="connsiteY5" fmla="*/ 296070 h 592138"/>
              <a:gd name="connsiteX6" fmla="*/ 4038600 w 4038600"/>
              <a:gd name="connsiteY6" fmla="*/ 296069 h 592138"/>
              <a:gd name="connsiteX7" fmla="*/ 3951883 w 4038600"/>
              <a:gd name="connsiteY7" fmla="*/ 505421 h 592138"/>
              <a:gd name="connsiteX8" fmla="*/ 3742530 w 4038600"/>
              <a:gd name="connsiteY8" fmla="*/ 592138 h 592138"/>
              <a:gd name="connsiteX9" fmla="*/ 296069 w 4038600"/>
              <a:gd name="connsiteY9" fmla="*/ 592138 h 592138"/>
              <a:gd name="connsiteX10" fmla="*/ 86717 w 4038600"/>
              <a:gd name="connsiteY10" fmla="*/ 505421 h 592138"/>
              <a:gd name="connsiteX11" fmla="*/ 1 w 4038600"/>
              <a:gd name="connsiteY11" fmla="*/ 296068 h 592138"/>
              <a:gd name="connsiteX12" fmla="*/ 0 w 4038600"/>
              <a:gd name="connsiteY12" fmla="*/ 296069 h 59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8600" h="592138">
                <a:moveTo>
                  <a:pt x="0" y="296069"/>
                </a:moveTo>
                <a:cubicBezTo>
                  <a:pt x="0" y="217547"/>
                  <a:pt x="31193" y="142240"/>
                  <a:pt x="86717" y="86717"/>
                </a:cubicBezTo>
                <a:cubicBezTo>
                  <a:pt x="142241" y="31193"/>
                  <a:pt x="217547" y="1"/>
                  <a:pt x="296070" y="1"/>
                </a:cubicBezTo>
                <a:lnTo>
                  <a:pt x="3742531" y="0"/>
                </a:lnTo>
                <a:cubicBezTo>
                  <a:pt x="3821053" y="0"/>
                  <a:pt x="3896360" y="31193"/>
                  <a:pt x="3951883" y="86717"/>
                </a:cubicBezTo>
                <a:cubicBezTo>
                  <a:pt x="4007407" y="142241"/>
                  <a:pt x="4038599" y="217547"/>
                  <a:pt x="4038599" y="296070"/>
                </a:cubicBezTo>
                <a:lnTo>
                  <a:pt x="4038600" y="296069"/>
                </a:lnTo>
                <a:cubicBezTo>
                  <a:pt x="4038600" y="374591"/>
                  <a:pt x="4007407" y="449898"/>
                  <a:pt x="3951883" y="505421"/>
                </a:cubicBezTo>
                <a:cubicBezTo>
                  <a:pt x="3896359" y="560945"/>
                  <a:pt x="3821053" y="592138"/>
                  <a:pt x="3742530" y="592138"/>
                </a:cubicBezTo>
                <a:lnTo>
                  <a:pt x="296069" y="592138"/>
                </a:lnTo>
                <a:cubicBezTo>
                  <a:pt x="217547" y="592138"/>
                  <a:pt x="142240" y="560945"/>
                  <a:pt x="86717" y="505421"/>
                </a:cubicBezTo>
                <a:cubicBezTo>
                  <a:pt x="31193" y="449897"/>
                  <a:pt x="0" y="374591"/>
                  <a:pt x="1" y="296068"/>
                </a:cubicBezTo>
                <a:lnTo>
                  <a:pt x="0" y="29606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0"/>
                  <a:invGamma/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2886064" y="3019422"/>
            <a:ext cx="614368" cy="584200"/>
            <a:chOff x="2959" y="1568"/>
            <a:chExt cx="454" cy="480"/>
          </a:xfrm>
        </p:grpSpPr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34" name="Picture 28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5" name="Picture 29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6" name="Oval 30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33" name="Picture 31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8" name="AutoShape 33"/>
          <p:cNvSpPr>
            <a:spLocks noChangeArrowheads="1"/>
          </p:cNvSpPr>
          <p:nvPr/>
        </p:nvSpPr>
        <p:spPr bwMode="gray">
          <a:xfrm>
            <a:off x="2928927" y="3768722"/>
            <a:ext cx="5857916" cy="592138"/>
          </a:xfrm>
          <a:custGeom>
            <a:avLst/>
            <a:gdLst>
              <a:gd name="connsiteX0" fmla="*/ 0 w 4038600"/>
              <a:gd name="connsiteY0" fmla="*/ 296069 h 592138"/>
              <a:gd name="connsiteX1" fmla="*/ 86717 w 4038600"/>
              <a:gd name="connsiteY1" fmla="*/ 86717 h 592138"/>
              <a:gd name="connsiteX2" fmla="*/ 296070 w 4038600"/>
              <a:gd name="connsiteY2" fmla="*/ 1 h 592138"/>
              <a:gd name="connsiteX3" fmla="*/ 3742531 w 4038600"/>
              <a:gd name="connsiteY3" fmla="*/ 0 h 592138"/>
              <a:gd name="connsiteX4" fmla="*/ 3951883 w 4038600"/>
              <a:gd name="connsiteY4" fmla="*/ 86717 h 592138"/>
              <a:gd name="connsiteX5" fmla="*/ 4038599 w 4038600"/>
              <a:gd name="connsiteY5" fmla="*/ 296070 h 592138"/>
              <a:gd name="connsiteX6" fmla="*/ 4038600 w 4038600"/>
              <a:gd name="connsiteY6" fmla="*/ 296069 h 592138"/>
              <a:gd name="connsiteX7" fmla="*/ 3951883 w 4038600"/>
              <a:gd name="connsiteY7" fmla="*/ 505421 h 592138"/>
              <a:gd name="connsiteX8" fmla="*/ 3742530 w 4038600"/>
              <a:gd name="connsiteY8" fmla="*/ 592138 h 592138"/>
              <a:gd name="connsiteX9" fmla="*/ 296069 w 4038600"/>
              <a:gd name="connsiteY9" fmla="*/ 592138 h 592138"/>
              <a:gd name="connsiteX10" fmla="*/ 86717 w 4038600"/>
              <a:gd name="connsiteY10" fmla="*/ 505421 h 592138"/>
              <a:gd name="connsiteX11" fmla="*/ 1 w 4038600"/>
              <a:gd name="connsiteY11" fmla="*/ 296068 h 592138"/>
              <a:gd name="connsiteX12" fmla="*/ 0 w 4038600"/>
              <a:gd name="connsiteY12" fmla="*/ 296069 h 59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8600" h="592138">
                <a:moveTo>
                  <a:pt x="0" y="296069"/>
                </a:moveTo>
                <a:cubicBezTo>
                  <a:pt x="0" y="217547"/>
                  <a:pt x="31193" y="142240"/>
                  <a:pt x="86717" y="86717"/>
                </a:cubicBezTo>
                <a:cubicBezTo>
                  <a:pt x="142241" y="31193"/>
                  <a:pt x="217547" y="1"/>
                  <a:pt x="296070" y="1"/>
                </a:cubicBezTo>
                <a:lnTo>
                  <a:pt x="3742531" y="0"/>
                </a:lnTo>
                <a:cubicBezTo>
                  <a:pt x="3821053" y="0"/>
                  <a:pt x="3896360" y="31193"/>
                  <a:pt x="3951883" y="86717"/>
                </a:cubicBezTo>
                <a:cubicBezTo>
                  <a:pt x="4007407" y="142241"/>
                  <a:pt x="4038599" y="217547"/>
                  <a:pt x="4038599" y="296070"/>
                </a:cubicBezTo>
                <a:lnTo>
                  <a:pt x="4038600" y="296069"/>
                </a:lnTo>
                <a:cubicBezTo>
                  <a:pt x="4038600" y="374591"/>
                  <a:pt x="4007407" y="449898"/>
                  <a:pt x="3951883" y="505421"/>
                </a:cubicBezTo>
                <a:cubicBezTo>
                  <a:pt x="3896359" y="560945"/>
                  <a:pt x="3821053" y="592138"/>
                  <a:pt x="3742530" y="592138"/>
                </a:cubicBezTo>
                <a:lnTo>
                  <a:pt x="296069" y="592138"/>
                </a:lnTo>
                <a:cubicBezTo>
                  <a:pt x="217547" y="592138"/>
                  <a:pt x="142240" y="560945"/>
                  <a:pt x="86717" y="505421"/>
                </a:cubicBezTo>
                <a:cubicBezTo>
                  <a:pt x="31193" y="449897"/>
                  <a:pt x="0" y="374591"/>
                  <a:pt x="1" y="296068"/>
                </a:cubicBezTo>
                <a:lnTo>
                  <a:pt x="0" y="296069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0"/>
                  <a:invGamma/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2886064" y="3787772"/>
            <a:ext cx="614368" cy="584200"/>
            <a:chOff x="2959" y="1568"/>
            <a:chExt cx="454" cy="480"/>
          </a:xfrm>
        </p:grpSpPr>
        <p:grpSp>
          <p:nvGrpSpPr>
            <p:cNvPr id="40" name="Group 35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42" name="Picture 36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43" name="Picture 3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4" name="Oval 38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41" name="Picture 3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46" name="AutoShape 41"/>
          <p:cNvSpPr>
            <a:spLocks noChangeArrowheads="1"/>
          </p:cNvSpPr>
          <p:nvPr/>
        </p:nvSpPr>
        <p:spPr bwMode="gray">
          <a:xfrm>
            <a:off x="2928927" y="4545010"/>
            <a:ext cx="5857916" cy="592137"/>
          </a:xfrm>
          <a:custGeom>
            <a:avLst/>
            <a:gdLst>
              <a:gd name="connsiteX0" fmla="*/ 0 w 4038600"/>
              <a:gd name="connsiteY0" fmla="*/ 296069 h 592137"/>
              <a:gd name="connsiteX1" fmla="*/ 86717 w 4038600"/>
              <a:gd name="connsiteY1" fmla="*/ 86717 h 592137"/>
              <a:gd name="connsiteX2" fmla="*/ 296070 w 4038600"/>
              <a:gd name="connsiteY2" fmla="*/ 1 h 592137"/>
              <a:gd name="connsiteX3" fmla="*/ 3742532 w 4038600"/>
              <a:gd name="connsiteY3" fmla="*/ 0 h 592137"/>
              <a:gd name="connsiteX4" fmla="*/ 3951884 w 4038600"/>
              <a:gd name="connsiteY4" fmla="*/ 86717 h 592137"/>
              <a:gd name="connsiteX5" fmla="*/ 4038600 w 4038600"/>
              <a:gd name="connsiteY5" fmla="*/ 296070 h 592137"/>
              <a:gd name="connsiteX6" fmla="*/ 4038600 w 4038600"/>
              <a:gd name="connsiteY6" fmla="*/ 296069 h 592137"/>
              <a:gd name="connsiteX7" fmla="*/ 3951883 w 4038600"/>
              <a:gd name="connsiteY7" fmla="*/ 505421 h 592137"/>
              <a:gd name="connsiteX8" fmla="*/ 3742530 w 4038600"/>
              <a:gd name="connsiteY8" fmla="*/ 592138 h 592137"/>
              <a:gd name="connsiteX9" fmla="*/ 296069 w 4038600"/>
              <a:gd name="connsiteY9" fmla="*/ 592137 h 592137"/>
              <a:gd name="connsiteX10" fmla="*/ 86717 w 4038600"/>
              <a:gd name="connsiteY10" fmla="*/ 505420 h 592137"/>
              <a:gd name="connsiteX11" fmla="*/ 1 w 4038600"/>
              <a:gd name="connsiteY11" fmla="*/ 296067 h 592137"/>
              <a:gd name="connsiteX12" fmla="*/ 0 w 4038600"/>
              <a:gd name="connsiteY12" fmla="*/ 296069 h 5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8600" h="592137">
                <a:moveTo>
                  <a:pt x="0" y="296069"/>
                </a:moveTo>
                <a:cubicBezTo>
                  <a:pt x="0" y="217547"/>
                  <a:pt x="31193" y="142240"/>
                  <a:pt x="86717" y="86717"/>
                </a:cubicBezTo>
                <a:cubicBezTo>
                  <a:pt x="142241" y="31193"/>
                  <a:pt x="217547" y="1"/>
                  <a:pt x="296070" y="1"/>
                </a:cubicBezTo>
                <a:lnTo>
                  <a:pt x="3742532" y="0"/>
                </a:lnTo>
                <a:cubicBezTo>
                  <a:pt x="3821054" y="0"/>
                  <a:pt x="3896361" y="31193"/>
                  <a:pt x="3951884" y="86717"/>
                </a:cubicBezTo>
                <a:cubicBezTo>
                  <a:pt x="4007408" y="142241"/>
                  <a:pt x="4038600" y="217547"/>
                  <a:pt x="4038600" y="296070"/>
                </a:cubicBezTo>
                <a:lnTo>
                  <a:pt x="4038600" y="296069"/>
                </a:lnTo>
                <a:cubicBezTo>
                  <a:pt x="4038600" y="374591"/>
                  <a:pt x="4007407" y="449898"/>
                  <a:pt x="3951883" y="505421"/>
                </a:cubicBezTo>
                <a:cubicBezTo>
                  <a:pt x="3896359" y="560945"/>
                  <a:pt x="3821053" y="592138"/>
                  <a:pt x="3742530" y="592138"/>
                </a:cubicBezTo>
                <a:lnTo>
                  <a:pt x="296069" y="592137"/>
                </a:lnTo>
                <a:cubicBezTo>
                  <a:pt x="217547" y="592137"/>
                  <a:pt x="142240" y="560944"/>
                  <a:pt x="86717" y="505420"/>
                </a:cubicBezTo>
                <a:cubicBezTo>
                  <a:pt x="31193" y="449896"/>
                  <a:pt x="0" y="374590"/>
                  <a:pt x="1" y="296067"/>
                </a:cubicBezTo>
                <a:cubicBezTo>
                  <a:pt x="1" y="296068"/>
                  <a:pt x="0" y="296068"/>
                  <a:pt x="0" y="296069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0"/>
                  <a:invGamma/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2886064" y="4564060"/>
            <a:ext cx="614368" cy="584200"/>
            <a:chOff x="2959" y="1568"/>
            <a:chExt cx="454" cy="480"/>
          </a:xfrm>
        </p:grpSpPr>
        <p:grpSp>
          <p:nvGrpSpPr>
            <p:cNvPr id="48" name="Group 43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50" name="Picture 44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51" name="Picture 4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52" name="Oval 46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49" name="Picture 47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54" name="AutoShape 49"/>
          <p:cNvSpPr>
            <a:spLocks noChangeArrowheads="1"/>
          </p:cNvSpPr>
          <p:nvPr/>
        </p:nvSpPr>
        <p:spPr bwMode="gray">
          <a:xfrm>
            <a:off x="2928926" y="5281610"/>
            <a:ext cx="5857916" cy="592137"/>
          </a:xfrm>
          <a:custGeom>
            <a:avLst/>
            <a:gdLst>
              <a:gd name="connsiteX0" fmla="*/ 0 w 4038600"/>
              <a:gd name="connsiteY0" fmla="*/ 296069 h 592137"/>
              <a:gd name="connsiteX1" fmla="*/ 86717 w 4038600"/>
              <a:gd name="connsiteY1" fmla="*/ 86717 h 592137"/>
              <a:gd name="connsiteX2" fmla="*/ 296070 w 4038600"/>
              <a:gd name="connsiteY2" fmla="*/ 1 h 592137"/>
              <a:gd name="connsiteX3" fmla="*/ 3742532 w 4038600"/>
              <a:gd name="connsiteY3" fmla="*/ 0 h 592137"/>
              <a:gd name="connsiteX4" fmla="*/ 3951884 w 4038600"/>
              <a:gd name="connsiteY4" fmla="*/ 86717 h 592137"/>
              <a:gd name="connsiteX5" fmla="*/ 4038600 w 4038600"/>
              <a:gd name="connsiteY5" fmla="*/ 296070 h 592137"/>
              <a:gd name="connsiteX6" fmla="*/ 4038600 w 4038600"/>
              <a:gd name="connsiteY6" fmla="*/ 296069 h 592137"/>
              <a:gd name="connsiteX7" fmla="*/ 3951883 w 4038600"/>
              <a:gd name="connsiteY7" fmla="*/ 505421 h 592137"/>
              <a:gd name="connsiteX8" fmla="*/ 3742530 w 4038600"/>
              <a:gd name="connsiteY8" fmla="*/ 592138 h 592137"/>
              <a:gd name="connsiteX9" fmla="*/ 296069 w 4038600"/>
              <a:gd name="connsiteY9" fmla="*/ 592137 h 592137"/>
              <a:gd name="connsiteX10" fmla="*/ 86717 w 4038600"/>
              <a:gd name="connsiteY10" fmla="*/ 505420 h 592137"/>
              <a:gd name="connsiteX11" fmla="*/ 1 w 4038600"/>
              <a:gd name="connsiteY11" fmla="*/ 296067 h 592137"/>
              <a:gd name="connsiteX12" fmla="*/ 0 w 4038600"/>
              <a:gd name="connsiteY12" fmla="*/ 296069 h 5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8600" h="592137">
                <a:moveTo>
                  <a:pt x="0" y="296069"/>
                </a:moveTo>
                <a:cubicBezTo>
                  <a:pt x="0" y="217547"/>
                  <a:pt x="31193" y="142240"/>
                  <a:pt x="86717" y="86717"/>
                </a:cubicBezTo>
                <a:cubicBezTo>
                  <a:pt x="142241" y="31193"/>
                  <a:pt x="217547" y="1"/>
                  <a:pt x="296070" y="1"/>
                </a:cubicBezTo>
                <a:lnTo>
                  <a:pt x="3742532" y="0"/>
                </a:lnTo>
                <a:cubicBezTo>
                  <a:pt x="3821054" y="0"/>
                  <a:pt x="3896361" y="31193"/>
                  <a:pt x="3951884" y="86717"/>
                </a:cubicBezTo>
                <a:cubicBezTo>
                  <a:pt x="4007408" y="142241"/>
                  <a:pt x="4038600" y="217547"/>
                  <a:pt x="4038600" y="296070"/>
                </a:cubicBezTo>
                <a:lnTo>
                  <a:pt x="4038600" y="296069"/>
                </a:lnTo>
                <a:cubicBezTo>
                  <a:pt x="4038600" y="374591"/>
                  <a:pt x="4007407" y="449898"/>
                  <a:pt x="3951883" y="505421"/>
                </a:cubicBezTo>
                <a:cubicBezTo>
                  <a:pt x="3896359" y="560945"/>
                  <a:pt x="3821053" y="592138"/>
                  <a:pt x="3742530" y="592138"/>
                </a:cubicBezTo>
                <a:lnTo>
                  <a:pt x="296069" y="592137"/>
                </a:lnTo>
                <a:cubicBezTo>
                  <a:pt x="217547" y="592137"/>
                  <a:pt x="142240" y="560944"/>
                  <a:pt x="86717" y="505420"/>
                </a:cubicBezTo>
                <a:cubicBezTo>
                  <a:pt x="31193" y="449896"/>
                  <a:pt x="0" y="374590"/>
                  <a:pt x="1" y="296067"/>
                </a:cubicBezTo>
                <a:cubicBezTo>
                  <a:pt x="1" y="296068"/>
                  <a:pt x="0" y="296068"/>
                  <a:pt x="0" y="296069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0"/>
                  <a:invGamma/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2886064" y="5300660"/>
            <a:ext cx="614368" cy="584200"/>
            <a:chOff x="2959" y="1568"/>
            <a:chExt cx="454" cy="480"/>
          </a:xfrm>
        </p:grpSpPr>
        <p:grpSp>
          <p:nvGrpSpPr>
            <p:cNvPr id="56" name="Group 51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58" name="Picture 52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59" name="Picture 5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60" name="Oval 54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57" name="Picture 55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62" name="AutoShape 49"/>
          <p:cNvSpPr>
            <a:spLocks noChangeArrowheads="1"/>
          </p:cNvSpPr>
          <p:nvPr/>
        </p:nvSpPr>
        <p:spPr bwMode="gray">
          <a:xfrm>
            <a:off x="2928927" y="6000768"/>
            <a:ext cx="5857916" cy="592137"/>
          </a:xfrm>
          <a:custGeom>
            <a:avLst/>
            <a:gdLst>
              <a:gd name="connsiteX0" fmla="*/ 0 w 4038600"/>
              <a:gd name="connsiteY0" fmla="*/ 296069 h 592137"/>
              <a:gd name="connsiteX1" fmla="*/ 86717 w 4038600"/>
              <a:gd name="connsiteY1" fmla="*/ 86717 h 592137"/>
              <a:gd name="connsiteX2" fmla="*/ 296070 w 4038600"/>
              <a:gd name="connsiteY2" fmla="*/ 1 h 592137"/>
              <a:gd name="connsiteX3" fmla="*/ 3742532 w 4038600"/>
              <a:gd name="connsiteY3" fmla="*/ 0 h 592137"/>
              <a:gd name="connsiteX4" fmla="*/ 3951884 w 4038600"/>
              <a:gd name="connsiteY4" fmla="*/ 86717 h 592137"/>
              <a:gd name="connsiteX5" fmla="*/ 4038600 w 4038600"/>
              <a:gd name="connsiteY5" fmla="*/ 296070 h 592137"/>
              <a:gd name="connsiteX6" fmla="*/ 4038600 w 4038600"/>
              <a:gd name="connsiteY6" fmla="*/ 296069 h 592137"/>
              <a:gd name="connsiteX7" fmla="*/ 3951883 w 4038600"/>
              <a:gd name="connsiteY7" fmla="*/ 505421 h 592137"/>
              <a:gd name="connsiteX8" fmla="*/ 3742530 w 4038600"/>
              <a:gd name="connsiteY8" fmla="*/ 592138 h 592137"/>
              <a:gd name="connsiteX9" fmla="*/ 296069 w 4038600"/>
              <a:gd name="connsiteY9" fmla="*/ 592137 h 592137"/>
              <a:gd name="connsiteX10" fmla="*/ 86717 w 4038600"/>
              <a:gd name="connsiteY10" fmla="*/ 505420 h 592137"/>
              <a:gd name="connsiteX11" fmla="*/ 1 w 4038600"/>
              <a:gd name="connsiteY11" fmla="*/ 296067 h 592137"/>
              <a:gd name="connsiteX12" fmla="*/ 0 w 4038600"/>
              <a:gd name="connsiteY12" fmla="*/ 296069 h 5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8600" h="592137">
                <a:moveTo>
                  <a:pt x="0" y="296069"/>
                </a:moveTo>
                <a:cubicBezTo>
                  <a:pt x="0" y="217547"/>
                  <a:pt x="31193" y="142240"/>
                  <a:pt x="86717" y="86717"/>
                </a:cubicBezTo>
                <a:cubicBezTo>
                  <a:pt x="142241" y="31193"/>
                  <a:pt x="217547" y="1"/>
                  <a:pt x="296070" y="1"/>
                </a:cubicBezTo>
                <a:lnTo>
                  <a:pt x="3742532" y="0"/>
                </a:lnTo>
                <a:cubicBezTo>
                  <a:pt x="3821054" y="0"/>
                  <a:pt x="3896361" y="31193"/>
                  <a:pt x="3951884" y="86717"/>
                </a:cubicBezTo>
                <a:cubicBezTo>
                  <a:pt x="4007408" y="142241"/>
                  <a:pt x="4038600" y="217547"/>
                  <a:pt x="4038600" y="296070"/>
                </a:cubicBezTo>
                <a:lnTo>
                  <a:pt x="4038600" y="296069"/>
                </a:lnTo>
                <a:cubicBezTo>
                  <a:pt x="4038600" y="374591"/>
                  <a:pt x="4007407" y="449898"/>
                  <a:pt x="3951883" y="505421"/>
                </a:cubicBezTo>
                <a:cubicBezTo>
                  <a:pt x="3896359" y="560945"/>
                  <a:pt x="3821053" y="592138"/>
                  <a:pt x="3742530" y="592138"/>
                </a:cubicBezTo>
                <a:lnTo>
                  <a:pt x="296069" y="592137"/>
                </a:lnTo>
                <a:cubicBezTo>
                  <a:pt x="217547" y="592137"/>
                  <a:pt x="142240" y="560944"/>
                  <a:pt x="86717" y="505420"/>
                </a:cubicBezTo>
                <a:cubicBezTo>
                  <a:pt x="31193" y="449896"/>
                  <a:pt x="0" y="374590"/>
                  <a:pt x="1" y="296067"/>
                </a:cubicBezTo>
                <a:cubicBezTo>
                  <a:pt x="1" y="296068"/>
                  <a:pt x="0" y="296068"/>
                  <a:pt x="0" y="296069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0"/>
                  <a:invGamma/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2857489" y="6000768"/>
            <a:ext cx="614368" cy="584200"/>
            <a:chOff x="2959" y="1568"/>
            <a:chExt cx="454" cy="480"/>
          </a:xfrm>
        </p:grpSpPr>
        <p:grpSp>
          <p:nvGrpSpPr>
            <p:cNvPr id="64" name="Group 51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66" name="Picture 52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67" name="Picture 5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68" name="Oval 54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solidFill>
                <a:srgbClr val="37C7DB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65" name="Picture 55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3000364" y="2285992"/>
            <a:ext cx="5857916" cy="592137"/>
          </a:xfrm>
          <a:custGeom>
            <a:avLst/>
            <a:gdLst>
              <a:gd name="connsiteX0" fmla="*/ 0 w 4038600"/>
              <a:gd name="connsiteY0" fmla="*/ 296069 h 592137"/>
              <a:gd name="connsiteX1" fmla="*/ 86717 w 4038600"/>
              <a:gd name="connsiteY1" fmla="*/ 86717 h 592137"/>
              <a:gd name="connsiteX2" fmla="*/ 296070 w 4038600"/>
              <a:gd name="connsiteY2" fmla="*/ 1 h 592137"/>
              <a:gd name="connsiteX3" fmla="*/ 3742532 w 4038600"/>
              <a:gd name="connsiteY3" fmla="*/ 0 h 592137"/>
              <a:gd name="connsiteX4" fmla="*/ 3951884 w 4038600"/>
              <a:gd name="connsiteY4" fmla="*/ 86717 h 592137"/>
              <a:gd name="connsiteX5" fmla="*/ 4038600 w 4038600"/>
              <a:gd name="connsiteY5" fmla="*/ 296070 h 592137"/>
              <a:gd name="connsiteX6" fmla="*/ 4038600 w 4038600"/>
              <a:gd name="connsiteY6" fmla="*/ 296069 h 592137"/>
              <a:gd name="connsiteX7" fmla="*/ 3951883 w 4038600"/>
              <a:gd name="connsiteY7" fmla="*/ 505421 h 592137"/>
              <a:gd name="connsiteX8" fmla="*/ 3742530 w 4038600"/>
              <a:gd name="connsiteY8" fmla="*/ 592138 h 592137"/>
              <a:gd name="connsiteX9" fmla="*/ 296069 w 4038600"/>
              <a:gd name="connsiteY9" fmla="*/ 592137 h 592137"/>
              <a:gd name="connsiteX10" fmla="*/ 86717 w 4038600"/>
              <a:gd name="connsiteY10" fmla="*/ 505420 h 592137"/>
              <a:gd name="connsiteX11" fmla="*/ 1 w 4038600"/>
              <a:gd name="connsiteY11" fmla="*/ 296067 h 592137"/>
              <a:gd name="connsiteX12" fmla="*/ 0 w 4038600"/>
              <a:gd name="connsiteY12" fmla="*/ 296069 h 5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8600" h="592137">
                <a:moveTo>
                  <a:pt x="0" y="296069"/>
                </a:moveTo>
                <a:cubicBezTo>
                  <a:pt x="0" y="217547"/>
                  <a:pt x="31193" y="142240"/>
                  <a:pt x="86717" y="86717"/>
                </a:cubicBezTo>
                <a:cubicBezTo>
                  <a:pt x="142241" y="31193"/>
                  <a:pt x="217547" y="1"/>
                  <a:pt x="296070" y="1"/>
                </a:cubicBezTo>
                <a:lnTo>
                  <a:pt x="3742532" y="0"/>
                </a:lnTo>
                <a:cubicBezTo>
                  <a:pt x="3821054" y="0"/>
                  <a:pt x="3896361" y="31193"/>
                  <a:pt x="3951884" y="86717"/>
                </a:cubicBezTo>
                <a:cubicBezTo>
                  <a:pt x="4007408" y="142241"/>
                  <a:pt x="4038600" y="217547"/>
                  <a:pt x="4038600" y="296070"/>
                </a:cubicBezTo>
                <a:lnTo>
                  <a:pt x="4038600" y="296069"/>
                </a:lnTo>
                <a:cubicBezTo>
                  <a:pt x="4038600" y="374591"/>
                  <a:pt x="4007407" y="449898"/>
                  <a:pt x="3951883" y="505421"/>
                </a:cubicBezTo>
                <a:cubicBezTo>
                  <a:pt x="3896359" y="560945"/>
                  <a:pt x="3821053" y="592138"/>
                  <a:pt x="3742530" y="592138"/>
                </a:cubicBezTo>
                <a:lnTo>
                  <a:pt x="296069" y="592137"/>
                </a:lnTo>
                <a:cubicBezTo>
                  <a:pt x="217547" y="592137"/>
                  <a:pt x="142240" y="560944"/>
                  <a:pt x="86717" y="505420"/>
                </a:cubicBezTo>
                <a:cubicBezTo>
                  <a:pt x="31193" y="449896"/>
                  <a:pt x="0" y="374590"/>
                  <a:pt x="1" y="296067"/>
                </a:cubicBezTo>
                <a:cubicBezTo>
                  <a:pt x="1" y="296068"/>
                  <a:pt x="0" y="296068"/>
                  <a:pt x="0" y="296069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0"/>
                  <a:invGamma/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1" name="Group 50"/>
          <p:cNvGrpSpPr>
            <a:grpSpLocks/>
          </p:cNvGrpSpPr>
          <p:nvPr/>
        </p:nvGrpSpPr>
        <p:grpSpPr bwMode="auto">
          <a:xfrm>
            <a:off x="2928926" y="2285992"/>
            <a:ext cx="614368" cy="584200"/>
            <a:chOff x="2959" y="1568"/>
            <a:chExt cx="454" cy="480"/>
          </a:xfrm>
        </p:grpSpPr>
        <p:grpSp>
          <p:nvGrpSpPr>
            <p:cNvPr id="72" name="Group 51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74" name="Picture 52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75" name="Picture 5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76" name="Oval 54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solidFill>
                <a:srgbClr val="FF6699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>
                  <a:solidFill>
                    <a:srgbClr val="FF6699"/>
                  </a:solidFill>
                </a:endParaRPr>
              </a:p>
            </p:txBody>
          </p:sp>
        </p:grpSp>
        <p:pic>
          <p:nvPicPr>
            <p:cNvPr id="73" name="Picture 55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77" name="TextBox 76"/>
          <p:cNvSpPr txBox="1"/>
          <p:nvPr/>
        </p:nvSpPr>
        <p:spPr>
          <a:xfrm>
            <a:off x="3643306" y="2357430"/>
            <a:ext cx="5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Мелкие бытовые сделки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00430" y="3000372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сделки, направленные на безвозмездное получение выгоды</a:t>
            </a:r>
          </a:p>
          <a:p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571868" y="3714752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сделки по распоряжению средствами, предоставленными законным представителем</a:t>
            </a:r>
          </a:p>
          <a:p>
            <a:pPr algn="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643306" y="4572008"/>
            <a:ext cx="5000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распоряжаться своими заработком, стипендией и иными доходами</a:t>
            </a:r>
          </a:p>
          <a:p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714744" y="5429264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осуществлять права автора</a:t>
            </a:r>
          </a:p>
          <a:p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714744" y="6000768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вносить вклады в кредитные организации и распоряжаться ими</a:t>
            </a:r>
          </a:p>
          <a:p>
            <a:endParaRPr lang="ru-RU" dirty="0"/>
          </a:p>
        </p:txBody>
      </p:sp>
      <p:sp>
        <p:nvSpPr>
          <p:cNvPr id="83" name="AutoShape 21"/>
          <p:cNvSpPr>
            <a:spLocks noChangeArrowheads="1"/>
          </p:cNvSpPr>
          <p:nvPr/>
        </p:nvSpPr>
        <p:spPr bwMode="gray">
          <a:xfrm>
            <a:off x="1357290" y="0"/>
            <a:ext cx="6500858" cy="714356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Частичная дееспособность</a:t>
            </a:r>
          </a:p>
        </p:txBody>
      </p:sp>
      <p:sp>
        <p:nvSpPr>
          <p:cNvPr id="84" name="AutoShape 21"/>
          <p:cNvSpPr>
            <a:spLocks noChangeArrowheads="1"/>
          </p:cNvSpPr>
          <p:nvPr/>
        </p:nvSpPr>
        <p:spPr bwMode="gray">
          <a:xfrm>
            <a:off x="3214678" y="1214422"/>
            <a:ext cx="3214710" cy="285752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6982" y="770430"/>
            <a:ext cx="7528350" cy="175432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Ст.30 ГК РФ Гражданин, который вследствие пристрастия к азартным играм, злоупотребления спиртными напитками или наркотическими средствами ставит свою семью в тяжелое материальное положение, может быть ограничен судом в дееспособности 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811266" y="3503041"/>
            <a:ext cx="2984065" cy="13548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6699">
                  <a:tint val="66000"/>
                  <a:satMod val="160000"/>
                  <a:alpha val="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403648" y="3701732"/>
            <a:ext cx="2715532" cy="115611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6699">
                  <a:tint val="66000"/>
                  <a:satMod val="160000"/>
                  <a:alpha val="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4103305" y="3559606"/>
            <a:ext cx="785818" cy="105639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5678483" y="4257877"/>
            <a:ext cx="700648" cy="95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Freeform 10"/>
          <p:cNvSpPr>
            <a:spLocks/>
          </p:cNvSpPr>
          <p:nvPr/>
        </p:nvSpPr>
        <p:spPr bwMode="gray">
          <a:xfrm flipH="1">
            <a:off x="4929190" y="3500438"/>
            <a:ext cx="857256" cy="105639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786182" y="2714621"/>
            <a:ext cx="2309818" cy="870366"/>
            <a:chOff x="1997" y="1314"/>
            <a:chExt cx="1889" cy="100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99">
                      <a:tint val="66000"/>
                      <a:satMod val="160000"/>
                    </a:srgbClr>
                  </a:gs>
                  <a:gs pos="50000">
                    <a:srgbClr val="FF6699">
                      <a:tint val="44500"/>
                      <a:satMod val="160000"/>
                    </a:srgbClr>
                  </a:gs>
                  <a:gs pos="100000">
                    <a:srgbClr val="FF669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963739" y="2786058"/>
            <a:ext cx="20275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условия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3648" y="3841219"/>
            <a:ext cx="266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Доказанное Злоупотребление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2450" y="3569290"/>
            <a:ext cx="292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Ставит этим свою семью в тяжелое материальное положение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639" y="5470460"/>
            <a:ext cx="85900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ru-RU" sz="1600" b="1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Такое лицо может совершать самостоятельно только мелкие бытовые сделки, другие сделки с согласия попечителя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6506" y="5008841"/>
            <a:ext cx="621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q"/>
            </a:pPr>
            <a:r>
              <a:rPr lang="ru-RU" sz="1600" b="1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Назначается попечитель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>
            <a:off x="1571604" y="238550"/>
            <a:ext cx="6500858" cy="500030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Ограниченная дееспособность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6227393"/>
            <a:ext cx="86002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Font typeface="Wingdings" pitchFamily="2" charset="2"/>
              <a:buChar char="q"/>
              <a:defRPr sz="1600" b="1" cap="all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 dirty="0"/>
              <a:t>Самостоятельно несет имущественную и иную ответственность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 rot="10800000" flipV="1">
            <a:off x="1007604" y="538634"/>
            <a:ext cx="7128792" cy="147732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alt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Гражданин, который вследствие психического расстройства может понимать значение своих действий или руководить ими лишь при помощи других лиц, может быть ограничен судом в дееспособности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0927" y="3190532"/>
            <a:ext cx="6229765" cy="584775"/>
          </a:xfrm>
          <a:prstGeom prst="rect">
            <a:avLst/>
          </a:prstGeom>
          <a:gradFill flip="none" rotWithShape="0">
            <a:gsLst>
              <a:gs pos="60088">
                <a:schemeClr val="bg1">
                  <a:alpha val="63000"/>
                </a:schemeClr>
              </a:gs>
              <a:gs pos="0">
                <a:schemeClr val="bg1"/>
              </a:gs>
              <a:gs pos="100000">
                <a:schemeClr val="bg1"/>
              </a:gs>
              <a:gs pos="0">
                <a:schemeClr val="bg1">
                  <a:lumMod val="0"/>
                  <a:alpha val="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pPr algn="just"/>
            <a:r>
              <a:rPr lang="ru-RU" dirty="0"/>
              <a:t>Самостоятельно несет имущественную ответственность по сделкам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098" y="2200420"/>
            <a:ext cx="6277459" cy="584775"/>
          </a:xfrm>
          <a:prstGeom prst="rect">
            <a:avLst/>
          </a:prstGeom>
          <a:gradFill flip="none" rotWithShape="0">
            <a:gsLst>
              <a:gs pos="60088">
                <a:schemeClr val="bg1">
                  <a:alpha val="63000"/>
                </a:schemeClr>
              </a:gs>
              <a:gs pos="0">
                <a:schemeClr val="bg1"/>
              </a:gs>
              <a:gs pos="100000">
                <a:schemeClr val="bg1"/>
              </a:gs>
              <a:gs pos="0">
                <a:schemeClr val="bg1">
                  <a:lumMod val="0"/>
                  <a:alpha val="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pPr algn="just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Совершают сделки с письменного согласия  попечителя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051720" y="2218294"/>
            <a:ext cx="614368" cy="584200"/>
            <a:chOff x="2959" y="1568"/>
            <a:chExt cx="454" cy="480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11" name="Picture 36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12" name="Picture 37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13" name="Oval 38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10" name="Picture 39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2051720" y="3204091"/>
            <a:ext cx="614368" cy="584200"/>
            <a:chOff x="2959" y="1568"/>
            <a:chExt cx="454" cy="480"/>
          </a:xfrm>
        </p:grpSpPr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17" name="Picture 44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18" name="Picture 45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19" name="Oval 46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16" name="Picture 47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064101" y="4227530"/>
            <a:ext cx="614368" cy="584200"/>
            <a:chOff x="2959" y="1568"/>
            <a:chExt cx="454" cy="480"/>
          </a:xfrm>
        </p:grpSpPr>
        <p:grpSp>
          <p:nvGrpSpPr>
            <p:cNvPr id="21" name="Group 51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23" name="Picture 52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4" name="Picture 53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5" name="Oval 54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22" name="Picture 5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2060492" y="5450743"/>
            <a:ext cx="614368" cy="584200"/>
            <a:chOff x="2959" y="1568"/>
            <a:chExt cx="454" cy="480"/>
          </a:xfrm>
        </p:grpSpPr>
        <p:grpSp>
          <p:nvGrpSpPr>
            <p:cNvPr id="27" name="Group 51"/>
            <p:cNvGrpSpPr>
              <a:grpSpLocks/>
            </p:cNvGrpSpPr>
            <p:nvPr/>
          </p:nvGrpSpPr>
          <p:grpSpPr bwMode="auto">
            <a:xfrm>
              <a:off x="2959" y="1571"/>
              <a:ext cx="454" cy="482"/>
              <a:chOff x="192" y="1917"/>
              <a:chExt cx="1042" cy="1102"/>
            </a:xfrm>
          </p:grpSpPr>
          <p:pic>
            <p:nvPicPr>
              <p:cNvPr id="29" name="Picture 52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0" name="Picture 53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" name="Oval 54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solidFill>
                <a:srgbClr val="37C7DB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pic>
          <p:nvPicPr>
            <p:cNvPr id="28" name="Picture 5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3" name="Rectangle 3"/>
          <p:cNvSpPr>
            <a:spLocks noChangeArrowheads="1"/>
          </p:cNvSpPr>
          <p:nvPr/>
        </p:nvSpPr>
        <p:spPr bwMode="auto">
          <a:xfrm rot="10800000" flipV="1">
            <a:off x="2728544" y="4120438"/>
            <a:ext cx="6172148" cy="738664"/>
          </a:xfrm>
          <a:prstGeom prst="rect">
            <a:avLst/>
          </a:prstGeom>
          <a:gradFill flip="none" rotWithShape="0">
            <a:gsLst>
              <a:gs pos="60088">
                <a:schemeClr val="bg1">
                  <a:alpha val="63000"/>
                </a:schemeClr>
              </a:gs>
              <a:gs pos="0">
                <a:schemeClr val="bg1"/>
              </a:gs>
              <a:gs pos="100000">
                <a:schemeClr val="bg1"/>
              </a:gs>
              <a:gs pos="0">
                <a:schemeClr val="bg1">
                  <a:lumMod val="0"/>
                  <a:alpha val="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pPr algn="just"/>
            <a:r>
              <a:rPr lang="ru-RU" altLang="ru-RU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может распоряжаться выплачиваемыми на него алиментами, социальной пенсией, возмещением вреда здоровью и в связи со смертью кормильца и др.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24639" y="5204234"/>
            <a:ext cx="6145918" cy="1077218"/>
          </a:xfrm>
          <a:prstGeom prst="rect">
            <a:avLst/>
          </a:prstGeom>
          <a:gradFill flip="none" rotWithShape="0">
            <a:gsLst>
              <a:gs pos="60088">
                <a:schemeClr val="bg1">
                  <a:alpha val="63000"/>
                </a:schemeClr>
              </a:gs>
              <a:gs pos="0">
                <a:schemeClr val="bg1"/>
              </a:gs>
              <a:gs pos="100000">
                <a:schemeClr val="bg1"/>
              </a:gs>
              <a:gs pos="0">
                <a:schemeClr val="bg1">
                  <a:lumMod val="0"/>
                  <a:alpha val="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 dirty="0"/>
              <a:t>При изменении обстоятельств, послуживших основанием для ограничения дееспособности, суд принимает решение о лишении дееспособности или о снятии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110963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1142984"/>
            <a:ext cx="7286676" cy="1200329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Ст.29 ГК РФ Гражданин, который вследствие психического расстройства не может понимать значения своих действий или руководить ими, может быть признан судом недееспособным 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156176" y="3918692"/>
            <a:ext cx="2571768" cy="121444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6699">
                  <a:tint val="66000"/>
                  <a:satMod val="160000"/>
                  <a:alpha val="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69896" y="3918691"/>
            <a:ext cx="2619014" cy="121444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6699">
                  <a:tint val="66000"/>
                  <a:satMod val="160000"/>
                  <a:alpha val="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4466848" y="3490063"/>
            <a:ext cx="832071" cy="1628957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6048213" y="4247502"/>
            <a:ext cx="700648" cy="95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Freeform 10"/>
          <p:cNvSpPr>
            <a:spLocks/>
          </p:cNvSpPr>
          <p:nvPr/>
        </p:nvSpPr>
        <p:spPr bwMode="gray">
          <a:xfrm flipH="1">
            <a:off x="5298920" y="3490063"/>
            <a:ext cx="857256" cy="1606393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4144010" y="2456111"/>
            <a:ext cx="2309818" cy="1092209"/>
            <a:chOff x="1997" y="1314"/>
            <a:chExt cx="1889" cy="100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flip="none" rotWithShape="1">
                <a:gsLst>
                  <a:gs pos="0">
                    <a:srgbClr val="FF6699">
                      <a:tint val="66000"/>
                      <a:satMod val="160000"/>
                    </a:srgbClr>
                  </a:gs>
                  <a:gs pos="50000">
                    <a:srgbClr val="FF6699">
                      <a:tint val="44500"/>
                      <a:satMod val="160000"/>
                    </a:srgbClr>
                  </a:gs>
                  <a:gs pos="100000">
                    <a:srgbClr val="FF669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321567" y="2598987"/>
            <a:ext cx="20275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условия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896" y="3918691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Только психическое расстройство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7614" y="3918691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Тяжелая степень психического расстройства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5073" y="5585412"/>
            <a:ext cx="55818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Font typeface="Wingdings" pitchFamily="2" charset="2"/>
              <a:buChar char="q"/>
            </a:pPr>
            <a:r>
              <a:rPr lang="ru-RU" sz="1600" b="1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Такое лицо не может совершать  сделки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760" y="6036764"/>
            <a:ext cx="642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ru-RU" sz="1600" b="1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все сделки за такое лицо совершает опекун, с учетом его мнения или иной информации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1643042" y="214290"/>
            <a:ext cx="6500858" cy="857256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Недееспособные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1"/>
          <p:cNvSpPr>
            <a:spLocks noChangeArrowheads="1"/>
          </p:cNvSpPr>
          <p:nvPr/>
        </p:nvSpPr>
        <p:spPr bwMode="gray">
          <a:xfrm>
            <a:off x="1643042" y="214290"/>
            <a:ext cx="6500858" cy="857256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Эмансипация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924055" y="3214684"/>
            <a:ext cx="3438525" cy="3338513"/>
            <a:chOff x="672" y="1209"/>
            <a:chExt cx="2166" cy="2103"/>
          </a:xfrm>
        </p:grpSpPr>
        <p:sp>
          <p:nvSpPr>
            <p:cNvPr id="5" name="AutoShape 74"/>
            <p:cNvSpPr>
              <a:spLocks noChangeArrowheads="1"/>
            </p:cNvSpPr>
            <p:nvPr/>
          </p:nvSpPr>
          <p:spPr bwMode="gray">
            <a:xfrm>
              <a:off x="672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2340" y="1209"/>
              <a:ext cx="498" cy="1234"/>
              <a:chOff x="2340" y="1209"/>
              <a:chExt cx="498" cy="1234"/>
            </a:xfrm>
          </p:grpSpPr>
          <p:sp>
            <p:nvSpPr>
              <p:cNvPr id="7" name="Freeform 76"/>
              <p:cNvSpPr>
                <a:spLocks/>
              </p:cNvSpPr>
              <p:nvPr/>
            </p:nvSpPr>
            <p:spPr bwMode="gray">
              <a:xfrm>
                <a:off x="2475" y="1209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77"/>
              <p:cNvSpPr>
                <a:spLocks/>
              </p:cNvSpPr>
              <p:nvPr/>
            </p:nvSpPr>
            <p:spPr bwMode="gray">
              <a:xfrm>
                <a:off x="2340" y="1479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7099E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2000230" y="4286256"/>
            <a:ext cx="3214711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работает по трудовому договору, в том числе по контракту, или с согласия родителей, усыновителей или попечителя занимается предпринимательской деятельностью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5357818" y="2857496"/>
            <a:ext cx="3500438" cy="3695701"/>
            <a:chOff x="2835" y="984"/>
            <a:chExt cx="2205" cy="2328"/>
          </a:xfrm>
        </p:grpSpPr>
        <p:sp>
          <p:nvSpPr>
            <p:cNvPr id="11" name="AutoShape 80"/>
            <p:cNvSpPr>
              <a:spLocks noChangeArrowheads="1"/>
            </p:cNvSpPr>
            <p:nvPr/>
          </p:nvSpPr>
          <p:spPr bwMode="gray">
            <a:xfrm>
              <a:off x="2894" y="1872"/>
              <a:ext cx="2112" cy="1440"/>
            </a:xfrm>
            <a:prstGeom prst="roundRect">
              <a:avLst>
                <a:gd name="adj" fmla="val 10347"/>
              </a:avLst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  <a:alpha val="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508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81"/>
            <p:cNvSpPr txBox="1">
              <a:spLocks noChangeArrowheads="1"/>
            </p:cNvSpPr>
            <p:nvPr/>
          </p:nvSpPr>
          <p:spPr bwMode="gray">
            <a:xfrm>
              <a:off x="2970" y="2334"/>
              <a:ext cx="2070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ru-RU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вступление в брак</a:t>
              </a:r>
            </a:p>
            <a:p>
              <a:r>
                <a:rPr lang="ru-RU" sz="1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до достижения восемнадцати лет</a:t>
              </a:r>
            </a:p>
          </p:txBody>
        </p:sp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2835" y="984"/>
              <a:ext cx="498" cy="1234"/>
              <a:chOff x="2835" y="984"/>
              <a:chExt cx="498" cy="1234"/>
            </a:xfrm>
          </p:grpSpPr>
          <p:sp>
            <p:nvSpPr>
              <p:cNvPr id="14" name="Freeform 83"/>
              <p:cNvSpPr>
                <a:spLocks/>
              </p:cNvSpPr>
              <p:nvPr/>
            </p:nvSpPr>
            <p:spPr bwMode="gray">
              <a:xfrm>
                <a:off x="2970" y="98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84"/>
              <p:cNvSpPr>
                <a:spLocks/>
              </p:cNvSpPr>
              <p:nvPr/>
            </p:nvSpPr>
            <p:spPr bwMode="gray">
              <a:xfrm>
                <a:off x="2835" y="1254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428728" y="1785926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Эмансипация производится по решению органа опеки и попечительства - с согласия обоих родителей, усыновителей или попечителя либо при отсутствии такого согласия - по решению суда</a:t>
            </a: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gray">
          <a:xfrm>
            <a:off x="2428860" y="1071546"/>
            <a:ext cx="5072098" cy="714380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Достижение полной дееспособности до совершеннолетия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gray">
          <a:xfrm>
            <a:off x="1214414" y="214290"/>
            <a:ext cx="7572428" cy="2143140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деликтоспособность</a:t>
            </a:r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2428868"/>
            <a:ext cx="6715172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способность нести гражданско-правовую ответственность за правонарушение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4357694"/>
            <a:ext cx="6143668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Полная </a:t>
            </a:r>
            <a:r>
              <a:rPr lang="ru-RU" sz="2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деликтоспособность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наступает с достижением совершеннолетия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2071670" y="3143248"/>
            <a:ext cx="5857916" cy="1071570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357422" y="2214554"/>
            <a:ext cx="6286544" cy="4143404"/>
            <a:chOff x="676" y="1296"/>
            <a:chExt cx="4406" cy="2715"/>
          </a:xfrm>
        </p:grpSpPr>
        <p:sp>
          <p:nvSpPr>
            <p:cNvPr id="20" name="Freeform 19"/>
            <p:cNvSpPr>
              <a:spLocks/>
            </p:cNvSpPr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"/>
                </a:cxn>
                <a:cxn ang="0">
                  <a:pos x="98" y="32"/>
                </a:cxn>
                <a:cxn ang="0">
                  <a:pos x="147" y="54"/>
                </a:cxn>
                <a:cxn ang="0">
                  <a:pos x="195" y="81"/>
                </a:cxn>
                <a:cxn ang="0">
                  <a:pos x="242" y="111"/>
                </a:cxn>
                <a:cxn ang="0">
                  <a:pos x="288" y="147"/>
                </a:cxn>
                <a:cxn ang="0">
                  <a:pos x="333" y="185"/>
                </a:cxn>
                <a:cxn ang="0">
                  <a:pos x="377" y="228"/>
                </a:cxn>
                <a:cxn ang="0">
                  <a:pos x="418" y="275"/>
                </a:cxn>
                <a:cxn ang="0">
                  <a:pos x="457" y="325"/>
                </a:cxn>
                <a:cxn ang="0">
                  <a:pos x="493" y="379"/>
                </a:cxn>
                <a:cxn ang="0">
                  <a:pos x="526" y="437"/>
                </a:cxn>
                <a:cxn ang="0">
                  <a:pos x="555" y="497"/>
                </a:cxn>
                <a:cxn ang="0">
                  <a:pos x="582" y="562"/>
                </a:cxn>
                <a:cxn ang="0">
                  <a:pos x="604" y="630"/>
                </a:cxn>
                <a:cxn ang="0">
                  <a:pos x="621" y="700"/>
                </a:cxn>
                <a:cxn ang="0">
                  <a:pos x="634" y="774"/>
                </a:cxn>
                <a:cxn ang="0">
                  <a:pos x="642" y="851"/>
                </a:cxn>
                <a:cxn ang="0">
                  <a:pos x="646" y="930"/>
                </a:cxn>
                <a:cxn ang="0">
                  <a:pos x="643" y="1011"/>
                </a:cxn>
                <a:cxn ang="0">
                  <a:pos x="636" y="1086"/>
                </a:cxn>
                <a:cxn ang="0">
                  <a:pos x="623" y="1160"/>
                </a:cxn>
                <a:cxn ang="0">
                  <a:pos x="607" y="1230"/>
                </a:cxn>
                <a:cxn ang="0">
                  <a:pos x="585" y="1297"/>
                </a:cxn>
                <a:cxn ang="0">
                  <a:pos x="561" y="1361"/>
                </a:cxn>
                <a:cxn ang="0">
                  <a:pos x="533" y="1421"/>
                </a:cxn>
                <a:cxn ang="0">
                  <a:pos x="500" y="1478"/>
                </a:cxn>
                <a:cxn ang="0">
                  <a:pos x="466" y="1532"/>
                </a:cxn>
                <a:cxn ang="0">
                  <a:pos x="428" y="1582"/>
                </a:cxn>
                <a:cxn ang="0">
                  <a:pos x="388" y="1627"/>
                </a:cxn>
                <a:cxn ang="0">
                  <a:pos x="345" y="1670"/>
                </a:cxn>
                <a:cxn ang="0">
                  <a:pos x="301" y="1709"/>
                </a:cxn>
                <a:cxn ang="0">
                  <a:pos x="254" y="1744"/>
                </a:cxn>
                <a:cxn ang="0">
                  <a:pos x="205" y="1776"/>
                </a:cxn>
                <a:cxn ang="0">
                  <a:pos x="156" y="1803"/>
                </a:cxn>
                <a:cxn ang="0">
                  <a:pos x="104" y="1826"/>
                </a:cxn>
                <a:cxn ang="0">
                  <a:pos x="53" y="1846"/>
                </a:cxn>
                <a:cxn ang="0">
                  <a:pos x="0" y="1861"/>
                </a:cxn>
                <a:cxn ang="0">
                  <a:pos x="0" y="0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003399">
                    <a:gamma/>
                    <a:tint val="0"/>
                    <a:invGamma/>
                  </a:srgbClr>
                </a:gs>
                <a:gs pos="100000">
                  <a:srgbClr val="003399"/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"/>
                </a:cxn>
                <a:cxn ang="0">
                  <a:pos x="98" y="32"/>
                </a:cxn>
                <a:cxn ang="0">
                  <a:pos x="147" y="54"/>
                </a:cxn>
                <a:cxn ang="0">
                  <a:pos x="195" y="81"/>
                </a:cxn>
                <a:cxn ang="0">
                  <a:pos x="242" y="111"/>
                </a:cxn>
                <a:cxn ang="0">
                  <a:pos x="288" y="147"/>
                </a:cxn>
                <a:cxn ang="0">
                  <a:pos x="333" y="185"/>
                </a:cxn>
                <a:cxn ang="0">
                  <a:pos x="377" y="228"/>
                </a:cxn>
                <a:cxn ang="0">
                  <a:pos x="418" y="275"/>
                </a:cxn>
                <a:cxn ang="0">
                  <a:pos x="457" y="325"/>
                </a:cxn>
                <a:cxn ang="0">
                  <a:pos x="493" y="379"/>
                </a:cxn>
                <a:cxn ang="0">
                  <a:pos x="526" y="437"/>
                </a:cxn>
                <a:cxn ang="0">
                  <a:pos x="555" y="497"/>
                </a:cxn>
                <a:cxn ang="0">
                  <a:pos x="582" y="562"/>
                </a:cxn>
                <a:cxn ang="0">
                  <a:pos x="604" y="630"/>
                </a:cxn>
                <a:cxn ang="0">
                  <a:pos x="621" y="700"/>
                </a:cxn>
                <a:cxn ang="0">
                  <a:pos x="634" y="774"/>
                </a:cxn>
                <a:cxn ang="0">
                  <a:pos x="642" y="851"/>
                </a:cxn>
                <a:cxn ang="0">
                  <a:pos x="646" y="930"/>
                </a:cxn>
                <a:cxn ang="0">
                  <a:pos x="643" y="1011"/>
                </a:cxn>
                <a:cxn ang="0">
                  <a:pos x="636" y="1086"/>
                </a:cxn>
                <a:cxn ang="0">
                  <a:pos x="623" y="1160"/>
                </a:cxn>
                <a:cxn ang="0">
                  <a:pos x="607" y="1230"/>
                </a:cxn>
                <a:cxn ang="0">
                  <a:pos x="585" y="1297"/>
                </a:cxn>
                <a:cxn ang="0">
                  <a:pos x="561" y="1361"/>
                </a:cxn>
                <a:cxn ang="0">
                  <a:pos x="533" y="1421"/>
                </a:cxn>
                <a:cxn ang="0">
                  <a:pos x="500" y="1478"/>
                </a:cxn>
                <a:cxn ang="0">
                  <a:pos x="466" y="1532"/>
                </a:cxn>
                <a:cxn ang="0">
                  <a:pos x="428" y="1582"/>
                </a:cxn>
                <a:cxn ang="0">
                  <a:pos x="388" y="1627"/>
                </a:cxn>
                <a:cxn ang="0">
                  <a:pos x="345" y="1670"/>
                </a:cxn>
                <a:cxn ang="0">
                  <a:pos x="301" y="1709"/>
                </a:cxn>
                <a:cxn ang="0">
                  <a:pos x="254" y="1744"/>
                </a:cxn>
                <a:cxn ang="0">
                  <a:pos x="205" y="1776"/>
                </a:cxn>
                <a:cxn ang="0">
                  <a:pos x="156" y="1803"/>
                </a:cxn>
                <a:cxn ang="0">
                  <a:pos x="104" y="1826"/>
                </a:cxn>
                <a:cxn ang="0">
                  <a:pos x="53" y="1846"/>
                </a:cxn>
                <a:cxn ang="0">
                  <a:pos x="0" y="1861"/>
                </a:cxn>
                <a:cxn ang="0">
                  <a:pos x="0" y="0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669900">
                    <a:gamma/>
                    <a:tint val="0"/>
                    <a:invGamma/>
                  </a:srgbClr>
                </a:gs>
                <a:gs pos="100000">
                  <a:srgbClr val="669900"/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 rot="-7471624">
              <a:off x="3024" y="614"/>
              <a:ext cx="725" cy="20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"/>
                </a:cxn>
                <a:cxn ang="0">
                  <a:pos x="98" y="32"/>
                </a:cxn>
                <a:cxn ang="0">
                  <a:pos x="147" y="54"/>
                </a:cxn>
                <a:cxn ang="0">
                  <a:pos x="195" y="81"/>
                </a:cxn>
                <a:cxn ang="0">
                  <a:pos x="242" y="111"/>
                </a:cxn>
                <a:cxn ang="0">
                  <a:pos x="288" y="147"/>
                </a:cxn>
                <a:cxn ang="0">
                  <a:pos x="333" y="185"/>
                </a:cxn>
                <a:cxn ang="0">
                  <a:pos x="377" y="228"/>
                </a:cxn>
                <a:cxn ang="0">
                  <a:pos x="418" y="275"/>
                </a:cxn>
                <a:cxn ang="0">
                  <a:pos x="457" y="325"/>
                </a:cxn>
                <a:cxn ang="0">
                  <a:pos x="493" y="379"/>
                </a:cxn>
                <a:cxn ang="0">
                  <a:pos x="526" y="437"/>
                </a:cxn>
                <a:cxn ang="0">
                  <a:pos x="555" y="497"/>
                </a:cxn>
                <a:cxn ang="0">
                  <a:pos x="582" y="562"/>
                </a:cxn>
                <a:cxn ang="0">
                  <a:pos x="604" y="630"/>
                </a:cxn>
                <a:cxn ang="0">
                  <a:pos x="621" y="700"/>
                </a:cxn>
                <a:cxn ang="0">
                  <a:pos x="634" y="774"/>
                </a:cxn>
                <a:cxn ang="0">
                  <a:pos x="642" y="851"/>
                </a:cxn>
                <a:cxn ang="0">
                  <a:pos x="646" y="930"/>
                </a:cxn>
                <a:cxn ang="0">
                  <a:pos x="643" y="1011"/>
                </a:cxn>
                <a:cxn ang="0">
                  <a:pos x="636" y="1086"/>
                </a:cxn>
                <a:cxn ang="0">
                  <a:pos x="623" y="1160"/>
                </a:cxn>
                <a:cxn ang="0">
                  <a:pos x="607" y="1230"/>
                </a:cxn>
                <a:cxn ang="0">
                  <a:pos x="585" y="1297"/>
                </a:cxn>
                <a:cxn ang="0">
                  <a:pos x="561" y="1361"/>
                </a:cxn>
                <a:cxn ang="0">
                  <a:pos x="533" y="1421"/>
                </a:cxn>
                <a:cxn ang="0">
                  <a:pos x="500" y="1478"/>
                </a:cxn>
                <a:cxn ang="0">
                  <a:pos x="466" y="1532"/>
                </a:cxn>
                <a:cxn ang="0">
                  <a:pos x="428" y="1582"/>
                </a:cxn>
                <a:cxn ang="0">
                  <a:pos x="388" y="1627"/>
                </a:cxn>
                <a:cxn ang="0">
                  <a:pos x="345" y="1670"/>
                </a:cxn>
                <a:cxn ang="0">
                  <a:pos x="301" y="1709"/>
                </a:cxn>
                <a:cxn ang="0">
                  <a:pos x="254" y="1744"/>
                </a:cxn>
                <a:cxn ang="0">
                  <a:pos x="205" y="1776"/>
                </a:cxn>
                <a:cxn ang="0">
                  <a:pos x="156" y="1803"/>
                </a:cxn>
                <a:cxn ang="0">
                  <a:pos x="104" y="1826"/>
                </a:cxn>
                <a:cxn ang="0">
                  <a:pos x="53" y="1846"/>
                </a:cxn>
                <a:cxn ang="0">
                  <a:pos x="0" y="1861"/>
                </a:cxn>
                <a:cxn ang="0">
                  <a:pos x="0" y="0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565868">
                    <a:gamma/>
                    <a:tint val="0"/>
                    <a:invGamma/>
                  </a:srgbClr>
                </a:gs>
                <a:gs pos="100000">
                  <a:srgbClr val="565868"/>
                </a:gs>
              </a:gsLst>
              <a:lin ang="0" scaled="1"/>
            </a:gradFill>
            <a:ln w="635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1177" y="1440"/>
              <a:ext cx="3336" cy="2571"/>
              <a:chOff x="768" y="1104"/>
              <a:chExt cx="3984" cy="3072"/>
            </a:xfrm>
          </p:grpSpPr>
          <p:sp>
            <p:nvSpPr>
              <p:cNvPr id="31" name="Freeform 23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4"/>
                  </a:cxn>
                  <a:cxn ang="0">
                    <a:pos x="98" y="32"/>
                  </a:cxn>
                  <a:cxn ang="0">
                    <a:pos x="147" y="54"/>
                  </a:cxn>
                  <a:cxn ang="0">
                    <a:pos x="195" y="81"/>
                  </a:cxn>
                  <a:cxn ang="0">
                    <a:pos x="242" y="111"/>
                  </a:cxn>
                  <a:cxn ang="0">
                    <a:pos x="288" y="147"/>
                  </a:cxn>
                  <a:cxn ang="0">
                    <a:pos x="333" y="185"/>
                  </a:cxn>
                  <a:cxn ang="0">
                    <a:pos x="377" y="228"/>
                  </a:cxn>
                  <a:cxn ang="0">
                    <a:pos x="418" y="275"/>
                  </a:cxn>
                  <a:cxn ang="0">
                    <a:pos x="457" y="325"/>
                  </a:cxn>
                  <a:cxn ang="0">
                    <a:pos x="493" y="379"/>
                  </a:cxn>
                  <a:cxn ang="0">
                    <a:pos x="526" y="437"/>
                  </a:cxn>
                  <a:cxn ang="0">
                    <a:pos x="555" y="497"/>
                  </a:cxn>
                  <a:cxn ang="0">
                    <a:pos x="582" y="562"/>
                  </a:cxn>
                  <a:cxn ang="0">
                    <a:pos x="604" y="630"/>
                  </a:cxn>
                  <a:cxn ang="0">
                    <a:pos x="621" y="700"/>
                  </a:cxn>
                  <a:cxn ang="0">
                    <a:pos x="634" y="774"/>
                  </a:cxn>
                  <a:cxn ang="0">
                    <a:pos x="642" y="851"/>
                  </a:cxn>
                  <a:cxn ang="0">
                    <a:pos x="646" y="930"/>
                  </a:cxn>
                  <a:cxn ang="0">
                    <a:pos x="643" y="1011"/>
                  </a:cxn>
                  <a:cxn ang="0">
                    <a:pos x="636" y="1086"/>
                  </a:cxn>
                  <a:cxn ang="0">
                    <a:pos x="623" y="1160"/>
                  </a:cxn>
                  <a:cxn ang="0">
                    <a:pos x="607" y="1230"/>
                  </a:cxn>
                  <a:cxn ang="0">
                    <a:pos x="585" y="1297"/>
                  </a:cxn>
                  <a:cxn ang="0">
                    <a:pos x="561" y="1361"/>
                  </a:cxn>
                  <a:cxn ang="0">
                    <a:pos x="533" y="1421"/>
                  </a:cxn>
                  <a:cxn ang="0">
                    <a:pos x="500" y="1478"/>
                  </a:cxn>
                  <a:cxn ang="0">
                    <a:pos x="466" y="1532"/>
                  </a:cxn>
                  <a:cxn ang="0">
                    <a:pos x="428" y="1582"/>
                  </a:cxn>
                  <a:cxn ang="0">
                    <a:pos x="388" y="1627"/>
                  </a:cxn>
                  <a:cxn ang="0">
                    <a:pos x="345" y="1670"/>
                  </a:cxn>
                  <a:cxn ang="0">
                    <a:pos x="301" y="1709"/>
                  </a:cxn>
                  <a:cxn ang="0">
                    <a:pos x="254" y="1744"/>
                  </a:cxn>
                  <a:cxn ang="0">
                    <a:pos x="205" y="1776"/>
                  </a:cxn>
                  <a:cxn ang="0">
                    <a:pos x="156" y="1803"/>
                  </a:cxn>
                  <a:cxn ang="0">
                    <a:pos x="104" y="1826"/>
                  </a:cxn>
                  <a:cxn ang="0">
                    <a:pos x="53" y="1846"/>
                  </a:cxn>
                  <a:cxn ang="0">
                    <a:pos x="0" y="1861"/>
                  </a:cxn>
                  <a:cxn ang="0">
                    <a:pos x="0" y="0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4"/>
                  </a:cxn>
                  <a:cxn ang="0">
                    <a:pos x="98" y="32"/>
                  </a:cxn>
                  <a:cxn ang="0">
                    <a:pos x="147" y="54"/>
                  </a:cxn>
                  <a:cxn ang="0">
                    <a:pos x="195" y="81"/>
                  </a:cxn>
                  <a:cxn ang="0">
                    <a:pos x="242" y="111"/>
                  </a:cxn>
                  <a:cxn ang="0">
                    <a:pos x="288" y="147"/>
                  </a:cxn>
                  <a:cxn ang="0">
                    <a:pos x="333" y="185"/>
                  </a:cxn>
                  <a:cxn ang="0">
                    <a:pos x="377" y="228"/>
                  </a:cxn>
                  <a:cxn ang="0">
                    <a:pos x="418" y="275"/>
                  </a:cxn>
                  <a:cxn ang="0">
                    <a:pos x="457" y="325"/>
                  </a:cxn>
                  <a:cxn ang="0">
                    <a:pos x="493" y="379"/>
                  </a:cxn>
                  <a:cxn ang="0">
                    <a:pos x="526" y="437"/>
                  </a:cxn>
                  <a:cxn ang="0">
                    <a:pos x="555" y="497"/>
                  </a:cxn>
                  <a:cxn ang="0">
                    <a:pos x="582" y="562"/>
                  </a:cxn>
                  <a:cxn ang="0">
                    <a:pos x="604" y="630"/>
                  </a:cxn>
                  <a:cxn ang="0">
                    <a:pos x="621" y="700"/>
                  </a:cxn>
                  <a:cxn ang="0">
                    <a:pos x="634" y="774"/>
                  </a:cxn>
                  <a:cxn ang="0">
                    <a:pos x="642" y="851"/>
                  </a:cxn>
                  <a:cxn ang="0">
                    <a:pos x="646" y="930"/>
                  </a:cxn>
                  <a:cxn ang="0">
                    <a:pos x="643" y="1011"/>
                  </a:cxn>
                  <a:cxn ang="0">
                    <a:pos x="636" y="1086"/>
                  </a:cxn>
                  <a:cxn ang="0">
                    <a:pos x="623" y="1160"/>
                  </a:cxn>
                  <a:cxn ang="0">
                    <a:pos x="607" y="1230"/>
                  </a:cxn>
                  <a:cxn ang="0">
                    <a:pos x="585" y="1297"/>
                  </a:cxn>
                  <a:cxn ang="0">
                    <a:pos x="561" y="1361"/>
                  </a:cxn>
                  <a:cxn ang="0">
                    <a:pos x="533" y="1421"/>
                  </a:cxn>
                  <a:cxn ang="0">
                    <a:pos x="500" y="1478"/>
                  </a:cxn>
                  <a:cxn ang="0">
                    <a:pos x="466" y="1532"/>
                  </a:cxn>
                  <a:cxn ang="0">
                    <a:pos x="428" y="1582"/>
                  </a:cxn>
                  <a:cxn ang="0">
                    <a:pos x="388" y="1627"/>
                  </a:cxn>
                  <a:cxn ang="0">
                    <a:pos x="345" y="1670"/>
                  </a:cxn>
                  <a:cxn ang="0">
                    <a:pos x="301" y="1709"/>
                  </a:cxn>
                  <a:cxn ang="0">
                    <a:pos x="254" y="1744"/>
                  </a:cxn>
                  <a:cxn ang="0">
                    <a:pos x="205" y="1776"/>
                  </a:cxn>
                  <a:cxn ang="0">
                    <a:pos x="156" y="1803"/>
                  </a:cxn>
                  <a:cxn ang="0">
                    <a:pos x="104" y="1826"/>
                  </a:cxn>
                  <a:cxn ang="0">
                    <a:pos x="53" y="1846"/>
                  </a:cxn>
                  <a:cxn ang="0">
                    <a:pos x="0" y="1861"/>
                  </a:cxn>
                  <a:cxn ang="0">
                    <a:pos x="0" y="0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4"/>
                  </a:cxn>
                  <a:cxn ang="0">
                    <a:pos x="98" y="32"/>
                  </a:cxn>
                  <a:cxn ang="0">
                    <a:pos x="147" y="54"/>
                  </a:cxn>
                  <a:cxn ang="0">
                    <a:pos x="195" y="81"/>
                  </a:cxn>
                  <a:cxn ang="0">
                    <a:pos x="242" y="111"/>
                  </a:cxn>
                  <a:cxn ang="0">
                    <a:pos x="288" y="147"/>
                  </a:cxn>
                  <a:cxn ang="0">
                    <a:pos x="333" y="185"/>
                  </a:cxn>
                  <a:cxn ang="0">
                    <a:pos x="377" y="228"/>
                  </a:cxn>
                  <a:cxn ang="0">
                    <a:pos x="418" y="275"/>
                  </a:cxn>
                  <a:cxn ang="0">
                    <a:pos x="457" y="325"/>
                  </a:cxn>
                  <a:cxn ang="0">
                    <a:pos x="493" y="379"/>
                  </a:cxn>
                  <a:cxn ang="0">
                    <a:pos x="526" y="437"/>
                  </a:cxn>
                  <a:cxn ang="0">
                    <a:pos x="555" y="497"/>
                  </a:cxn>
                  <a:cxn ang="0">
                    <a:pos x="582" y="562"/>
                  </a:cxn>
                  <a:cxn ang="0">
                    <a:pos x="604" y="630"/>
                  </a:cxn>
                  <a:cxn ang="0">
                    <a:pos x="621" y="700"/>
                  </a:cxn>
                  <a:cxn ang="0">
                    <a:pos x="634" y="774"/>
                  </a:cxn>
                  <a:cxn ang="0">
                    <a:pos x="642" y="851"/>
                  </a:cxn>
                  <a:cxn ang="0">
                    <a:pos x="646" y="930"/>
                  </a:cxn>
                  <a:cxn ang="0">
                    <a:pos x="643" y="1011"/>
                  </a:cxn>
                  <a:cxn ang="0">
                    <a:pos x="636" y="1086"/>
                  </a:cxn>
                  <a:cxn ang="0">
                    <a:pos x="623" y="1160"/>
                  </a:cxn>
                  <a:cxn ang="0">
                    <a:pos x="607" y="1230"/>
                  </a:cxn>
                  <a:cxn ang="0">
                    <a:pos x="585" y="1297"/>
                  </a:cxn>
                  <a:cxn ang="0">
                    <a:pos x="561" y="1361"/>
                  </a:cxn>
                  <a:cxn ang="0">
                    <a:pos x="533" y="1421"/>
                  </a:cxn>
                  <a:cxn ang="0">
                    <a:pos x="500" y="1478"/>
                  </a:cxn>
                  <a:cxn ang="0">
                    <a:pos x="466" y="1532"/>
                  </a:cxn>
                  <a:cxn ang="0">
                    <a:pos x="428" y="1582"/>
                  </a:cxn>
                  <a:cxn ang="0">
                    <a:pos x="388" y="1627"/>
                  </a:cxn>
                  <a:cxn ang="0">
                    <a:pos x="345" y="1670"/>
                  </a:cxn>
                  <a:cxn ang="0">
                    <a:pos x="301" y="1709"/>
                  </a:cxn>
                  <a:cxn ang="0">
                    <a:pos x="254" y="1744"/>
                  </a:cxn>
                  <a:cxn ang="0">
                    <a:pos x="205" y="1776"/>
                  </a:cxn>
                  <a:cxn ang="0">
                    <a:pos x="156" y="1803"/>
                  </a:cxn>
                  <a:cxn ang="0">
                    <a:pos x="104" y="1826"/>
                  </a:cxn>
                  <a:cxn ang="0">
                    <a:pos x="53" y="1846"/>
                  </a:cxn>
                  <a:cxn ang="0">
                    <a:pos x="0" y="1861"/>
                  </a:cxn>
                  <a:cxn ang="0">
                    <a:pos x="0" y="0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29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F14343">
                      <a:gamma/>
                      <a:shade val="60784"/>
                      <a:invGamma/>
                    </a:srgbClr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5" name="Text Box 29"/>
            <p:cNvSpPr txBox="1">
              <a:spLocks noChangeArrowheads="1"/>
            </p:cNvSpPr>
            <p:nvPr/>
          </p:nvSpPr>
          <p:spPr bwMode="gray">
            <a:xfrm>
              <a:off x="2532" y="2208"/>
              <a:ext cx="863" cy="2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элементы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676" y="1594"/>
              <a:ext cx="211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ru-RU" sz="1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правоспособность</a:t>
              </a:r>
              <a:endPara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164" y="1497"/>
              <a:ext cx="1918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ru-RU" sz="1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дееспособность</a:t>
              </a:r>
              <a:endPara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1213" y="3007"/>
              <a:ext cx="2366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ru-RU" sz="1800" b="1" cap="all" dirty="0" err="1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деликтоспособность</a:t>
              </a:r>
              <a:endPara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8662" y="1142984"/>
            <a:ext cx="821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общая способность лица быть субъектом правоотношений</a:t>
            </a:r>
          </a:p>
          <a:p>
            <a:endParaRPr lang="ru-RU" dirty="0"/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gray">
          <a:xfrm>
            <a:off x="1428728" y="0"/>
            <a:ext cx="6500858" cy="1142984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Понятие </a:t>
            </a:r>
            <a:r>
              <a:rPr lang="ru-RU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правосубъектности</a:t>
            </a: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0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Правоспособность физических лиц</a:t>
            </a:r>
          </a:p>
        </p:txBody>
      </p:sp>
      <p:pic>
        <p:nvPicPr>
          <p:cNvPr id="21" name="Picture 1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428736"/>
            <a:ext cx="23304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black">
          <a:xfrm>
            <a:off x="4429124" y="1857364"/>
            <a:ext cx="421484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Способность иметь гражданские права и нести обязанности</a:t>
            </a:r>
          </a:p>
        </p:txBody>
      </p:sp>
      <p:sp>
        <p:nvSpPr>
          <p:cNvPr id="23" name="AutoShape 180"/>
          <p:cNvSpPr>
            <a:spLocks noChangeArrowheads="1"/>
          </p:cNvSpPr>
          <p:nvPr/>
        </p:nvSpPr>
        <p:spPr bwMode="gray">
          <a:xfrm>
            <a:off x="2214546" y="4429132"/>
            <a:ext cx="1911379" cy="1801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504D">
                  <a:gamma/>
                  <a:shade val="72941"/>
                  <a:invGamma/>
                </a:srgbClr>
              </a:gs>
              <a:gs pos="100000">
                <a:srgbClr val="C0504D"/>
              </a:gs>
            </a:gsLst>
            <a:lin ang="18900000" scaled="1"/>
          </a:gradFill>
          <a:ln w="28575">
            <a:noFill/>
            <a:round/>
            <a:headEnd/>
            <a:tailEnd/>
          </a:ln>
          <a:effectLst>
            <a:prstShdw prst="shdw13" dist="63500" dir="3187806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AutoShape 181"/>
          <p:cNvSpPr>
            <a:spLocks noChangeArrowheads="1"/>
          </p:cNvSpPr>
          <p:nvPr/>
        </p:nvSpPr>
        <p:spPr bwMode="gray">
          <a:xfrm>
            <a:off x="4403736" y="4429131"/>
            <a:ext cx="1903670" cy="17859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BB59">
                  <a:gamma/>
                  <a:shade val="72941"/>
                  <a:invGamma/>
                </a:srgbClr>
              </a:gs>
              <a:gs pos="100000">
                <a:srgbClr val="9BBB59"/>
              </a:gs>
            </a:gsLst>
            <a:lin ang="18900000" scaled="1"/>
          </a:gradFill>
          <a:ln w="28575">
            <a:noFill/>
            <a:round/>
            <a:headEnd/>
            <a:tailEnd/>
          </a:ln>
          <a:effectLst>
            <a:prstShdw prst="shdw13" dist="63500" dir="3187806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AutoShape 182"/>
          <p:cNvSpPr>
            <a:spLocks noChangeArrowheads="1"/>
          </p:cNvSpPr>
          <p:nvPr/>
        </p:nvSpPr>
        <p:spPr bwMode="gray">
          <a:xfrm>
            <a:off x="6643702" y="4429132"/>
            <a:ext cx="1928826" cy="1801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gamma/>
                  <a:shade val="72941"/>
                  <a:invGamma/>
                </a:srgbClr>
              </a:gs>
              <a:gs pos="100000">
                <a:srgbClr val="8064A2"/>
              </a:gs>
            </a:gsLst>
            <a:lin ang="18900000" scaled="1"/>
          </a:gradFill>
          <a:ln w="28575">
            <a:noFill/>
            <a:round/>
            <a:headEnd/>
            <a:tailEnd/>
          </a:ln>
          <a:effectLst>
            <a:prstShdw prst="shdw13" dist="63500" dir="3187806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Text Box 186"/>
          <p:cNvSpPr txBox="1">
            <a:spLocks noChangeArrowheads="1"/>
          </p:cNvSpPr>
          <p:nvPr/>
        </p:nvSpPr>
        <p:spPr bwMode="gray">
          <a:xfrm>
            <a:off x="2214546" y="4500570"/>
            <a:ext cx="1925666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Arial" charset="0"/>
              </a:rPr>
              <a:t>Возникает в момент рождения, прекращается смертью</a:t>
            </a:r>
            <a:endParaRPr lang="en-US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33" name="Text Box 190"/>
          <p:cNvSpPr txBox="1">
            <a:spLocks noChangeArrowheads="1"/>
          </p:cNvSpPr>
          <p:nvPr/>
        </p:nvSpPr>
        <p:spPr bwMode="gray">
          <a:xfrm>
            <a:off x="4481524" y="4572009"/>
            <a:ext cx="1804987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Arial" charset="0"/>
              </a:rPr>
              <a:t>Неделимая, равная для всех</a:t>
            </a:r>
            <a:endParaRPr lang="en-US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34" name="Text Box 191"/>
          <p:cNvSpPr txBox="1">
            <a:spLocks noChangeArrowheads="1"/>
          </p:cNvSpPr>
          <p:nvPr/>
        </p:nvSpPr>
        <p:spPr bwMode="gray">
          <a:xfrm>
            <a:off x="6643702" y="4500571"/>
            <a:ext cx="1928826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Arial" charset="0"/>
              </a:rPr>
              <a:t>Может быть ограничена только федеральным законом</a:t>
            </a:r>
            <a:endParaRPr lang="en-US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36" name="AutoShape 193"/>
          <p:cNvSpPr>
            <a:spLocks noChangeArrowheads="1"/>
          </p:cNvSpPr>
          <p:nvPr/>
        </p:nvSpPr>
        <p:spPr bwMode="gray">
          <a:xfrm>
            <a:off x="4119575" y="4729169"/>
            <a:ext cx="257175" cy="268288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C0504D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AutoShape 194"/>
          <p:cNvSpPr>
            <a:spLocks noChangeArrowheads="1"/>
          </p:cNvSpPr>
          <p:nvPr/>
        </p:nvSpPr>
        <p:spPr bwMode="gray">
          <a:xfrm>
            <a:off x="6286512" y="4714884"/>
            <a:ext cx="290664" cy="282579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9BBB59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6768" y="-3392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Содержание правоспособности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214546" y="857232"/>
            <a:ext cx="6429420" cy="563231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  <a:alpha val="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Ст. 18 ГК РФ Граждане могут иметь имущество на праве собственности; наследовать и завещать имущество; заниматься предпринимательской и любой иной не запрещенной законом деятельностью; создавать юридические лица самостоятельно или совместно с другими гражданами и юридическими лицами; совершать любые не противоречащие закону сделки и участвовать в обязательствах; избирать место жительства; иметь права авторов произведений науки, литературы и искусства, изобретений и иных охраняемых законом результатов интеллектуальной деятельности; иметь иные имущественные и личные неимущественные права.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-44495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Момент рождения 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ltGray">
          <a:xfrm>
            <a:off x="6429388" y="1142984"/>
            <a:ext cx="2500330" cy="3349625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rgbClr val="E8E8E8"/>
              </a:gs>
              <a:gs pos="100000">
                <a:srgbClr val="E8E8E8">
                  <a:gamma/>
                  <a:shade val="85882"/>
                  <a:invGamma/>
                  <a:alpha val="0"/>
                </a:srgb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ltGray">
          <a:xfrm>
            <a:off x="1357290" y="1142984"/>
            <a:ext cx="2506698" cy="3349625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rgbClr val="E8E8E8"/>
              </a:gs>
              <a:gs pos="100000">
                <a:srgbClr val="E8E8E8">
                  <a:gamma/>
                  <a:shade val="85882"/>
                  <a:invGamma/>
                  <a:alpha val="0"/>
                </a:srgb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">
          <a:xfrm>
            <a:off x="2214546" y="1336660"/>
            <a:ext cx="6172200" cy="342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endParaRPr lang="en-US" sz="1600" b="0" dirty="0">
              <a:cs typeface="Arial" charset="0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1428728" y="1000108"/>
            <a:ext cx="2393985" cy="708022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white">
          <a:xfrm>
            <a:off x="1428728" y="1000108"/>
            <a:ext cx="24685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charset="0"/>
              </a:rPr>
              <a:t>Признаки живорождения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gray">
          <a:xfrm>
            <a:off x="6469076" y="1000109"/>
            <a:ext cx="2389204" cy="785817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>
                  <a:gamma/>
                  <a:shade val="66667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white">
          <a:xfrm>
            <a:off x="6858016" y="1142984"/>
            <a:ext cx="2000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charset="0"/>
              </a:rPr>
              <a:t>Регулируется </a:t>
            </a:r>
            <a:endParaRPr lang="en-US" sz="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black">
          <a:xfrm>
            <a:off x="1357290" y="1736709"/>
            <a:ext cx="257176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600" cap="all" dirty="0">
              <a:ln w="9000" cmpd="sng">
                <a:solidFill>
                  <a:schemeClr val="bg2"/>
                </a:solidFill>
                <a:prstDash val="solid"/>
              </a:ln>
              <a:solidFill>
                <a:schemeClr val="bg2"/>
              </a:solidFill>
              <a:effectLst>
                <a:reflection blurRad="12700" stA="28000" endPos="45000" dist="1000" dir="5400000" sy="-100000" algn="bl" rotWithShape="0"/>
              </a:effectLst>
              <a:cs typeface="Arial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">
          <a:xfrm>
            <a:off x="6357950" y="1714488"/>
            <a:ext cx="2571768" cy="29645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Приказ-постановление Минздрава РФ и Госкомстата РФ от 4 декабря 1992 г. N 318/190 "О переходе на рекомендованные Всемирной организацией здравоохранения критерии живорождения и мертворождения"</a:t>
            </a: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ltGray">
          <a:xfrm>
            <a:off x="3929058" y="1142984"/>
            <a:ext cx="2428892" cy="3349625"/>
          </a:xfrm>
          <a:prstGeom prst="roundRect">
            <a:avLst>
              <a:gd name="adj" fmla="val 2259"/>
            </a:avLst>
          </a:prstGeom>
          <a:gradFill rotWithShape="1">
            <a:gsLst>
              <a:gs pos="0">
                <a:srgbClr val="E8E8E8"/>
              </a:gs>
              <a:gs pos="100000">
                <a:srgbClr val="E8E8E8">
                  <a:gamma/>
                  <a:shade val="85882"/>
                  <a:invGamma/>
                  <a:alpha val="0"/>
                </a:srgb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gray">
          <a:xfrm>
            <a:off x="3857620" y="1000109"/>
            <a:ext cx="2500329" cy="77945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905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black">
          <a:xfrm>
            <a:off x="3857620" y="1714488"/>
            <a:ext cx="2571768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новорожденные с массой тела 1000 г и более или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длиной тела 35 см и более или сроком беременности 28 недель и более</a:t>
            </a: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gray">
          <a:xfrm rot="16200000">
            <a:off x="4464843" y="1821645"/>
            <a:ext cx="1214446" cy="6286544"/>
          </a:xfrm>
          <a:prstGeom prst="leftArrow">
            <a:avLst>
              <a:gd name="adj1" fmla="val 65583"/>
              <a:gd name="adj2" fmla="val 6518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214678" y="557214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428728" y="1714488"/>
            <a:ext cx="2357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дыхание и (или) сердцебиение, пульсацию пуповины (произвольные движения мускулатуры)</a:t>
            </a:r>
          </a:p>
          <a:p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57620" y="1000108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charset="0"/>
              </a:rPr>
              <a:t>Родившиеся жизнеспособными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5984" y="5643578"/>
            <a:ext cx="5786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отделение жизнеспособного плода от организма матери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428992" y="4643446"/>
            <a:ext cx="3286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cap="all" dirty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FF6699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Момент рождения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660" y="-31472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Момент смерти</a:t>
            </a:r>
          </a:p>
        </p:txBody>
      </p:sp>
      <p:sp>
        <p:nvSpPr>
          <p:cNvPr id="3" name="AutoShape 33"/>
          <p:cNvSpPr>
            <a:spLocks noChangeArrowheads="1"/>
          </p:cNvSpPr>
          <p:nvPr/>
        </p:nvSpPr>
        <p:spPr bwMode="gray">
          <a:xfrm>
            <a:off x="1643042" y="5500702"/>
            <a:ext cx="6621294" cy="1000132"/>
          </a:xfrm>
          <a:prstGeom prst="roundRect">
            <a:avLst>
              <a:gd name="adj" fmla="val 50000"/>
            </a:avLst>
          </a:prstGeom>
          <a:solidFill>
            <a:srgbClr val="FEFEFE">
              <a:alpha val="92000"/>
            </a:srgbClr>
          </a:solidFill>
          <a:ln w="38100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ltGray">
          <a:xfrm>
            <a:off x="1285851" y="928670"/>
            <a:ext cx="7242199" cy="107157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78824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ltGray">
          <a:xfrm>
            <a:off x="1285852" y="2143116"/>
            <a:ext cx="7242174" cy="171451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7882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black">
          <a:xfrm>
            <a:off x="1285852" y="928670"/>
            <a:ext cx="735811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Приказ Минздрава РФ от 20.12.2001 N 460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"Об утверждении Инструкции по констатации смерти человека на основании диагноза смерти мозга"</a:t>
            </a: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gray">
          <a:xfrm>
            <a:off x="2000232" y="5572140"/>
            <a:ext cx="622401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Заключение о смерти дается на основе констатации необратимой гибели всего головного мозга (смерть мозга)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black">
          <a:xfrm>
            <a:off x="1285852" y="2143116"/>
            <a:ext cx="7429552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1.Полное и устойчивое отсутствие сознания (кома).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 Атония всех мышц.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Отсутствие реакции на сильные болевые раздражения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Отсутствие реакции зрачков на прямой яркий свет.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5. Отсутствие самостоятельного дыхания и др.</a:t>
            </a:r>
          </a:p>
          <a:p>
            <a:endParaRPr lang="ru-RU" dirty="0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gray">
          <a:xfrm flipV="1">
            <a:off x="2428860" y="3929066"/>
            <a:ext cx="4929222" cy="1571636"/>
          </a:xfrm>
          <a:prstGeom prst="upArrow">
            <a:avLst>
              <a:gd name="adj1" fmla="val 66602"/>
              <a:gd name="adj2" fmla="val 48259"/>
            </a:avLst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3"/>
          <p:cNvGrpSpPr>
            <a:grpSpLocks/>
          </p:cNvGrpSpPr>
          <p:nvPr/>
        </p:nvGrpSpPr>
        <p:grpSpPr bwMode="auto">
          <a:xfrm>
            <a:off x="857224" y="1356789"/>
            <a:ext cx="4117204" cy="5073015"/>
            <a:chOff x="672" y="1393"/>
            <a:chExt cx="2272" cy="2620"/>
          </a:xfrm>
        </p:grpSpPr>
        <p:sp>
          <p:nvSpPr>
            <p:cNvPr id="30" name="AutoShape 74"/>
            <p:cNvSpPr>
              <a:spLocks noChangeArrowheads="1"/>
            </p:cNvSpPr>
            <p:nvPr/>
          </p:nvSpPr>
          <p:spPr bwMode="gray">
            <a:xfrm>
              <a:off x="672" y="1872"/>
              <a:ext cx="2112" cy="2141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1" name="Group 75"/>
            <p:cNvGrpSpPr>
              <a:grpSpLocks/>
            </p:cNvGrpSpPr>
            <p:nvPr/>
          </p:nvGrpSpPr>
          <p:grpSpPr bwMode="auto">
            <a:xfrm>
              <a:off x="2446" y="1393"/>
              <a:ext cx="498" cy="1034"/>
              <a:chOff x="2446" y="1393"/>
              <a:chExt cx="498" cy="1034"/>
            </a:xfrm>
          </p:grpSpPr>
          <p:sp>
            <p:nvSpPr>
              <p:cNvPr id="32" name="Freeform 76"/>
              <p:cNvSpPr>
                <a:spLocks/>
              </p:cNvSpPr>
              <p:nvPr/>
            </p:nvSpPr>
            <p:spPr bwMode="gray">
              <a:xfrm>
                <a:off x="2604" y="1393"/>
                <a:ext cx="233" cy="221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77"/>
              <p:cNvSpPr>
                <a:spLocks/>
              </p:cNvSpPr>
              <p:nvPr/>
            </p:nvSpPr>
            <p:spPr bwMode="gray">
              <a:xfrm>
                <a:off x="2446" y="1615"/>
                <a:ext cx="498" cy="812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7099E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4" name="Text Box 78"/>
          <p:cNvSpPr txBox="1">
            <a:spLocks noChangeArrowheads="1"/>
          </p:cNvSpPr>
          <p:nvPr/>
        </p:nvSpPr>
        <p:spPr bwMode="gray">
          <a:xfrm>
            <a:off x="1071538" y="2285584"/>
            <a:ext cx="3571900" cy="42978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Статья 1116 ГК РФ </a:t>
            </a:r>
          </a:p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 наследованию могут призываться граждане, находящиеся в живых в день открытия наследства, а также зачатые при жизни наследодателя и родившиеся живыми после открытия наследства.</a:t>
            </a:r>
          </a:p>
        </p:txBody>
      </p:sp>
      <p:grpSp>
        <p:nvGrpSpPr>
          <p:cNvPr id="35" name="Group 79"/>
          <p:cNvGrpSpPr>
            <a:grpSpLocks/>
          </p:cNvGrpSpPr>
          <p:nvPr/>
        </p:nvGrpSpPr>
        <p:grpSpPr bwMode="auto">
          <a:xfrm>
            <a:off x="4643438" y="1714488"/>
            <a:ext cx="4209624" cy="4713069"/>
            <a:chOff x="2717" y="1192"/>
            <a:chExt cx="2323" cy="2736"/>
          </a:xfrm>
        </p:grpSpPr>
        <p:sp>
          <p:nvSpPr>
            <p:cNvPr id="36" name="AutoShape 80"/>
            <p:cNvSpPr>
              <a:spLocks noChangeArrowheads="1"/>
            </p:cNvSpPr>
            <p:nvPr/>
          </p:nvSpPr>
          <p:spPr bwMode="gray">
            <a:xfrm>
              <a:off x="2894" y="1872"/>
              <a:ext cx="2112" cy="2056"/>
            </a:xfrm>
            <a:prstGeom prst="roundRect">
              <a:avLst>
                <a:gd name="adj" fmla="val 10347"/>
              </a:avLst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  <a:alpha val="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50800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81"/>
            <p:cNvSpPr txBox="1">
              <a:spLocks noChangeArrowheads="1"/>
            </p:cNvSpPr>
            <p:nvPr/>
          </p:nvSpPr>
          <p:spPr bwMode="gray">
            <a:xfrm>
              <a:off x="3072" y="1923"/>
              <a:ext cx="1968" cy="17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ru-RU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Статья 1088 ГК РФ В случае смерти потерпевшего (кормильца) право на возмещение вреда имеют:</a:t>
              </a:r>
            </a:p>
            <a:p>
              <a:r>
                <a:rPr lang="ru-RU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ребенок умершего, родившийся после его смерти;</a:t>
              </a:r>
            </a:p>
          </p:txBody>
        </p:sp>
        <p:grpSp>
          <p:nvGrpSpPr>
            <p:cNvPr id="38" name="Group 82"/>
            <p:cNvGrpSpPr>
              <a:grpSpLocks/>
            </p:cNvGrpSpPr>
            <p:nvPr/>
          </p:nvGrpSpPr>
          <p:grpSpPr bwMode="auto">
            <a:xfrm>
              <a:off x="2717" y="1192"/>
              <a:ext cx="498" cy="1212"/>
              <a:chOff x="2717" y="1192"/>
              <a:chExt cx="498" cy="1212"/>
            </a:xfrm>
          </p:grpSpPr>
          <p:sp>
            <p:nvSpPr>
              <p:cNvPr id="39" name="Freeform 83"/>
              <p:cNvSpPr>
                <a:spLocks/>
              </p:cNvSpPr>
              <p:nvPr/>
            </p:nvSpPr>
            <p:spPr bwMode="gray">
              <a:xfrm>
                <a:off x="2875" y="1192"/>
                <a:ext cx="233" cy="249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84"/>
              <p:cNvSpPr>
                <a:spLocks/>
              </p:cNvSpPr>
              <p:nvPr/>
            </p:nvSpPr>
            <p:spPr bwMode="gray">
              <a:xfrm>
                <a:off x="2717" y="1440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1" name="AutoShape 21"/>
          <p:cNvSpPr>
            <a:spLocks noChangeArrowheads="1"/>
          </p:cNvSpPr>
          <p:nvPr/>
        </p:nvSpPr>
        <p:spPr bwMode="gray">
          <a:xfrm>
            <a:off x="1428728" y="0"/>
            <a:ext cx="6500858" cy="1285860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Отдельные элементы правоспособности </a:t>
            </a:r>
          </a:p>
          <a:p>
            <a:pPr algn="ctr"/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возникают до рождения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13" y="71414"/>
            <a:ext cx="886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Правоспособность иностранных граждан и лиц без гражданства</a:t>
            </a:r>
          </a:p>
        </p:txBody>
      </p:sp>
      <p:sp>
        <p:nvSpPr>
          <p:cNvPr id="3" name="Содержимое 2"/>
          <p:cNvSpPr txBox="1">
            <a:spLocks/>
          </p:cNvSpPr>
          <p:nvPr/>
        </p:nvSpPr>
        <p:spPr bwMode="black">
          <a:xfrm>
            <a:off x="4786314" y="1357298"/>
            <a:ext cx="4071966" cy="2786082"/>
          </a:xfrm>
          <a:prstGeom prst="rect">
            <a:avLst/>
          </a:prstGeom>
          <a:gradFill flip="none" rotWithShape="1">
            <a:gsLst>
              <a:gs pos="0">
                <a:srgbClr val="0D8BB3">
                  <a:tint val="66000"/>
                  <a:satMod val="160000"/>
                  <a:alpha val="0"/>
                </a:srgbClr>
              </a:gs>
              <a:gs pos="50000">
                <a:srgbClr val="0D8BB3">
                  <a:tint val="44500"/>
                  <a:satMod val="160000"/>
                </a:srgbClr>
              </a:gs>
              <a:gs pos="100000">
                <a:srgbClr val="0D8B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rgbClr val="276B99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Статья 1196 ГК РФ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…иностранные граждане и лица без гражданства пользуются в Российской Федерации гражданской правоспособностью наравне с российскими гражданами, кроме случаев, установленных законом.</a:t>
            </a:r>
          </a:p>
          <a:p>
            <a:pPr marL="342900" lvl="0" indent="-342900" algn="ctr">
              <a:spcBef>
                <a:spcPct val="20000"/>
              </a:spcBef>
              <a:buClr>
                <a:schemeClr val="accent1"/>
              </a:buClr>
            </a:pPr>
            <a:endParaRPr kumimoji="0" lang="ru-RU" sz="2400" i="0" u="none" strike="noStrike" kern="0" cap="all" normalizeH="0" baseline="0" noProof="0" dirty="0">
              <a:ln w="9000" cmpd="sng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214422"/>
            <a:ext cx="334013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643446"/>
            <a:ext cx="8286808" cy="175432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ru-RU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Статья 19.1. Закона О СМИ</a:t>
            </a:r>
          </a:p>
          <a:p>
            <a:r>
              <a:rPr lang="ru-RU" sz="1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Иностранный гражданин, лицо без гражданства и гражданин Российской Федерации, имеющий двойное гражданство, иностранное юридическое лицо, а равно российское юридическое лицо с иностранным участием, доля (вклад) иностранного участия в уставном (складочном) капитале которого составляет 50 процентов и более, не вправе учреждать организации (юридические лица), осуществляющие телевещание, зона уверенного приема передач которых охватывает половину и более половины субъектов Российской Федерации либо территорию, на которой проживает половина и более половины численности населения Российской Федерации.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1"/>
          <p:cNvSpPr>
            <a:spLocks noChangeArrowheads="1"/>
          </p:cNvSpPr>
          <p:nvPr/>
        </p:nvSpPr>
        <p:spPr bwMode="gray">
          <a:xfrm>
            <a:off x="2071670" y="2071678"/>
            <a:ext cx="6500858" cy="1285860"/>
          </a:xfrm>
          <a:prstGeom prst="downArrow">
            <a:avLst>
              <a:gd name="adj1" fmla="val 67093"/>
              <a:gd name="adj2" fmla="val 64051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  <a:alpha val="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505" y="-14117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Ограничение правоспособности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3441680"/>
            <a:ext cx="6572296" cy="2585323"/>
          </a:xfrm>
          <a:prstGeom prst="rect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  <a:alpha val="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Статья 55 Конституции РФ</a:t>
            </a:r>
          </a:p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Права и свободы человека и гражданина могут быть ограничены федеральным законом только в той мере, в какой это необходимо в целях защиты основ конституционного строя, нравственности, здоровья, прав и законных интересов других лиц, обеспечения обороны страны и безопасности государства.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071546"/>
            <a:ext cx="7572428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Статья 22 ГК РФ</a:t>
            </a:r>
          </a:p>
          <a:p>
            <a:pPr marL="457200" indent="-457200"/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Никто не может быть ограничен в правоспособности</a:t>
            </a:r>
          </a:p>
          <a:p>
            <a:pPr marL="457200" indent="-457200"/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 дееспособности иначе, как в случаях и в порядке,</a:t>
            </a:r>
          </a:p>
          <a:p>
            <a:pPr marL="457200" indent="-457200"/>
            <a:r>
              <a:rPr lang="ru-RU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установленных законом.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324</TotalTime>
  <Words>1001</Words>
  <Application>Microsoft Office PowerPoint</Application>
  <PresentationFormat>Экран (4:3)</PresentationFormat>
  <Paragraphs>114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Gill Sans MT</vt:lpstr>
      <vt:lpstr>Verdana</vt:lpstr>
      <vt:lpstr>Wingdings</vt:lpstr>
      <vt:lpstr>Wingdings 2</vt:lpstr>
      <vt:lpstr>Дивиденд</vt:lpstr>
      <vt:lpstr>Правосубъектность граждан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Doublспртe Helix</dc:title>
  <dc:creator>IT</dc:creator>
  <cp:lastModifiedBy>Хусаинов Ренат Маратович</cp:lastModifiedBy>
  <cp:revision>35</cp:revision>
  <dcterms:created xsi:type="dcterms:W3CDTF">2010-01-30T18:18:07Z</dcterms:created>
  <dcterms:modified xsi:type="dcterms:W3CDTF">2022-12-26T08:23:53Z</dcterms:modified>
</cp:coreProperties>
</file>