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9" r:id="rId5"/>
    <p:sldId id="259" r:id="rId6"/>
    <p:sldId id="262" r:id="rId7"/>
    <p:sldId id="271" r:id="rId8"/>
    <p:sldId id="272" r:id="rId9"/>
    <p:sldId id="263" r:id="rId10"/>
    <p:sldId id="266" r:id="rId11"/>
    <p:sldId id="265" r:id="rId12"/>
    <p:sldId id="264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2318CD6-BEBE-4327-B50C-378CB4AE0B5F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B565E32-F1F4-4D83-85E9-CC803F0E02B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6779" y="2164905"/>
            <a:ext cx="8158959" cy="1008063"/>
          </a:xfrm>
        </p:spPr>
        <p:txBody>
          <a:bodyPr>
            <a:noAutofit/>
          </a:bodyPr>
          <a:lstStyle/>
          <a:p>
            <a:r>
              <a:rPr lang="ru-RU" sz="5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Юридические лица : понятие признаки и виды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Коммерческие и некоммерческие организации.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9" y="4250027"/>
            <a:ext cx="2904455" cy="21587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16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304" y="592428"/>
            <a:ext cx="8545133" cy="883490"/>
          </a:xfrm>
        </p:spPr>
        <p:txBody>
          <a:bodyPr>
            <a:noAutofit/>
          </a:bodyPr>
          <a:lstStyle/>
          <a:p>
            <a:pPr algn="ctr"/>
            <a:r>
              <a:rPr lang="ru-RU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Реорганизация юридического лица может быть осуществлена </a:t>
            </a:r>
            <a:r>
              <a:rPr lang="ru-RU" sz="2400" b="0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добровольно</a:t>
            </a:r>
            <a:r>
              <a:rPr lang="ru-RU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b="0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принудительно</a:t>
            </a:r>
            <a:r>
              <a:rPr lang="ru-RU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283" y="1856875"/>
            <a:ext cx="8183880" cy="4221952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Добровольная реорганизация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осуществляется по решению либо учредителей (участников) юридического лица, либо органа юридического лица, уполномоченного на то учредительными документами.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Принудительная реорганизация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осуществляется по решению уполномоченных государственных органов или по решению суда.</a:t>
            </a:r>
          </a:p>
        </p:txBody>
      </p:sp>
    </p:spTree>
    <p:extLst>
      <p:ext uri="{BB962C8B-B14F-4D97-AF65-F5344CB8AC3E}">
        <p14:creationId xmlns:p14="http://schemas.microsoft.com/office/powerpoint/2010/main" val="51432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709" y="900877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Реорганизация осуществляется в пяти формах: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8677" y="1689451"/>
            <a:ext cx="8183880" cy="4187952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присоединение;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4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117" y="376385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Ликвидация юридического лица (ст.61 ГК РФ).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525" y="2062938"/>
            <a:ext cx="8183880" cy="418795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2" y="1452561"/>
            <a:ext cx="8512935" cy="47759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9072" y="1452561"/>
            <a:ext cx="27892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виды</a:t>
            </a:r>
          </a:p>
        </p:txBody>
      </p:sp>
    </p:spTree>
    <p:extLst>
      <p:ext uri="{BB962C8B-B14F-4D97-AF65-F5344CB8AC3E}">
        <p14:creationId xmlns:p14="http://schemas.microsoft.com/office/powerpoint/2010/main" val="393228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1" y="373487"/>
            <a:ext cx="8493393" cy="59500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47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386367"/>
            <a:ext cx="8358389" cy="601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36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1"/>
          <a:stretch/>
        </p:blipFill>
        <p:spPr bwMode="auto">
          <a:xfrm>
            <a:off x="450761" y="445716"/>
            <a:ext cx="8190964" cy="58649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85" y="269812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767" y="1663693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Юридическое лицо - это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определенная организация, которая владеет в собственности, оперативном управлении или имеет в собственном хозяйственном ведении конкретное обособленное имущество, отвечает данным имуществом, может от собственного имени приобретать или продавать это имущество, нести обязанности и быть ответчиком в суде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Ст.48  Гражданского кодекса даёт полное определение юридического лица.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802" y="426076"/>
            <a:ext cx="7486650" cy="852489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5169"/>
            <a:ext cx="7486650" cy="418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юридического лица –это такие внутренне присущие ему свойства ,каждое из которых необходимо , а все вместе –достаточны для того , чтобы организация могла признаваться субъектом гражданского права.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Традиционно выделяют 4 признака юридического лица: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имущественная самостоятельность,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единство,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самостоятельная имущественная ответственность по обязательствам,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выступление в гражданском обороте и в суде от своего имени.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3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320" y="568988"/>
            <a:ext cx="8287554" cy="41879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Запомни</a:t>
            </a:r>
            <a:r>
              <a:rPr lang="ru-RU" sz="8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0" y="2099257"/>
            <a:ext cx="8461419" cy="400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7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19" y="530352"/>
            <a:ext cx="8241835" cy="1633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Коммерческие и некоммерческие  юридические лица (организации). Ст.50 ГК РФ.</a:t>
            </a:r>
          </a:p>
          <a:p>
            <a:pPr marL="0" indent="0" algn="ctr">
              <a:buNone/>
            </a:pP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714" y="2291092"/>
            <a:ext cx="815876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Юридическими  лицами могут быть организации, преследующие извлечение прибыли в качестве основной цели своей деятельности (</a:t>
            </a:r>
            <a:r>
              <a:rPr lang="ru-RU" sz="20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коммерческие организации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либо не имеющие извлечение прибыли в качестве такой цели и не распределяющие полученную прибыль между участниками (</a:t>
            </a:r>
            <a:r>
              <a:rPr lang="ru-RU" sz="20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некоммерческие организации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8"/>
          <a:stretch/>
        </p:blipFill>
        <p:spPr bwMode="auto">
          <a:xfrm>
            <a:off x="257578" y="373487"/>
            <a:ext cx="8564450" cy="61689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64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4436" y="1442433"/>
            <a:ext cx="8183880" cy="978795"/>
          </a:xfrm>
        </p:spPr>
        <p:txBody>
          <a:bodyPr>
            <a:noAutofit/>
          </a:bodyPr>
          <a:lstStyle/>
          <a:p>
            <a:b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556767"/>
              </p:ext>
            </p:extLst>
          </p:nvPr>
        </p:nvGraphicFramePr>
        <p:xfrm>
          <a:off x="476056" y="1184856"/>
          <a:ext cx="8230062" cy="4700790"/>
        </p:xfrm>
        <a:graphic>
          <a:graphicData uri="http://schemas.openxmlformats.org/drawingml/2006/table">
            <a:tbl>
              <a:tblPr/>
              <a:tblGrid>
                <a:gridCol w="411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1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КОММЕРЧЕСКИЕ ЮРИДИЧЕСКИЕ ЛИЦА</a:t>
                      </a:r>
                      <a:endParaRPr lang="ru-RU" sz="1300" dirty="0">
                        <a:solidFill>
                          <a:srgbClr val="7F7F7F"/>
                        </a:solidFill>
                        <a:effectLst/>
                        <a:latin typeface="Arial"/>
                      </a:endParaRPr>
                    </a:p>
                  </a:txBody>
                  <a:tcPr marL="136057" marR="136057" marT="102043" marB="10204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Корпорации</a:t>
                      </a:r>
                      <a:endParaRPr lang="ru-RU" sz="1300" dirty="0">
                        <a:solidFill>
                          <a:srgbClr val="7F7F7F"/>
                        </a:solidFill>
                        <a:effectLst/>
                        <a:latin typeface="Arial"/>
                      </a:endParaRPr>
                    </a:p>
                  </a:txBody>
                  <a:tcPr marL="102043" marR="102043" marT="136057" marB="1360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Унитарные</a:t>
                      </a:r>
                      <a:endParaRPr lang="ru-RU" sz="1300">
                        <a:solidFill>
                          <a:srgbClr val="7F7F7F"/>
                        </a:solidFill>
                        <a:effectLst/>
                        <a:latin typeface="Arial"/>
                      </a:endParaRPr>
                    </a:p>
                  </a:txBody>
                  <a:tcPr marL="102043" marR="102043" marT="136057" marB="1360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462">
                <a:tc>
                  <a:txBody>
                    <a:bodyPr/>
                    <a:lstStyle/>
                    <a:p>
                      <a:pPr fontAlgn="ctr"/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Хозяйственные товарищества</a:t>
                      </a:r>
                    </a:p>
                  </a:txBody>
                  <a:tcPr marL="102043" marR="102043" marT="136057" marB="1360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Государственные и муниципальные унитарные предприятия</a:t>
                      </a:r>
                    </a:p>
                  </a:txBody>
                  <a:tcPr marL="102043" marR="102043" marT="136057" marB="1360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39">
                <a:tc>
                  <a:txBody>
                    <a:bodyPr/>
                    <a:lstStyle/>
                    <a:p>
                      <a:pPr fontAlgn="ctr"/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Хозяйственные общества</a:t>
                      </a:r>
                    </a:p>
                  </a:txBody>
                  <a:tcPr marL="102043" marR="102043" marT="136057" marB="1360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2043" marR="102043" marT="136057" marB="1360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651">
                <a:tc>
                  <a:txBody>
                    <a:bodyPr/>
                    <a:lstStyle/>
                    <a:p>
                      <a:pPr fontAlgn="ctr"/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Хозяйственные партнерства</a:t>
                      </a:r>
                    </a:p>
                  </a:txBody>
                  <a:tcPr marL="102043" marR="102043" marT="136057" marB="1360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2043" marR="102043" marT="136057" marB="1360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651">
                <a:tc>
                  <a:txBody>
                    <a:bodyPr/>
                    <a:lstStyle/>
                    <a:p>
                      <a:pPr fontAlgn="ctr"/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Крестьянские (фермерские) хозяйства</a:t>
                      </a:r>
                    </a:p>
                  </a:txBody>
                  <a:tcPr marL="102043" marR="102043" marT="136057" marB="1360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2043" marR="102043" marT="136057" marB="1360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1651">
                <a:tc>
                  <a:txBody>
                    <a:bodyPr/>
                    <a:lstStyle/>
                    <a:p>
                      <a:pPr fontAlgn="ctr"/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Производственные кооперативы</a:t>
                      </a:r>
                    </a:p>
                  </a:txBody>
                  <a:tcPr marL="102043" marR="102043" marT="136057" marB="1360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2043" marR="102043" marT="136057" marB="1360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313646" y="1194011"/>
            <a:ext cx="6678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коммерческих юридических лиц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33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876726"/>
              </p:ext>
            </p:extLst>
          </p:nvPr>
        </p:nvGraphicFramePr>
        <p:xfrm>
          <a:off x="386364" y="991674"/>
          <a:ext cx="8448542" cy="5409368"/>
        </p:xfrm>
        <a:graphic>
          <a:graphicData uri="http://schemas.openxmlformats.org/drawingml/2006/table">
            <a:tbl>
              <a:tblPr/>
              <a:tblGrid>
                <a:gridCol w="422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1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НЕКОММЕРЧЕСКИЕ ЮРИДИЧЕСКИЕ ЛИЦА</a:t>
                      </a:r>
                      <a:endParaRPr lang="ru-RU" sz="900" dirty="0">
                        <a:solidFill>
                          <a:srgbClr val="7F7F7F"/>
                        </a:solidFill>
                        <a:effectLst/>
                        <a:latin typeface="Arial"/>
                      </a:endParaRPr>
                    </a:p>
                  </a:txBody>
                  <a:tcPr marL="91557" marR="91557" marT="68668" marB="6866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/>
                        </a:rPr>
                        <a:t>Корпорации</a:t>
                      </a:r>
                    </a:p>
                  </a:txBody>
                  <a:tcPr marL="68668" marR="68668" marT="91557" marB="915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/>
                        </a:rPr>
                        <a:t>Унитарные</a:t>
                      </a:r>
                    </a:p>
                  </a:txBody>
                  <a:tcPr marL="68668" marR="68668" marT="91557" marB="915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768"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Потребительские кооперативы</a:t>
                      </a:r>
                    </a:p>
                  </a:txBody>
                  <a:tcPr marL="68668" marR="68668" marT="91557" marB="915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Фонды, в </a:t>
                      </a:r>
                      <a:r>
                        <a:rPr lang="ru-RU" sz="90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т.ч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общественные и благотворительные фонды</a:t>
                      </a:r>
                    </a:p>
                  </a:txBody>
                  <a:tcPr marL="68668" marR="68668" marT="91557" marB="915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983">
                <a:tc>
                  <a:txBody>
                    <a:bodyPr/>
                    <a:lstStyle/>
                    <a:p>
                      <a:pPr fontAlgn="ctr"/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Общественные организации, в т.ч. политические партии и профсоюзы</a:t>
                      </a:r>
                    </a:p>
                  </a:txBody>
                  <a:tcPr marL="68668" marR="68668" marT="91557" marB="915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Учреждения, к которым относят государственные, муниципальные и частные</a:t>
                      </a:r>
                    </a:p>
                  </a:txBody>
                  <a:tcPr marL="68668" marR="68668" marT="91557" marB="915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553"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Ассоциации и союзы</a:t>
                      </a:r>
                    </a:p>
                  </a:txBody>
                  <a:tcPr marL="68668" marR="68668" marT="91557" marB="915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Автономные некоммерческие организации</a:t>
                      </a:r>
                    </a:p>
                  </a:txBody>
                  <a:tcPr marL="68668" marR="68668" marT="91557" marB="915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553"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Товарищество собственников недвижимости</a:t>
                      </a:r>
                    </a:p>
                  </a:txBody>
                  <a:tcPr marL="68668" marR="68668" marT="91557" marB="915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Религиозные организации</a:t>
                      </a:r>
                    </a:p>
                  </a:txBody>
                  <a:tcPr marL="68668" marR="68668" marT="91557" marB="915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fontAlgn="ctr"/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Казачьи общества</a:t>
                      </a:r>
                    </a:p>
                  </a:txBody>
                  <a:tcPr marL="68668" marR="68668" marT="91557" marB="915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Публично-правовые компании</a:t>
                      </a:r>
                    </a:p>
                  </a:txBody>
                  <a:tcPr marL="68668" marR="68668" marT="91557" marB="915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3553"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Общины коренных малочисленных народов РФ</a:t>
                      </a:r>
                    </a:p>
                  </a:txBody>
                  <a:tcPr marL="68668" marR="68668" marT="91557" marB="91557" anchor="ctr">
                    <a:lnL>
                      <a:noFill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8668" marR="68668" marT="91557" marB="91557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281446" y="790541"/>
            <a:ext cx="6677696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некоммерческих юридических лиц</a:t>
            </a:r>
          </a:p>
        </p:txBody>
      </p:sp>
    </p:spTree>
    <p:extLst>
      <p:ext uri="{BB962C8B-B14F-4D97-AF65-F5344CB8AC3E}">
        <p14:creationId xmlns:p14="http://schemas.microsoft.com/office/powerpoint/2010/main" val="223804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141025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Реорганизация юридического лица (Ст. 57 ГК РФ).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1725769"/>
            <a:ext cx="8543316" cy="4752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Овал 5"/>
          <p:cNvSpPr/>
          <p:nvPr/>
        </p:nvSpPr>
        <p:spPr>
          <a:xfrm>
            <a:off x="2794716" y="1236372"/>
            <a:ext cx="2859110" cy="3348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/>
              <a:t>Реорганизация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3792" y="1442433"/>
            <a:ext cx="888641" cy="360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 ???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237150" y="1571222"/>
            <a:ext cx="0" cy="34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237150" y="1648491"/>
            <a:ext cx="28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083380" y="1667812"/>
            <a:ext cx="0" cy="270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1545465" y="1648491"/>
            <a:ext cx="2691686" cy="1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545465" y="1648491"/>
            <a:ext cx="0" cy="270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3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362</TotalTime>
  <Words>378</Words>
  <Application>Microsoft Office PowerPoint</Application>
  <PresentationFormat>Экран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 2</vt:lpstr>
      <vt:lpstr>Аспект</vt:lpstr>
      <vt:lpstr>Юридические лица : понятие признаки и виды</vt:lpstr>
      <vt:lpstr>Понятие:</vt:lpstr>
      <vt:lpstr>Признаки: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Реорганизация юридического лица (Ст. 57 ГК РФ).</vt:lpstr>
      <vt:lpstr>Реорганизация юридического лица может быть осуществлена добровольно или принудительно.</vt:lpstr>
      <vt:lpstr>Реорганизация осуществляется в пяти формах: </vt:lpstr>
      <vt:lpstr>Ликвидация юридического лица (ст.61 ГК РФ).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Инна</dc:creator>
  <cp:lastModifiedBy>Хусаинов Ренат Маратович</cp:lastModifiedBy>
  <cp:revision>30</cp:revision>
  <dcterms:created xsi:type="dcterms:W3CDTF">2014-08-28T12:49:16Z</dcterms:created>
  <dcterms:modified xsi:type="dcterms:W3CDTF">2022-12-26T08:26:49Z</dcterms:modified>
</cp:coreProperties>
</file>