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3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6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986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75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03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474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473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63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915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4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F6F599E-7C73-4B07-9736-A6CC299B447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5DF4BD2-9985-4A04-960C-6BB9E848B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0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3483" y="347892"/>
            <a:ext cx="9418320" cy="1967469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Индивидуальные трудовые споры и порядок их разрешения</a:t>
            </a:r>
          </a:p>
        </p:txBody>
      </p:sp>
      <p:pic>
        <p:nvPicPr>
          <p:cNvPr id="1026" name="Picture 2" descr="https://yandex-images.clstorage.net/j10N0n367/f1ed4e3Nx/sYyIGCaSUXdCQUrAkS6qsWinnhfwuUnag6FTvesqwvm_2MqLrVDT7-1EKHxbHIVr7jc2X4qg1__Je6F3hc97GPiF7RVDhyhrQlUb7LgewoEo8q5i_OxBvpO8N4yqmjshLgAvY2iwSgYxKU0lKlGlH652m-PrxbNeDSbo87Wmxl0ZgMicygKAk8ZtS6xZclbpHOKex1wg6bN3Od7ZroKfLe7c20NgzGrGWV2RPXZNmGtCtkfWA8mz0jVOmMNJWq7Z_RzMCEpiKC9e1cPQ-SbWgTDa5qOsXL3TdzWSbaZyV_2CEPd3iMj-Ei3dRUXiUWRP0nZT2lPNK86hPnB_NcZyqTlIkOR-xiRLakXXqFGKDkXQcjLnzABtu3OR9gmOfptpfryfEzTEYu4xQZ09CiVgD7YOx977Iav6zbKQg8XmDvmZxNCswtIQV7bhw1zNytYdOGYqu9x4bTfLVR7p2kYX-Z7MF_eUvH66NfkZzdr9_DvW_rsi07kfggFKdEPx5t5BkXSwkAIyKHPm9WOs4QoujbzaZoPASDVfTw1qFcqG60164J-DtKBiGtklUQUSyfwffhZjpl_pM2rJPnyfSW6acSkA1ODydkjrum07XMEG-vGUHjJ3eGAtd0NBXp3W2lPFNoxza2RQNg45iYEBpt0UY8o2q6bbDV_SufYoSy3KLnWFFGTMbsaI51J5H1hl4qYNJNbC87hYEc9HqXbFPq6P4b5gx898dAamvfndiRblfHPuNkcij3XLUv06oA9hpt5V7WScnPLWfN8ewRs8-ULG_exSOjMo9B2z922S_XLOH-0OFPObuNASMj3d9ZUqgVhjqpJTjiOtwyZxouTrcTaGwdXkRHi-0oSv4skvKDX6PvkocoqzKHBJQzOxlmFyaktBrkS7Z8AoXr5FGS2pPgVwPyJmzyZj3Us2mVJkM61awq0x0GyortZ4l8Lxv1BRJoL5IMr6j2xQFSs3SVINzt6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82" y="2441196"/>
            <a:ext cx="6132521" cy="40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7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Варианты разрешения </a:t>
            </a:r>
            <a:r>
              <a:rPr lang="ru-RU" dirty="0"/>
              <a:t>конфликта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5022488" cy="4941115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Обращение в суд</a:t>
            </a:r>
            <a:endParaRPr lang="ru-RU" dirty="0"/>
          </a:p>
          <a:p>
            <a:r>
              <a:rPr lang="ru-RU" dirty="0"/>
              <a:t>Индивидуальные трудовые споры рассматриваются в суде, если стороны не пришли к согласию в ходе рассмотрения на комиссии по трудовым спорам или если этот вопрос находится вне ее компетенции. Инициировать рассмотрение дела в судебной инстанции может и работник, и его наниматель.</a:t>
            </a:r>
          </a:p>
          <a:p>
            <a:r>
              <a:rPr lang="ru-RU" dirty="0"/>
              <a:t>Следующие индивидуальные споры могут быть рассмотрены только в суде:</a:t>
            </a:r>
          </a:p>
          <a:p>
            <a:pPr lvl="0"/>
            <a:r>
              <a:rPr lang="ru-RU" dirty="0"/>
              <a:t>незаконное прекращение трудовых отношений (вопросы восстановления);</a:t>
            </a:r>
          </a:p>
          <a:p>
            <a:pPr lvl="0"/>
            <a:r>
              <a:rPr lang="ru-RU" dirty="0"/>
              <a:t>формулировки основания для увольнения, установление актуальной даты;</a:t>
            </a:r>
          </a:p>
          <a:p>
            <a:pPr lvl="0"/>
            <a:r>
              <a:rPr lang="ru-RU" dirty="0"/>
              <a:t>проблемы с переводом на другую службу;</a:t>
            </a:r>
          </a:p>
          <a:p>
            <a:pPr lvl="0"/>
            <a:r>
              <a:rPr lang="ru-RU" dirty="0"/>
              <a:t>спорные случаи, касающиеся оплаты труда (например, за индуцированный прогул);</a:t>
            </a:r>
          </a:p>
          <a:p>
            <a:pPr lvl="0"/>
            <a:r>
              <a:rPr lang="ru-RU" dirty="0"/>
              <a:t>бездействие или юридически не обоснованное поведение работодателя по поводу к охраны персональных данных персонала;</a:t>
            </a:r>
          </a:p>
          <a:p>
            <a:pPr lvl="0"/>
            <a:r>
              <a:rPr lang="ru-RU" dirty="0"/>
              <a:t>неправомочное непринятие на работу;</a:t>
            </a:r>
          </a:p>
          <a:p>
            <a:pPr lvl="0"/>
            <a:r>
              <a:rPr lang="ru-RU" dirty="0"/>
              <a:t>различные формы дискриминации.</a:t>
            </a:r>
          </a:p>
          <a:p>
            <a:endParaRPr lang="ru-RU" dirty="0"/>
          </a:p>
        </p:txBody>
      </p:sp>
      <p:pic>
        <p:nvPicPr>
          <p:cNvPr id="5122" name="Picture 2" descr="https://ditad.ru/wp-content/uploads/2021/02/dyl5ntxwsaelg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60" y="2366279"/>
            <a:ext cx="4881517" cy="325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0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Сроки </a:t>
            </a:r>
            <a:r>
              <a:rPr lang="ru-RU" dirty="0" smtClean="0"/>
              <a:t>давности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соответствии со ст. 392 ТК РФ, для подачи заявления в суд при индивидуальном споре необходимо соблюдать следующие сроки:</a:t>
            </a:r>
          </a:p>
          <a:p>
            <a:pPr lvl="0"/>
            <a:r>
              <a:rPr lang="ru-RU" dirty="0"/>
              <a:t>Для исков о восстановлении на прежнем рабочем месте или других вопросах, которые касаются разрыва трудового договора – 1 месяц с даты, когда работнику были вручены трудовая книжка с записью об увольнении и (или) приказ о расторжении договора.</a:t>
            </a:r>
          </a:p>
          <a:p>
            <a:pPr lvl="0"/>
            <a:r>
              <a:rPr lang="ru-RU" dirty="0"/>
              <a:t>При нарушении прав трудящегося – 3 месяца с момента, когда работник узнал или должен был узнать об этом.</a:t>
            </a:r>
          </a:p>
          <a:p>
            <a:pPr lvl="0"/>
            <a:r>
              <a:rPr lang="ru-RU" dirty="0"/>
              <a:t>Для подачи иска о материальном ущербе работодателем – 12 месяцев после выявления факта недостачи или причинения убытков. Более длительный срок, отведенный на подачу заявления в суд, обусловлен более сложным процессом сбора доказательств</a:t>
            </a:r>
            <a:r>
              <a:rPr lang="ru-RU" dirty="0" smtClean="0"/>
              <a:t>.</a:t>
            </a:r>
          </a:p>
          <a:p>
            <a:r>
              <a:rPr lang="ru-RU" dirty="0"/>
              <a:t>После того, как эти сроки истекут, заявление в суде уже не примут.</a:t>
            </a:r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53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520118"/>
            <a:ext cx="8595360" cy="566002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Последствия жалобы в трудовую инспекцию.</a:t>
            </a:r>
            <a:r>
              <a:rPr lang="ru-RU" dirty="0"/>
              <a:t> По заявлению работника руководитель трудовой инспекции инициирует выездную проверку. Если проверка подтвердит нарушение — работодателя оштрафуют. Но разбирать трудовой спор инспекция не будет, так как это не входит в ее обязанности.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Последствия жалобы в прокуратуру.</a:t>
            </a:r>
            <a:r>
              <a:rPr lang="ru-RU" dirty="0"/>
              <a:t> В функции прокуратуры входит общий надзор за соблюдением трудового законодательства. Прокуроры уделяют внимание нарушениям, связанным с невыплатой заработной платы и незаконным увольнением. Если работник пожалуется на нарушение своих прав, по его жалобе назначат прокурорскую проверку компании.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По итогам проверки прокурор может вынести предписание об устранении нарушений либо направить материалы в суд для привлечения работодателя к административной или уголовной ответственности. Но прокуратура, как и инспекция по труду, не занимается непосредственным рассмотрением трудовых споров.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01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343950"/>
            <a:ext cx="9224367" cy="6123962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Последствия иска в суд.</a:t>
            </a:r>
            <a:r>
              <a:rPr lang="ru-RU" dirty="0"/>
              <a:t> Если трудовой спор дойдет до суда и будет доказано, что работодатель нарушил трудовое законодательство, ему грозят следующие санкции</a:t>
            </a:r>
            <a:r>
              <a:rPr lang="ru-RU" dirty="0" smtClean="0"/>
              <a:t>:</a:t>
            </a:r>
            <a:endParaRPr lang="ru-RU" dirty="0"/>
          </a:p>
          <a:p>
            <a:pPr lvl="0"/>
            <a:r>
              <a:rPr lang="ru-RU" dirty="0"/>
              <a:t>Административный штраф применяют при любых нарушениях трудового законодательства, например, отсутствуют личные карточки или расчетные листы, водителей допускают к работе без медосмотра, или уволенному сотруднику не выдали трудовую книжку. Организацию оштрафуют до 100 000 ₽, а при повторном нарушении — до 200 000 ₽. Для ИП сумма штрафа значительно ниже и составляет не больше 40 000 ₽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dirty="0"/>
              <a:t>Уголовное преследование наступает, если дело касается невыплаты или неполной выплаты зарплаты свыше трех месяцев. В этом случае штраф может достигать 500 000 ₽, а также виновного, чаще всего это — руководитель организации или ИП, могут лишить свободы на срок до 5 лет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dirty="0"/>
              <a:t>Возмещение зарплаты за время вынужденного прогула, если речь идет о незаконном увольнении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dirty="0"/>
              <a:t>Компенсация за моральный ущерб, если суд примет такое решение.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Трудовой Кодекс разрешает работнику обращаться в суд без предварительной жалобы в комиссию по трудовым спорам или в трудовую инспекцию. Работники освобождены от уплаты госпошлины и судебных расходов по трудовым спорам.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26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/>
              <a:t>Индивидуальные трудовые </a:t>
            </a:r>
            <a:r>
              <a:rPr lang="ru-RU" sz="3600" dirty="0" smtClean="0"/>
              <a:t>споры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828801"/>
            <a:ext cx="9366979" cy="1392572"/>
          </a:xfrm>
        </p:spPr>
        <p:txBody>
          <a:bodyPr/>
          <a:lstStyle/>
          <a:p>
            <a:r>
              <a:rPr lang="ru-RU" dirty="0"/>
              <a:t>Индивидуальные трудовые споры - это споры, возникающие между работником и нанимателем по вопросам применения законодательных и иных нормативных актов о труде, коллективного договора и других соглашений о труде, а также условий трудового договора</a:t>
            </a:r>
          </a:p>
        </p:txBody>
      </p:sp>
    </p:spTree>
    <p:extLst>
      <p:ext uri="{BB962C8B-B14F-4D97-AF65-F5344CB8AC3E}">
        <p14:creationId xmlns:p14="http://schemas.microsoft.com/office/powerpoint/2010/main" val="9404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Признака </a:t>
            </a:r>
            <a:r>
              <a:rPr lang="ru-RU" dirty="0"/>
              <a:t>индивидуального спора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Разногласие не удалось разрешить на месте.</a:t>
            </a:r>
          </a:p>
          <a:p>
            <a:pPr lvl="0"/>
            <a:r>
              <a:rPr lang="ru-RU" dirty="0"/>
              <a:t>Затронуты вопросы трудового права, зафиксированные в тех или иных документах.</a:t>
            </a:r>
          </a:p>
          <a:p>
            <a:pPr lvl="0"/>
            <a:r>
              <a:rPr lang="ru-RU" dirty="0"/>
              <a:t>Задействован регулирующий орган (комиссия или суд).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49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Предметы трудового спора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безосновательное расторжение договора, незаконное сокращение;</a:t>
            </a:r>
          </a:p>
          <a:p>
            <a:pPr lvl="0"/>
            <a:r>
              <a:rPr lang="ru-RU" dirty="0"/>
              <a:t>начисление заработной платы, выплаты за работу сверхурочно, за вынужденный прогул или простой;</a:t>
            </a:r>
          </a:p>
          <a:p>
            <a:pPr lvl="0"/>
            <a:r>
              <a:rPr lang="ru-RU" dirty="0"/>
              <a:t>нормирование рабочего времени;</a:t>
            </a:r>
          </a:p>
          <a:p>
            <a:pPr lvl="0"/>
            <a:r>
              <a:rPr lang="ru-RU" dirty="0"/>
              <a:t>нарушение организации труда в компании целом или в отдельном ее подразделении;</a:t>
            </a:r>
          </a:p>
          <a:p>
            <a:pPr lvl="0"/>
            <a:r>
              <a:rPr lang="ru-RU" dirty="0"/>
              <a:t>нарушение норм охраны труда, несоблюдение техники безопасности;</a:t>
            </a:r>
          </a:p>
          <a:p>
            <a:pPr lvl="0"/>
            <a:r>
              <a:rPr lang="ru-RU" dirty="0"/>
              <a:t>применение дисциплинарных взысканий;</a:t>
            </a:r>
          </a:p>
          <a:p>
            <a:pPr lvl="0"/>
            <a:r>
              <a:rPr lang="ru-RU" dirty="0"/>
              <a:t>несоблюдение норм, прописанных в трудовом договоре, невыполнение служебных обязанностей.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63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конфликтов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Конфликтные ситуации между руководителем организации и его подчиненным возникают в результате столкновения интересов: этому служат как объективные, так и субъективные причины. В первом случае речь идет о нарушении конкретных законодательных норм – несвоевременная выплата зарплаты, отказ в предоставлении отпуска, отправка в командировку беременных женщин и т. д. Субъективные же факторы сложно оценить с правовой точки зрения – например, недобросовестное отношение к своим обязанностям.</a:t>
            </a:r>
          </a:p>
          <a:p>
            <a:r>
              <a:rPr lang="ru-RU" dirty="0"/>
              <a:t>В числе распространенных причин конфликта интересов:</a:t>
            </a:r>
          </a:p>
          <a:p>
            <a:pPr lvl="0"/>
            <a:r>
              <a:rPr lang="ru-RU" dirty="0"/>
              <a:t>Недостаточное знание законодательных норм и правил – со стороны как работодателя, так и трудящегося, неверная их трактовка.</a:t>
            </a:r>
          </a:p>
          <a:p>
            <a:pPr lvl="0"/>
            <a:r>
              <a:rPr lang="ru-RU" dirty="0"/>
              <a:t>Намеренное несоблюдение условий трудового договора.</a:t>
            </a:r>
          </a:p>
          <a:p>
            <a:pPr lvl="0"/>
            <a:r>
              <a:rPr lang="ru-RU" dirty="0"/>
              <a:t>Нарушения, вызванные недобросовестным отношением к выполнению своих обязанностей.</a:t>
            </a:r>
          </a:p>
          <a:p>
            <a:pPr lvl="0"/>
            <a:r>
              <a:rPr lang="ru-RU" dirty="0"/>
              <a:t>Влияние форс-мажорных обстоятельств.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40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962598" cy="139712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Юрисдикционные</a:t>
            </a:r>
            <a:r>
              <a:rPr lang="ru-RU" dirty="0" smtClean="0"/>
              <a:t> органы, способные </a:t>
            </a:r>
            <a:r>
              <a:rPr lang="ru-RU" dirty="0"/>
              <a:t>разрешить возникший ИТС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t"/>
            <a:r>
              <a:rPr lang="ru-RU" b="1" dirty="0"/>
              <a:t>вышестоящая инстанция</a:t>
            </a:r>
            <a:r>
              <a:rPr lang="ru-RU" dirty="0"/>
              <a:t> – если она правомочна давать указания работодателю как стороне ИТС либо отменять его решения;</a:t>
            </a:r>
          </a:p>
          <a:p>
            <a:pPr lvl="0" fontAlgn="t"/>
            <a:r>
              <a:rPr lang="ru-RU" b="1" dirty="0"/>
              <a:t>комиссия по трудовым спорам</a:t>
            </a:r>
            <a:r>
              <a:rPr lang="ru-RU" dirty="0"/>
              <a:t> (КТС) – помогает достичь взаимопонимания между работодателем и персоналом в отдельных вопросах;</a:t>
            </a:r>
          </a:p>
          <a:p>
            <a:pPr lvl="0" fontAlgn="t"/>
            <a:r>
              <a:rPr lang="ru-RU" b="1" dirty="0"/>
              <a:t>суд – </a:t>
            </a:r>
            <a:r>
              <a:rPr lang="ru-RU" dirty="0"/>
              <a:t>последняя инстанция, призванная для разрешения любых споров.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99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Варианты разрешения </a:t>
            </a:r>
            <a:r>
              <a:rPr lang="ru-RU" dirty="0"/>
              <a:t>конфликта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1"/>
            <a:ext cx="4568477" cy="4337108"/>
          </a:xfrm>
        </p:spPr>
        <p:txBody>
          <a:bodyPr/>
          <a:lstStyle/>
          <a:p>
            <a:r>
              <a:rPr lang="ru-RU" b="1" dirty="0"/>
              <a:t>Мировое соглашение</a:t>
            </a:r>
            <a:endParaRPr lang="ru-RU" dirty="0"/>
          </a:p>
          <a:p>
            <a:r>
              <a:rPr lang="ru-RU" dirty="0"/>
              <a:t>Этот вариант доступен и работнику, и работодателю. Урегулировать разногласия мирным путем можно при личной встрече либо направив своих представителей. Если сторонам удастся найти компромисс, все завершится на этой стадии. Если же к единому мнению прийти не получается, остается искать истину в других инстанциях.</a:t>
            </a:r>
          </a:p>
          <a:p>
            <a:endParaRPr lang="ru-RU" dirty="0"/>
          </a:p>
        </p:txBody>
      </p:sp>
      <p:pic>
        <p:nvPicPr>
          <p:cNvPr id="2050" name="Picture 2" descr="https://dolgi.org/wp-content/uploads/mirovoe-soglashenie-v-dele-o-bankrotstve-fizicheskih-l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82" y="2012248"/>
            <a:ext cx="5311896" cy="354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64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Варианты разрешения </a:t>
            </a:r>
            <a:r>
              <a:rPr lang="ru-RU" dirty="0"/>
              <a:t>конфликта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2610" y="1761689"/>
            <a:ext cx="10751163" cy="462233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Комиссия по трудовым </a:t>
            </a:r>
            <a:r>
              <a:rPr lang="ru-RU" b="1" dirty="0" smtClean="0"/>
              <a:t>спорам</a:t>
            </a:r>
          </a:p>
          <a:p>
            <a:pPr>
              <a:lnSpc>
                <a:spcPct val="120000"/>
              </a:lnSpc>
            </a:pPr>
            <a:r>
              <a:rPr lang="ru-RU" dirty="0"/>
              <a:t>Заявление о рассмотрении спора в КТС имеет право подавать только работник. Комиссия формируется на собрании трудового коллектива предприятия, состоит в равных долях из представителей руководства и трудящихся.</a:t>
            </a:r>
          </a:p>
          <a:p>
            <a:pPr>
              <a:lnSpc>
                <a:spcPct val="120000"/>
              </a:lnSpc>
            </a:pPr>
            <a:r>
              <a:rPr lang="ru-RU" dirty="0"/>
              <a:t>Основные принципы работы КТС:</a:t>
            </a:r>
          </a:p>
          <a:p>
            <a:pPr lvl="0">
              <a:lnSpc>
                <a:spcPct val="120000"/>
              </a:lnSpc>
            </a:pPr>
            <a:r>
              <a:rPr lang="ru-RU" dirty="0"/>
              <a:t>Документ с претензиями должен быть рассмотрен в течение 10 дней.</a:t>
            </a:r>
          </a:p>
          <a:p>
            <a:pPr lvl="0">
              <a:lnSpc>
                <a:spcPct val="120000"/>
              </a:lnSpc>
            </a:pPr>
            <a:r>
              <a:rPr lang="ru-RU" dirty="0"/>
              <a:t>При необходимости к рассмотрению проблемы привлекают специалистов, вызывают свидетелей, сотрудников организации для уточнения обстоятельств инцидента.</a:t>
            </a:r>
          </a:p>
          <a:p>
            <a:pPr lvl="0">
              <a:lnSpc>
                <a:spcPct val="120000"/>
              </a:lnSpc>
            </a:pPr>
            <a:r>
              <a:rPr lang="ru-RU" dirty="0"/>
              <a:t>Затем назначают слушания, где должны присутствовать обе стороны или их законные представители. Если работник, инициировавший процесс, дважды не явился на заседании комиссии без уважительных причин, процедура прекращается.</a:t>
            </a:r>
          </a:p>
          <a:p>
            <a:pPr lvl="0">
              <a:lnSpc>
                <a:spcPct val="120000"/>
              </a:lnSpc>
            </a:pPr>
            <a:r>
              <a:rPr lang="ru-RU" dirty="0"/>
              <a:t>Решение принимают путем тайного голосования, простым большинством, в соответствии со ст. 388 ТК РФ.</a:t>
            </a:r>
          </a:p>
          <a:p>
            <a:pPr lvl="0">
              <a:lnSpc>
                <a:spcPct val="120000"/>
              </a:lnSpc>
            </a:pPr>
            <a:r>
              <a:rPr lang="ru-RU" dirty="0"/>
              <a:t>Согласно ст. 389 ТК РФ, на исполнение решения отводится 3 дня – но по истечении 10 дней, которые отводятся на возможность обжаловать это решение в судебной инстанции, если одна из сторон не согласна с результатами рассмотрения.</a:t>
            </a:r>
          </a:p>
          <a:p>
            <a:pPr lvl="0">
              <a:lnSpc>
                <a:spcPct val="120000"/>
              </a:lnSpc>
            </a:pPr>
            <a:r>
              <a:rPr lang="ru-RU" dirty="0"/>
              <a:t>Если сроки разрешения спора КТС были нарушены либо в случае принятия вердикта при отсутствии кворума решение не подлежит исполнению. Рассмотрение дела переносится в суд.</a:t>
            </a:r>
          </a:p>
          <a:p>
            <a:pPr fontAlgn="t">
              <a:lnSpc>
                <a:spcPct val="120000"/>
              </a:lnSpc>
            </a:pPr>
            <a:r>
              <a:rPr lang="ru-RU" dirty="0"/>
              <a:t>Вынесенное решение оформляется письменно и состоит из 2 частей: мотивировочной – объяснительной и результативной – указаний к исполнению. В тексте принятого решения обязательны следующие компоненты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3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Варианты разрешения </a:t>
            </a:r>
            <a:r>
              <a:rPr lang="ru-RU" dirty="0"/>
              <a:t>конфликта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1087" y="1778467"/>
            <a:ext cx="5672009" cy="4966282"/>
          </a:xfrm>
        </p:spPr>
        <p:txBody>
          <a:bodyPr>
            <a:normAutofit fontScale="55000" lnSpcReduction="20000"/>
          </a:bodyPr>
          <a:lstStyle/>
          <a:p>
            <a:pPr lvl="0" fontAlgn="t">
              <a:lnSpc>
                <a:spcPct val="120000"/>
              </a:lnSpc>
            </a:pPr>
            <a:r>
              <a:rPr lang="ru-RU" dirty="0" smtClean="0"/>
              <a:t>реквизиты </a:t>
            </a:r>
            <a:r>
              <a:rPr lang="ru-RU" dirty="0"/>
              <a:t>организации, название структурного подразделения, ФИО руководителя;</a:t>
            </a:r>
          </a:p>
          <a:p>
            <a:pPr lvl="0" fontAlgn="t">
              <a:lnSpc>
                <a:spcPct val="120000"/>
              </a:lnSpc>
            </a:pPr>
            <a:r>
              <a:rPr lang="ru-RU" dirty="0"/>
              <a:t>данные пожаловавшегося сотрудника (ФИО, специальность, должность);</a:t>
            </a:r>
          </a:p>
          <a:p>
            <a:pPr lvl="0" fontAlgn="t">
              <a:lnSpc>
                <a:spcPct val="120000"/>
              </a:lnSpc>
            </a:pPr>
            <a:r>
              <a:rPr lang="ru-RU" dirty="0"/>
              <a:t>перечень лиц, принимавших участие в заседании КТС (имена и должности);</a:t>
            </a:r>
          </a:p>
          <a:p>
            <a:pPr lvl="0" fontAlgn="t">
              <a:lnSpc>
                <a:spcPct val="120000"/>
              </a:lnSpc>
            </a:pPr>
            <a:r>
              <a:rPr lang="ru-RU" dirty="0"/>
              <a:t>дата подачи обращения;</a:t>
            </a:r>
          </a:p>
          <a:p>
            <a:pPr lvl="0" fontAlgn="t">
              <a:lnSpc>
                <a:spcPct val="120000"/>
              </a:lnSpc>
            </a:pPr>
            <a:r>
              <a:rPr lang="ru-RU" dirty="0"/>
              <a:t>дата заседания комиссии по данному вопросу;</a:t>
            </a:r>
          </a:p>
          <a:p>
            <a:pPr lvl="0" fontAlgn="t">
              <a:lnSpc>
                <a:spcPct val="120000"/>
              </a:lnSpc>
            </a:pPr>
            <a:r>
              <a:rPr lang="ru-RU" dirty="0"/>
              <a:t>суть проблемы;</a:t>
            </a:r>
          </a:p>
          <a:p>
            <a:pPr lvl="0" fontAlgn="t">
              <a:lnSpc>
                <a:spcPct val="120000"/>
              </a:lnSpc>
            </a:pPr>
            <a:r>
              <a:rPr lang="ru-RU" dirty="0"/>
              <a:t>принятое решение с обязательным законодательным обоснованием;</a:t>
            </a:r>
          </a:p>
          <a:p>
            <a:pPr lvl="0" fontAlgn="t">
              <a:lnSpc>
                <a:spcPct val="120000"/>
              </a:lnSpc>
            </a:pPr>
            <a:r>
              <a:rPr lang="ru-RU" dirty="0"/>
              <a:t>результаты тайного голосования.</a:t>
            </a:r>
          </a:p>
          <a:p>
            <a:pPr fontAlgn="t">
              <a:lnSpc>
                <a:spcPct val="120000"/>
              </a:lnSpc>
            </a:pPr>
            <a:r>
              <a:rPr lang="ru-RU" dirty="0"/>
              <a:t>Бумага подписывается и заверяется печатью организации или собственным штампом КТС.</a:t>
            </a:r>
          </a:p>
          <a:p>
            <a:pPr>
              <a:lnSpc>
                <a:spcPct val="120000"/>
              </a:lnSpc>
            </a:pPr>
            <a:r>
              <a:rPr lang="ru-RU" dirty="0"/>
              <a:t>Текст решения выдается обеим сторонам не позже, чем через 3 дня после его утверждения. После его выдачи у сотрудника есть декада(10 дней подряд) на возможное обжалование результатов (через суд), такое же право есть у работодателя</a:t>
            </a:r>
          </a:p>
        </p:txBody>
      </p:sp>
      <p:pic>
        <p:nvPicPr>
          <p:cNvPr id="3074" name="Picture 2" descr="https://fsd.videouroki.net/products/conspekty/pravo1011b/32-trudovye-spory.files/imag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6" y="2043659"/>
            <a:ext cx="4822932" cy="271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62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18</TotalTime>
  <Words>925</Words>
  <Application>Microsoft Office PowerPoint</Application>
  <PresentationFormat>Широкоэкранный</PresentationFormat>
  <Paragraphs>78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Индивидуальные трудовые споры и порядок их разрешения</vt:lpstr>
      <vt:lpstr>Индивидуальные трудовые споры </vt:lpstr>
      <vt:lpstr>Признака индивидуального спора</vt:lpstr>
      <vt:lpstr>Предметы трудового спора </vt:lpstr>
      <vt:lpstr>Причины конфликтов</vt:lpstr>
      <vt:lpstr>Юрисдикционные органы, способные разрешить возникший ИТС</vt:lpstr>
      <vt:lpstr>Варианты разрешения конфликта</vt:lpstr>
      <vt:lpstr>Варианты разрешения конфликта</vt:lpstr>
      <vt:lpstr>Варианты разрешения конфликта</vt:lpstr>
      <vt:lpstr>Варианты разрешения конфликта</vt:lpstr>
      <vt:lpstr>Сроки давности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Индивидуальные трудовые споры и порядок их разрешения</dc:title>
  <dc:creator>Den</dc:creator>
  <cp:lastModifiedBy>Den</cp:lastModifiedBy>
  <cp:revision>2</cp:revision>
  <dcterms:created xsi:type="dcterms:W3CDTF">2022-12-19T17:53:11Z</dcterms:created>
  <dcterms:modified xsi:type="dcterms:W3CDTF">2022-12-19T18:12:11Z</dcterms:modified>
</cp:coreProperties>
</file>