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3" r:id="rId8"/>
    <p:sldId id="260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4D100-C388-D9E1-6DE6-90ABF7113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6D7FD7B-64C0-9875-5B7A-65DD013AE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AF4995-6847-FF5C-78EA-48FE54F10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F6DA-8171-4639-B0D2-49394AE8CDCA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34A735-920F-1ADC-EC8E-D134636D0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B6D989-CD7E-6F34-374A-088073E30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DFFD-E040-41C0-997F-21D1AA8D73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0928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FC6B40-F955-15F4-9AE2-86A33D901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0422C42-43A5-1FF9-5A75-5D4AE844E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05870F-246C-B0BC-6DEC-652D64A1F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F6DA-8171-4639-B0D2-49394AE8CDCA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65D719-076D-DBA1-5C68-A9B9EAF92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FB245B-8A8C-3EEB-43AA-5FD1B76CD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DFFD-E040-41C0-997F-21D1AA8D73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03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768CBAF-2121-6CCE-1382-F167C2D93F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1378F31-D1BF-28A6-0B6D-2E798C97D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65D2F3-8847-4D77-50DF-CC9F9566D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F6DA-8171-4639-B0D2-49394AE8CDCA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9E2948-E4B6-5B00-E294-AE168141C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0CAD3A-ACCA-93B2-F140-DBFABDCE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DFFD-E040-41C0-997F-21D1AA8D73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736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A7446A-B854-3372-1201-2A796BFD6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EE27DD-EA8D-B2C3-D62D-062DE1E3B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3D8F18-1D39-B796-307C-0B2DAEC5C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F6DA-8171-4639-B0D2-49394AE8CDCA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DE6FBE-4BF7-AD84-7A61-07971B384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B5604D-12B8-611C-7D8B-EE1ABE421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DFFD-E040-41C0-997F-21D1AA8D73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55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643D21-DA6B-77FC-E82F-D491E8F1F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C5D5F2-0DC7-1DD5-E9F2-3FB0CEC3D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B9390F-04F5-7702-7694-5C3C9070E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F6DA-8171-4639-B0D2-49394AE8CDCA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5E901C-7DDE-DBC1-D866-8EF7003B8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597695-CD82-2B46-1A7C-D81E01534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DFFD-E040-41C0-997F-21D1AA8D73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873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76639B-2B98-F5E1-18E8-BF9F40B4E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6A9041-416B-5D3A-5AA9-0648F2ED2B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553E7A1-7F74-6ABD-ADCE-4DA781004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64AFCF4-5B62-77E2-4890-892570529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F6DA-8171-4639-B0D2-49394AE8CDCA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5AE3509-3131-6E45-3390-15CB4038F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61CA72-CBFE-7638-FF9B-68281D2E4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DFFD-E040-41C0-997F-21D1AA8D73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247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26F5BB-482C-9F84-4F4F-6F64167C0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58CA97-EE05-B697-F4B2-F0D62358E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12BD280-DF09-0976-9015-82337EDF6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8CAA800-9ED3-C72B-0356-C859B4424A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1176FA9-322F-50BB-C4A9-DF635F346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91DBA52-9412-147B-3E12-9A912C693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F6DA-8171-4639-B0D2-49394AE8CDCA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F158E5F-EC46-814F-8D6D-D19C1C33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FDFA055-7387-7200-3022-EE9C96104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DFFD-E040-41C0-997F-21D1AA8D73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6137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003AC8-E4D7-55C3-555A-6B9C2A095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AF728B9-2984-3CDE-4334-777DF159C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F6DA-8171-4639-B0D2-49394AE8CDCA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DBDE1FF-A6C8-29A3-FEE7-D1D45F3DD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2EAB92B-421D-7466-7359-F8E3C85F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DFFD-E040-41C0-997F-21D1AA8D73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800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F5ADEC1-7E68-C8B4-451D-2315EE797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F6DA-8171-4639-B0D2-49394AE8CDCA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723A10D-9513-E43F-2ADF-403811E56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1FD4AC7-C104-7B16-1B26-394994C5C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DFFD-E040-41C0-997F-21D1AA8D73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004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5C5B86-013D-AEC8-C2A8-4B6470E9B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0BBF40-D60B-768D-021E-78E73788F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EEC8370-8C89-5B49-9506-AE9B52464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82D7847-06FA-A838-C216-7ACF0800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F6DA-8171-4639-B0D2-49394AE8CDCA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A1BEFD-E697-BA82-CC0D-C7AC89D23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CBE3AD-9E38-7EC1-4FE3-E4CACACCA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DFFD-E040-41C0-997F-21D1AA8D73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05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7BED3D-DDFC-9FD9-2D99-FD0B9094E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ED20EF4-1045-E6C0-C2A0-8E689722CE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9B1C150-213C-CBD5-D416-818411007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7D1942F-CFF8-3891-B704-45D8EE148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F6DA-8171-4639-B0D2-49394AE8CDCA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1C0792-C6EA-62B5-8A47-3086E2699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11D14D-40C8-271A-9377-48C4335ED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DFFD-E040-41C0-997F-21D1AA8D73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271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1970C4-0010-707D-EEA2-C000EF32B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A739020-12EC-4DD5-4FD4-218E58674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E0EE07-6E0E-AFC9-66EC-8723F920B4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2F6DA-8171-4639-B0D2-49394AE8CDCA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20910F-5F92-864B-8BE1-E511346763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2C8A1C-DCF7-0829-F6CF-63D9CA30D5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8DFFD-E040-41C0-997F-21D1AA8D73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41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login.consultant.ru/link/?req=doc&amp;base=LAW&amp;n=383539&amp;dst=101544&amp;demo=1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login.consultant.ru/link/?req=doc&amp;base=LAW&amp;n=383539&amp;dst=101540&amp;demo=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ogin.consultant.ru/link/?req=doc&amp;base=LAW&amp;n=383539&amp;dst=101565&amp;demo=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ogin.consultant.ru/link/?req=doc&amp;base=LAW&amp;n=383539&amp;dst=101683&amp;demo=1" TargetMode="External"/><Relationship Id="rId2" Type="http://schemas.openxmlformats.org/officeDocument/2006/relationships/hyperlink" Target="http://login.consultant.ru/link/?req=doc&amp;base=LAW&amp;n=383539&amp;dst=101550&amp;date=01.07.2021&amp;demo=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ogin.consultant.ru/link/?req=doc&amp;base=LAW&amp;n=373289&amp;dst=100620&amp;demo=1" TargetMode="External"/><Relationship Id="rId4" Type="http://schemas.openxmlformats.org/officeDocument/2006/relationships/hyperlink" Target="https://login.consultant.ru/link/?req=doc&amp;base=LAW&amp;n=383539&amp;dst=101554&amp;demo=1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edelo.org/Pro/View/Legals/97-426103600966?anchor=Q0002ZZZZ24E63GC?utm_source=klerk-pr&amp;utm_medium=referral&amp;utm_campaign=article&amp;utm_content=blogs-moedelo-03102022" TargetMode="External"/><Relationship Id="rId2" Type="http://schemas.openxmlformats.org/officeDocument/2006/relationships/hyperlink" Target="https://www.moedelo.org/Pro/View/Legals/97-426103569968?utm_source=klerk-pr&amp;utm_medium=referral&amp;utm_campaign=article&amp;utm_content=blogs-moedelo-0310202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3600" b="1" dirty="0"/>
              <a:t>Материальная ответственность: понятие, виды. Договор о полной материальной ответственности.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7660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Освобождение от материальной ответственности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ru-RU" dirty="0"/>
              <a:t>Работнику не придется возмещать ущерб работодателю (то есть исключается его материальная ответственность), если ущерб возник вследствие (</a:t>
            </a:r>
            <a:r>
              <a:rPr lang="ru-RU" u="sng" dirty="0">
                <a:hlinkClick r:id="rId2" tooltip="Ссылка на КонсультантПлюс"/>
              </a:rPr>
              <a:t>ст. 239</a:t>
            </a:r>
            <a:r>
              <a:rPr lang="ru-RU" u="sng" dirty="0">
                <a:hlinkClick r:id="rId2"/>
              </a:rPr>
              <a:t> ТК РФ</a:t>
            </a:r>
            <a:r>
              <a:rPr lang="ru-RU" dirty="0"/>
              <a:t>):</a:t>
            </a:r>
          </a:p>
          <a:p>
            <a:pPr fontAlgn="base"/>
            <a:r>
              <a:rPr lang="ru-RU" dirty="0"/>
              <a:t>непреодолимой силы;</a:t>
            </a:r>
          </a:p>
          <a:p>
            <a:pPr fontAlgn="base"/>
            <a:r>
              <a:rPr lang="ru-RU" dirty="0"/>
              <a:t>нормального хозяйственного риска;</a:t>
            </a:r>
          </a:p>
          <a:p>
            <a:pPr fontAlgn="base"/>
            <a:r>
              <a:rPr lang="ru-RU" dirty="0"/>
              <a:t>обстоятельств крайней необходимости;</a:t>
            </a:r>
          </a:p>
          <a:p>
            <a:pPr fontAlgn="base"/>
            <a:r>
              <a:rPr lang="ru-RU" dirty="0"/>
              <a:t>обстоятельств необходимой обороны;</a:t>
            </a:r>
          </a:p>
          <a:p>
            <a:pPr fontAlgn="base"/>
            <a:r>
              <a:rPr lang="ru-RU" dirty="0"/>
              <a:t>неисполнения работодателем обязанности по обеспечению надлежащих условий для хранения имущества, которое было вверено работнику.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0180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clubtk.ru/fls/4495/tipovaya-forma-1-0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326" y="63336"/>
            <a:ext cx="5569949" cy="657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72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/>
              <a:t>Что такое материальная ответственность?</a:t>
            </a:r>
            <a:br>
              <a:rPr lang="ru-RU" dirty="0"/>
            </a:br>
            <a:endParaRPr lang="ru-RU" dirty="0"/>
          </a:p>
        </p:txBody>
      </p:sp>
      <p:pic>
        <p:nvPicPr>
          <p:cNvPr id="6" name="Picture 2" descr="Материальная ответственность сторон трудового договора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0"/>
          <a:stretch/>
        </p:blipFill>
        <p:spPr bwMode="auto">
          <a:xfrm>
            <a:off x="2509383" y="2256638"/>
            <a:ext cx="6186778" cy="404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111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8566" y="973668"/>
            <a:ext cx="10326848" cy="706964"/>
          </a:xfrm>
        </p:spPr>
        <p:txBody>
          <a:bodyPr/>
          <a:lstStyle/>
          <a:p>
            <a:pPr lvl="0"/>
            <a:r>
              <a:rPr lang="ru-RU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Материальная ответственность работодателя</a:t>
            </a:r>
            <a:endParaRPr lang="ru-RU" sz="3200" dirty="0">
              <a:solidFill>
                <a:schemeClr val="bg1"/>
              </a:solidFill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860167" y="1982228"/>
            <a:ext cx="2109535" cy="4577961"/>
            <a:chOff x="1454" y="1271278"/>
            <a:chExt cx="2116231" cy="5091456"/>
          </a:xfrm>
        </p:grpSpPr>
        <p:sp>
          <p:nvSpPr>
            <p:cNvPr id="7" name="Скругленный прямоугольник 6"/>
            <p:cNvSpPr/>
            <p:nvPr/>
          </p:nvSpPr>
          <p:spPr>
            <a:xfrm>
              <a:off x="1454" y="1271278"/>
              <a:ext cx="2116231" cy="5091456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Скругленный прямоугольник 4"/>
            <p:cNvSpPr txBox="1"/>
            <p:nvPr/>
          </p:nvSpPr>
          <p:spPr>
            <a:xfrm>
              <a:off x="63436" y="1333260"/>
              <a:ext cx="1992267" cy="49674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0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материальный ущерб, причиненный в результате незаконного лишения его возможности трудиться</a:t>
              </a:r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3311280" y="2037959"/>
            <a:ext cx="2265818" cy="4522230"/>
            <a:chOff x="2295449" y="1271278"/>
            <a:chExt cx="2116231" cy="5091456"/>
          </a:xfrm>
        </p:grpSpPr>
        <p:sp>
          <p:nvSpPr>
            <p:cNvPr id="16" name="Скругленный прямоугольник 15"/>
            <p:cNvSpPr/>
            <p:nvPr/>
          </p:nvSpPr>
          <p:spPr>
            <a:xfrm>
              <a:off x="2295449" y="1271278"/>
              <a:ext cx="2116231" cy="5091456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Скругленный прямоугольник 4"/>
            <p:cNvSpPr txBox="1"/>
            <p:nvPr/>
          </p:nvSpPr>
          <p:spPr>
            <a:xfrm>
              <a:off x="2357431" y="1333260"/>
              <a:ext cx="1992267" cy="49674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0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за задержку выплаты заработной платы и других выплат, причитающихся работнику</a:t>
              </a:r>
            </a:p>
          </p:txBody>
        </p:sp>
      </p:grpSp>
      <p:grpSp>
        <p:nvGrpSpPr>
          <p:cNvPr id="10" name="Группа 9"/>
          <p:cNvGrpSpPr/>
          <p:nvPr/>
        </p:nvGrpSpPr>
        <p:grpSpPr>
          <a:xfrm>
            <a:off x="6080438" y="2037959"/>
            <a:ext cx="2265818" cy="4522230"/>
            <a:chOff x="4589444" y="1271278"/>
            <a:chExt cx="2116231" cy="5091456"/>
          </a:xfrm>
        </p:grpSpPr>
        <p:sp>
          <p:nvSpPr>
            <p:cNvPr id="14" name="Скругленный прямоугольник 13"/>
            <p:cNvSpPr/>
            <p:nvPr/>
          </p:nvSpPr>
          <p:spPr>
            <a:xfrm>
              <a:off x="4589444" y="1271278"/>
              <a:ext cx="2116231" cy="5091456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Скругленный прямоугольник 6"/>
            <p:cNvSpPr txBox="1"/>
            <p:nvPr/>
          </p:nvSpPr>
          <p:spPr>
            <a:xfrm>
              <a:off x="4651426" y="1333260"/>
              <a:ext cx="1992267" cy="49674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0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за ущерб, причиненный имуществу работника</a:t>
              </a:r>
            </a:p>
          </p:txBody>
        </p:sp>
      </p:grpSp>
      <p:grpSp>
        <p:nvGrpSpPr>
          <p:cNvPr id="11" name="Группа 10"/>
          <p:cNvGrpSpPr/>
          <p:nvPr/>
        </p:nvGrpSpPr>
        <p:grpSpPr>
          <a:xfrm>
            <a:off x="8849596" y="2037959"/>
            <a:ext cx="2265818" cy="4522230"/>
            <a:chOff x="6883438" y="1271278"/>
            <a:chExt cx="2116231" cy="5091456"/>
          </a:xfrm>
        </p:grpSpPr>
        <p:sp>
          <p:nvSpPr>
            <p:cNvPr id="12" name="Скругленный прямоугольник 11"/>
            <p:cNvSpPr/>
            <p:nvPr/>
          </p:nvSpPr>
          <p:spPr>
            <a:xfrm>
              <a:off x="6883438" y="1271278"/>
              <a:ext cx="2116231" cy="5091456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Скругленный прямоугольник 8"/>
            <p:cNvSpPr txBox="1"/>
            <p:nvPr/>
          </p:nvSpPr>
          <p:spPr>
            <a:xfrm>
              <a:off x="6945420" y="1333260"/>
              <a:ext cx="1992267" cy="49674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0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Возмещение морального вреда, причиненного работнику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8922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Материальная ответственность работника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ru-RU" dirty="0"/>
              <a:t>Согласно нормам ТК РФ работник обязан возместить работодателю причиненный прямой действительный ущерб (</a:t>
            </a:r>
            <a:r>
              <a:rPr lang="ru-RU" u="sng" dirty="0">
                <a:hlinkClick r:id="rId2"/>
              </a:rPr>
              <a:t>ст. 238 ТК РФ</a:t>
            </a:r>
            <a:r>
              <a:rPr lang="ru-RU" dirty="0"/>
              <a:t>).</a:t>
            </a:r>
          </a:p>
          <a:p>
            <a:pPr fontAlgn="base"/>
            <a:r>
              <a:rPr lang="ru-RU" dirty="0"/>
              <a:t>Прямой действительный ущерб – это реальное уменьшение наличного имущества работодателя или ухудшение состояния имущества (включая имущество третьих лиц, которое находится у работодателя и за сохранность которого он несет ответственность), а также необходимость для работодателя произвести затраты/излишние выплаты на приобретение/восстановление имущества либо на возмещение ущерба, причиненного работником третьим лицам.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4135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6621" y="2239861"/>
            <a:ext cx="5259896" cy="4395831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ru-RU" b="1" dirty="0"/>
              <a:t>Ограниченная</a:t>
            </a:r>
            <a:r>
              <a:rPr lang="ru-RU" dirty="0"/>
              <a:t> — работник платит за ущерб в размере не более своего среднемесячного заработка. Если пылесос из примера выше стоит 73 000 руб., а сотрудник зарабатывает в среднем 30 000 руб. в месяц, он обязан выплатить работодателю только 30 000 руб.</a:t>
            </a:r>
          </a:p>
          <a:p>
            <a:pPr lvl="0"/>
            <a:r>
              <a:rPr lang="ru-RU" b="1" dirty="0"/>
              <a:t>Полная</a:t>
            </a:r>
            <a:r>
              <a:rPr lang="ru-RU" dirty="0"/>
              <a:t> — работник возмещает всю сумму причинённого ущерба. Это возможно только если с сотрудником заключили договор о полной материальной ответственности. Такой договор можно заключить только с теми сотрудниками, которые по своим должностным обязанностям работают непосредственно с деньгами, товарами и другим имуществом работодателя — принимают, хранят, отпускают со склада, перевозят.</a:t>
            </a:r>
          </a:p>
          <a:p>
            <a:r>
              <a:rPr lang="ru-RU" b="1" dirty="0"/>
              <a:t>Полная ответственность может быть индивидуальной или коллективной</a:t>
            </a:r>
            <a:r>
              <a:rPr lang="ru-RU" dirty="0"/>
              <a:t>. При индивидуальной ущерб возмещает конкретный работник, с которым заключён договор. При коллективной (бригадной) — группа работников.</a:t>
            </a:r>
          </a:p>
          <a:p>
            <a:endParaRPr lang="ru-RU" dirty="0"/>
          </a:p>
        </p:txBody>
      </p:sp>
      <p:pic>
        <p:nvPicPr>
          <p:cNvPr id="1030" name="Picture 6" descr="https://s0.slide-share.ru/s_slide/eb5112f717a0e322076a06b8c4fa8238/fa5e44c7-6433-4acc-8ab5-cae46af3f06d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728" y="2304568"/>
            <a:ext cx="5316231" cy="3987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450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/>
              <a:t>На кого можно возложить материальную ответственность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1728" y="2306972"/>
            <a:ext cx="11375471" cy="4412610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ru-RU" sz="1000" dirty="0"/>
              <a:t>Заключение договора возможно при одновременном соблюдении следующих условий (</a:t>
            </a:r>
            <a:r>
              <a:rPr lang="ru-RU" sz="1000" u="sng" dirty="0">
                <a:hlinkClick r:id="rId2"/>
              </a:rPr>
              <a:t>ст. 244 ТК РФ</a:t>
            </a:r>
            <a:r>
              <a:rPr lang="ru-RU" sz="1000" dirty="0"/>
              <a:t>):</a:t>
            </a:r>
          </a:p>
          <a:p>
            <a:pPr fontAlgn="base"/>
            <a:r>
              <a:rPr lang="ru-RU" sz="1000" dirty="0"/>
              <a:t>работник является совершеннолетним;</a:t>
            </a:r>
          </a:p>
          <a:p>
            <a:pPr fontAlgn="base"/>
            <a:r>
              <a:rPr lang="ru-RU" sz="1000" dirty="0"/>
              <a:t>работник непосредственно обслуживает или использует денежные/товарные ценности или иное имущество;</a:t>
            </a:r>
          </a:p>
          <a:p>
            <a:pPr fontAlgn="base"/>
            <a:r>
              <a:rPr lang="ru-RU" sz="1000" dirty="0"/>
              <a:t>профессия работника или вид выполняемой им работы содержатся в специальных перечнях ниже</a:t>
            </a:r>
          </a:p>
          <a:p>
            <a:pPr marL="0" indent="0">
              <a:buNone/>
            </a:pPr>
            <a:r>
              <a:rPr lang="ru-RU" sz="1000" dirty="0"/>
              <a:t>Минтруд утвердил </a:t>
            </a:r>
            <a:r>
              <a:rPr lang="ru-RU" sz="1000" dirty="0">
                <a:solidFill>
                  <a:schemeClr val="tx1"/>
                </a:solidFill>
              </a:rPr>
              <a:t>перечень должностей и работ</a:t>
            </a:r>
            <a:r>
              <a:rPr lang="ru-RU" sz="1000" dirty="0"/>
              <a:t>, при которых можно заключать договоры о полной материальной ответственности. Среди них:</a:t>
            </a:r>
          </a:p>
          <a:p>
            <a:pPr lvl="0"/>
            <a:r>
              <a:rPr lang="ru-RU" sz="1000" dirty="0"/>
              <a:t>кассиры, контролёры;</a:t>
            </a:r>
          </a:p>
          <a:p>
            <a:pPr lvl="0"/>
            <a:r>
              <a:rPr lang="ru-RU" sz="1000" dirty="0"/>
              <a:t>заведующие и администраторы в торговле, бытовом обслуживании, общепите, гостиницах;</a:t>
            </a:r>
          </a:p>
          <a:p>
            <a:pPr lvl="0"/>
            <a:r>
              <a:rPr lang="ru-RU" sz="1000" dirty="0"/>
              <a:t>продавцы, товароведы всех специализаций;</a:t>
            </a:r>
          </a:p>
          <a:p>
            <a:pPr lvl="0"/>
            <a:r>
              <a:rPr lang="ru-RU" sz="1000" dirty="0"/>
              <a:t>завхозы, заведующие складами, камерами хранения, кладовщики;</a:t>
            </a:r>
          </a:p>
          <a:p>
            <a:pPr lvl="0"/>
            <a:r>
              <a:rPr lang="ru-RU" sz="1000" dirty="0"/>
              <a:t>производители работ и мастера строительных и монтажных работ;</a:t>
            </a:r>
          </a:p>
          <a:p>
            <a:pPr lvl="0"/>
            <a:r>
              <a:rPr lang="ru-RU" sz="1000" dirty="0"/>
              <a:t>экспедиторы по перевозке материальных ценностей;</a:t>
            </a:r>
          </a:p>
          <a:p>
            <a:pPr lvl="0"/>
            <a:r>
              <a:rPr lang="ru-RU" sz="1000" dirty="0"/>
              <a:t>приём и выплата всех видов платежей;</a:t>
            </a:r>
          </a:p>
          <a:p>
            <a:pPr lvl="0"/>
            <a:r>
              <a:rPr lang="ru-RU" sz="1000" dirty="0"/>
              <a:t>приём и отпуск товаров и услуг;</a:t>
            </a:r>
          </a:p>
          <a:p>
            <a:pPr lvl="0"/>
            <a:r>
              <a:rPr lang="ru-RU" sz="1000" dirty="0"/>
              <a:t>приём на хранение и отпуск материалов со склада;</a:t>
            </a:r>
          </a:p>
          <a:p>
            <a:pPr lvl="0"/>
            <a:r>
              <a:rPr lang="ru-RU" sz="1000" dirty="0"/>
              <a:t>приём, сопровождение и доставка грузов.</a:t>
            </a:r>
          </a:p>
          <a:p>
            <a:pPr marL="0" indent="0">
              <a:buNone/>
            </a:pPr>
            <a:r>
              <a:rPr lang="ru-RU" sz="1000" dirty="0"/>
              <a:t>Если должности нет в перечне, с таким сотрудником нельзя заключить договор о полной материальной ответственности. Например, это относится к водителям или сторожам.</a:t>
            </a:r>
          </a:p>
        </p:txBody>
      </p:sp>
    </p:spTree>
    <p:extLst>
      <p:ext uri="{BB962C8B-B14F-4D97-AF65-F5344CB8AC3E}">
        <p14:creationId xmlns:p14="http://schemas.microsoft.com/office/powerpoint/2010/main" val="3487004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Полная материальная ответственность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9174" y="2315361"/>
            <a:ext cx="11157358" cy="4228052"/>
          </a:xfrm>
        </p:spPr>
        <p:txBody>
          <a:bodyPr>
            <a:normAutofit fontScale="55000" lnSpcReduction="20000"/>
          </a:bodyPr>
          <a:lstStyle/>
          <a:p>
            <a:pPr marL="0" indent="0" fontAlgn="base">
              <a:buNone/>
            </a:pPr>
            <a:r>
              <a:rPr lang="ru-RU" dirty="0"/>
              <a:t>Пол­ная ма­те­ри­аль­ная от­вет­ствен­ность – это обя­зан­ность ра­бот­ни­ка по воз­ме­ще­нию ра­бо­то­да­те­лю пря­мо­го дей­стви­тель­но­го ущер­ба в пол­ном объ­е­ме (</a:t>
            </a:r>
            <a:r>
              <a:rPr lang="ru-RU" u="sng" dirty="0">
                <a:hlinkClick r:id="rId2"/>
              </a:rPr>
              <a:t>ст. 242 ТК РФ</a:t>
            </a:r>
            <a:r>
              <a:rPr lang="ru-RU" dirty="0"/>
              <a:t>).</a:t>
            </a:r>
          </a:p>
          <a:p>
            <a:pPr fontAlgn="base"/>
            <a:r>
              <a:rPr lang="ru-RU" dirty="0"/>
              <a:t>Важно знать, что в от­ли­чии от огра­ни­чен­ной ма­те­ри­аль­ной от­вет­ствен­но­сти пол­ную ма­те­ри­аль­ную от­вет­ствен­ность можно воз­ло­жить не на всех ра­бот­ни­ков и толь­ко в слу­ча­ях, уста­нов­лен­ных ТК РФ и иными фе­де­раль­ны­ми за­ко­на­ми.</a:t>
            </a:r>
          </a:p>
          <a:p>
            <a:pPr fontAlgn="base"/>
            <a:r>
              <a:rPr lang="ru-RU" dirty="0"/>
              <a:t>Так, пол­ную ма­те­ри­аль­ную от­вет­ствен­ность несет ру­ко­во­ди­тель ор­га­ни­за­ции (</a:t>
            </a:r>
            <a:r>
              <a:rPr lang="ru-RU" u="sng" dirty="0">
                <a:hlinkClick r:id="rId3"/>
              </a:rPr>
              <a:t>ст. 277 ТК РФ</a:t>
            </a:r>
            <a:r>
              <a:rPr lang="ru-RU" dirty="0"/>
              <a:t>).</a:t>
            </a:r>
          </a:p>
          <a:p>
            <a:pPr marL="0" indent="0" fontAlgn="base">
              <a:buNone/>
            </a:pPr>
            <a:r>
              <a:rPr lang="ru-RU" dirty="0"/>
              <a:t>Кроме того, пол­ная ма­те­ри­аль­ная от­вет­ствен­ность воз­ла­га­ет­ся на ра­бот­ни­ка, к при­ме­ру, в сле­ду­ю­щих слу­ча­ях (</a:t>
            </a:r>
            <a:r>
              <a:rPr lang="ru-RU" u="sng" dirty="0">
                <a:hlinkClick r:id="rId4"/>
              </a:rPr>
              <a:t>ст. 243 ТК РФ</a:t>
            </a:r>
            <a:r>
              <a:rPr lang="ru-RU" dirty="0"/>
              <a:t>):</a:t>
            </a:r>
          </a:p>
          <a:p>
            <a:pPr fontAlgn="base"/>
            <a:r>
              <a:rPr lang="ru-RU" dirty="0"/>
              <a:t>когда в со­от­вет­ствии с ТК РФ или иными фе­де­раль­ны­ми за­ко­на­ми на ра­бот­ни­ка воз­ло­же­на ма­те­ри­аль­ная от­вет­ствен­ность в пол­ном раз­ме­ре за ущерб, при­чи­нен­ный ра­бо­то­да­те­лю при ис­пол­не­нии ра­бот­ни­ком тру­до­вых обя­зан­но­стей. В ка­че­стве при­ме­ра можно при­ве­сти опе­ра­то­ров связи — они в силу за­ко­на несут иму­ще­ствен­ную от­вет­ствен­ность, в том числе за утра­ту/по­вре­жде­ние цен­но­го поч­то­во­го от­прав­ле­ния (</a:t>
            </a:r>
            <a:r>
              <a:rPr lang="ru-RU" u="sng" dirty="0">
                <a:hlinkClick r:id="rId5"/>
              </a:rPr>
              <a:t>ч. 3 ст. 68 Фе­де­раль­но­го за­ко­на от 07.07.2003 N 126-ФЗ</a:t>
            </a:r>
            <a:r>
              <a:rPr lang="ru-RU" dirty="0"/>
              <a:t>);</a:t>
            </a:r>
          </a:p>
          <a:p>
            <a:pPr fontAlgn="base"/>
            <a:r>
              <a:rPr lang="ru-RU" dirty="0"/>
              <a:t>недо­ста­чи цен­но­стей, вве­рен­ных ра­бот­ни­ку на ос­но­ва­нии спе­ци­аль­но­го пись­мен­но­го до­го­во­ра или по­лу­чен­ных им по ра­зо­во­му до­ку­мен­ту. В этом слу­чае с ра­бот­ни­ком дол­жен быть за­клю­чен со­от­вет­ству­ю­щий до­го­вор о ма­те­ри­аль­ной от­вет­ствен­но­сти, при­чем такой до­го­вор может быть за­клю­чен не с любым ра­бот­ни­ком (об этом мы рас­ска­жем чуть позже);</a:t>
            </a:r>
          </a:p>
          <a:p>
            <a:pPr fontAlgn="base"/>
            <a:r>
              <a:rPr lang="ru-RU" dirty="0"/>
              <a:t>умыш­лен­но­го при­чи­не­ния ущер­ба;</a:t>
            </a:r>
          </a:p>
          <a:p>
            <a:pPr fontAlgn="base"/>
            <a:r>
              <a:rPr lang="ru-RU" dirty="0"/>
              <a:t>при­чи­не­ния ущер­ба в ре­зуль­та­те пре­ступ­ных дей­ствий ра­бот­ни­ка, уста­нов­лен­ных при­го­во­ром суда;</a:t>
            </a:r>
          </a:p>
          <a:p>
            <a:pPr fontAlgn="base"/>
            <a:r>
              <a:rPr lang="ru-RU" dirty="0"/>
              <a:t>при­чи­не­ния ущер­ба в со­сто­я­нии ал­ко­голь­но­го, нар­ко­ти­че­ско­го или иного ток­си­че­ско­го опья­не­ния.</a:t>
            </a:r>
          </a:p>
          <a:p>
            <a:pPr marL="0" indent="0" fontAlgn="base">
              <a:buNone/>
            </a:pPr>
            <a:r>
              <a:rPr lang="ru-RU" dirty="0"/>
              <a:t>Также тру­до­вым до­го­во­ром может быть воз­ло­же­на пол­ная ма­те­ри­аль­ная от­вет­ствен­ность на за­ме­сти­те­ля ру­ко­во­ди­те­ля ор­га­ни­за­ции и на глав­но­го бух­гал­те­ра (</a:t>
            </a:r>
            <a:r>
              <a:rPr lang="ru-RU" u="sng" dirty="0">
                <a:hlinkClick r:id="rId4"/>
              </a:rPr>
              <a:t>ст. 243 ТК РФ</a:t>
            </a:r>
            <a:r>
              <a:rPr lang="ru-RU" dirty="0"/>
              <a:t>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287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Коллективная ответственность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8171" y="2348918"/>
            <a:ext cx="6165909" cy="432033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dirty="0"/>
              <a:t>Бывает, что соблюдены все условия для договора о полной материальной ответственности, но заключить его с работником всё же нельзя. Люди могут выполнять совместную работу, при которой невозможно определить, кто и сколько должен платить за недостачу.</a:t>
            </a:r>
          </a:p>
          <a:p>
            <a:pPr marL="0" indent="0">
              <a:buNone/>
            </a:pPr>
            <a:r>
              <a:rPr lang="ru-RU" dirty="0"/>
              <a:t>В этом случае заключают договор о полной коллективной (</a:t>
            </a:r>
            <a:r>
              <a:rPr lang="ru-RU" i="1" dirty="0"/>
              <a:t>бригадной</a:t>
            </a:r>
            <a:r>
              <a:rPr lang="ru-RU" dirty="0"/>
              <a:t>) материальной ответственности сразу с несколькими работниками (</a:t>
            </a:r>
            <a:r>
              <a:rPr lang="ru-RU" i="1" dirty="0">
                <a:hlinkClick r:id="rId2"/>
              </a:rPr>
              <a:t>ст. 245 ТК</a:t>
            </a:r>
            <a:r>
              <a:rPr lang="ru-RU" dirty="0"/>
              <a:t>). Но нужно, чтобы одновременно выполнялись несколько условий:</a:t>
            </a:r>
          </a:p>
          <a:p>
            <a:pPr lvl="0"/>
            <a:r>
              <a:rPr lang="ru-RU" dirty="0"/>
              <a:t>Сотрудники работают вместе и имеют доступ к деньгам, товарам и другому имуществу работодателя.</a:t>
            </a:r>
          </a:p>
          <a:p>
            <a:pPr lvl="0"/>
            <a:r>
              <a:rPr lang="ru-RU" dirty="0"/>
              <a:t>Работа связана с хранением, обработкой, продажей, перевозкой или другим применением ценностей.</a:t>
            </a:r>
          </a:p>
          <a:p>
            <a:pPr lvl="0"/>
            <a:r>
              <a:rPr lang="ru-RU" dirty="0"/>
              <a:t>Ответственность каждого человека за сохранность имущества работодателя нельзя разграничить.</a:t>
            </a:r>
          </a:p>
          <a:p>
            <a:pPr lvl="0"/>
            <a:r>
              <a:rPr lang="ru-RU" dirty="0"/>
              <a:t>Выполняемые ими работы есть в специальном </a:t>
            </a:r>
            <a:r>
              <a:rPr lang="ru-RU" dirty="0">
                <a:hlinkClick r:id="rId3"/>
              </a:rPr>
              <a:t>перечне Минтруда</a:t>
            </a:r>
            <a:r>
              <a:rPr lang="ru-RU" dirty="0"/>
              <a:t>, в частности:</a:t>
            </a:r>
          </a:p>
          <a:p>
            <a:pPr lvl="0">
              <a:buFont typeface="+mj-lt"/>
              <a:buAutoNum type="arabicPeriod"/>
            </a:pPr>
            <a:r>
              <a:rPr lang="ru-RU" dirty="0"/>
              <a:t>приём и выплата всех видов платежей;</a:t>
            </a:r>
          </a:p>
          <a:p>
            <a:pPr lvl="0">
              <a:buFont typeface="+mj-lt"/>
              <a:buAutoNum type="arabicPeriod"/>
            </a:pPr>
            <a:r>
              <a:rPr lang="ru-RU" dirty="0"/>
              <a:t>расчёты при продаже товаров и услуг;</a:t>
            </a:r>
          </a:p>
          <a:p>
            <a:pPr lvl="0">
              <a:buFont typeface="+mj-lt"/>
              <a:buAutoNum type="arabicPeriod"/>
            </a:pPr>
            <a:r>
              <a:rPr lang="ru-RU" dirty="0"/>
              <a:t>купля, продажа услуг, товаров, подготовка их к продаже;</a:t>
            </a:r>
          </a:p>
          <a:p>
            <a:pPr lvl="0">
              <a:buFont typeface="+mj-lt"/>
              <a:buAutoNum type="arabicPeriod"/>
            </a:pPr>
            <a:r>
              <a:rPr lang="ru-RU" dirty="0"/>
              <a:t>приём на хранение, обработка, отпуск материальных ценностей на складах, базах, в кладовых;</a:t>
            </a:r>
          </a:p>
          <a:p>
            <a:pPr lvl="0">
              <a:buFont typeface="+mj-lt"/>
              <a:buAutoNum type="arabicPeriod"/>
            </a:pPr>
            <a:r>
              <a:rPr lang="ru-RU" dirty="0"/>
              <a:t>приём и обработка для доставки и сопровождения груза, багажа и других материальных и денежных ценностей.</a:t>
            </a:r>
          </a:p>
          <a:p>
            <a:endParaRPr lang="ru-RU" dirty="0"/>
          </a:p>
        </p:txBody>
      </p:sp>
      <p:pic>
        <p:nvPicPr>
          <p:cNvPr id="2050" name="Picture 2" descr="https://st03.kakprosto.ru/images/article/2011/11/11/1_525535f431b24525535f431b8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16" y="2515605"/>
            <a:ext cx="4969059" cy="349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499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1" t="16798" r="-127" b="19351"/>
          <a:stretch>
            <a:fillRect/>
          </a:stretch>
        </p:blipFill>
        <p:spPr bwMode="auto">
          <a:xfrm>
            <a:off x="1567506" y="1832047"/>
            <a:ext cx="8639042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Группа 4"/>
          <p:cNvGrpSpPr>
            <a:grpSpLocks/>
          </p:cNvGrpSpPr>
          <p:nvPr/>
        </p:nvGrpSpPr>
        <p:grpSpPr bwMode="auto">
          <a:xfrm>
            <a:off x="1567506" y="2061309"/>
            <a:ext cx="8758106" cy="4422354"/>
            <a:chOff x="1554516" y="-1242712"/>
            <a:chExt cx="6755572" cy="7232450"/>
          </a:xfrm>
        </p:grpSpPr>
        <p:sp>
          <p:nvSpPr>
            <p:cNvPr id="8" name="Полилиния 7"/>
            <p:cNvSpPr/>
            <p:nvPr/>
          </p:nvSpPr>
          <p:spPr>
            <a:xfrm>
              <a:off x="4220208" y="868259"/>
              <a:ext cx="666174" cy="92146"/>
            </a:xfrm>
            <a:custGeom>
              <a:avLst/>
              <a:gdLst>
                <a:gd name="connsiteX0" fmla="*/ 0 w 666163"/>
                <a:gd name="connsiteY0" fmla="*/ 45720 h 91440"/>
                <a:gd name="connsiteX1" fmla="*/ 666163 w 666163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163" h="91440">
                  <a:moveTo>
                    <a:pt x="0" y="45720"/>
                  </a:moveTo>
                  <a:lnTo>
                    <a:pt x="666163" y="45720"/>
                  </a:lnTo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328362" tIns="42233" rIns="328363" bIns="42233" spcCol="1270" anchor="ctr"/>
            <a:lstStyle/>
            <a:p>
              <a:pPr algn="ctr" defTabSz="7112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ru-R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Полилиния 8"/>
            <p:cNvSpPr/>
            <p:nvPr/>
          </p:nvSpPr>
          <p:spPr>
            <a:xfrm>
              <a:off x="1554516" y="-1242712"/>
              <a:ext cx="3029452" cy="1817121"/>
            </a:xfrm>
            <a:custGeom>
              <a:avLst/>
              <a:gdLst>
                <a:gd name="connsiteX0" fmla="*/ 0 w 3029404"/>
                <a:gd name="connsiteY0" fmla="*/ 0 h 1817642"/>
                <a:gd name="connsiteX1" fmla="*/ 3029404 w 3029404"/>
                <a:gd name="connsiteY1" fmla="*/ 0 h 1817642"/>
                <a:gd name="connsiteX2" fmla="*/ 3029404 w 3029404"/>
                <a:gd name="connsiteY2" fmla="*/ 1817642 h 1817642"/>
                <a:gd name="connsiteX3" fmla="*/ 0 w 3029404"/>
                <a:gd name="connsiteY3" fmla="*/ 1817642 h 1817642"/>
                <a:gd name="connsiteX4" fmla="*/ 0 w 3029404"/>
                <a:gd name="connsiteY4" fmla="*/ 0 h 1817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29404" h="1817642">
                  <a:moveTo>
                    <a:pt x="0" y="0"/>
                  </a:moveTo>
                  <a:lnTo>
                    <a:pt x="3029404" y="0"/>
                  </a:lnTo>
                  <a:lnTo>
                    <a:pt x="3029404" y="1817642"/>
                  </a:lnTo>
                  <a:lnTo>
                    <a:pt x="0" y="181764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3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13792" tIns="113792" rIns="113792" bIns="113792" spcCol="1270" anchor="ctr"/>
            <a:lstStyle/>
            <a:p>
              <a:pPr algn="ctr" defTabSz="7112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ru-RU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dirty="0">
                  <a:latin typeface="Arial" panose="020B0604020202020204" pitchFamily="34" charset="0"/>
                  <a:cs typeface="Arial" panose="020B0604020202020204" pitchFamily="34" charset="0"/>
                </a:rPr>
                <a:t>проводить проверку для установления размера причиненного ущерба и причин его возникновения.</a:t>
              </a:r>
            </a:p>
          </p:txBody>
        </p:sp>
        <p:sp>
          <p:nvSpPr>
            <p:cNvPr id="10" name="Полилиния 9"/>
            <p:cNvSpPr/>
            <p:nvPr/>
          </p:nvSpPr>
          <p:spPr>
            <a:xfrm>
              <a:off x="2707241" y="1821049"/>
              <a:ext cx="3727293" cy="667138"/>
            </a:xfrm>
            <a:custGeom>
              <a:avLst/>
              <a:gdLst>
                <a:gd name="connsiteX0" fmla="*/ 3726168 w 3726168"/>
                <a:gd name="connsiteY0" fmla="*/ 0 h 666163"/>
                <a:gd name="connsiteX1" fmla="*/ 3726168 w 3726168"/>
                <a:gd name="connsiteY1" fmla="*/ 350181 h 666163"/>
                <a:gd name="connsiteX2" fmla="*/ 0 w 3726168"/>
                <a:gd name="connsiteY2" fmla="*/ 350181 h 666163"/>
                <a:gd name="connsiteX3" fmla="*/ 0 w 3726168"/>
                <a:gd name="connsiteY3" fmla="*/ 666163 h 66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26168" h="666163">
                  <a:moveTo>
                    <a:pt x="3726168" y="0"/>
                  </a:moveTo>
                  <a:lnTo>
                    <a:pt x="3726168" y="350181"/>
                  </a:lnTo>
                  <a:lnTo>
                    <a:pt x="0" y="350181"/>
                  </a:lnTo>
                  <a:lnTo>
                    <a:pt x="0" y="666163"/>
                  </a:lnTo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1781016" tIns="329594" rIns="1781015" bIns="329595" spcCol="1270" anchor="ctr"/>
            <a:lstStyle/>
            <a:p>
              <a:pPr algn="ctr" defTabSz="7112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ru-R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Полилиния 10"/>
            <p:cNvSpPr/>
            <p:nvPr/>
          </p:nvSpPr>
          <p:spPr>
            <a:xfrm>
              <a:off x="5280637" y="-1242712"/>
              <a:ext cx="3029451" cy="1817121"/>
            </a:xfrm>
            <a:custGeom>
              <a:avLst/>
              <a:gdLst>
                <a:gd name="connsiteX0" fmla="*/ 0 w 3029404"/>
                <a:gd name="connsiteY0" fmla="*/ 0 h 1817642"/>
                <a:gd name="connsiteX1" fmla="*/ 3029404 w 3029404"/>
                <a:gd name="connsiteY1" fmla="*/ 0 h 1817642"/>
                <a:gd name="connsiteX2" fmla="*/ 3029404 w 3029404"/>
                <a:gd name="connsiteY2" fmla="*/ 1817642 h 1817642"/>
                <a:gd name="connsiteX3" fmla="*/ 0 w 3029404"/>
                <a:gd name="connsiteY3" fmla="*/ 1817642 h 1817642"/>
                <a:gd name="connsiteX4" fmla="*/ 0 w 3029404"/>
                <a:gd name="connsiteY4" fmla="*/ 0 h 1817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29404" h="1817642">
                  <a:moveTo>
                    <a:pt x="0" y="0"/>
                  </a:moveTo>
                  <a:lnTo>
                    <a:pt x="3029404" y="0"/>
                  </a:lnTo>
                  <a:lnTo>
                    <a:pt x="3029404" y="1817642"/>
                  </a:lnTo>
                  <a:lnTo>
                    <a:pt x="0" y="181764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3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13792" tIns="113792" rIns="113792" bIns="113792" spcCol="1270" anchor="ctr"/>
            <a:lstStyle/>
            <a:p>
              <a:pPr algn="ctr" defTabSz="7112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ru-RU" dirty="0">
                  <a:latin typeface="Arial" panose="020B0604020202020204" pitchFamily="34" charset="0"/>
                  <a:cs typeface="Arial" panose="020B0604020202020204" pitchFamily="34" charset="0"/>
                </a:rPr>
                <a:t>создавать комиссию с участием соответствующих специалистов</a:t>
              </a:r>
            </a:p>
          </p:txBody>
        </p:sp>
        <p:sp>
          <p:nvSpPr>
            <p:cNvPr id="12" name="Полилиния 11"/>
            <p:cNvSpPr/>
            <p:nvPr/>
          </p:nvSpPr>
          <p:spPr>
            <a:xfrm>
              <a:off x="4220208" y="3383847"/>
              <a:ext cx="666174" cy="90304"/>
            </a:xfrm>
            <a:custGeom>
              <a:avLst/>
              <a:gdLst>
                <a:gd name="connsiteX0" fmla="*/ 0 w 666163"/>
                <a:gd name="connsiteY0" fmla="*/ 45720 h 91440"/>
                <a:gd name="connsiteX1" fmla="*/ 666163 w 666163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163" h="91440">
                  <a:moveTo>
                    <a:pt x="0" y="45720"/>
                  </a:moveTo>
                  <a:lnTo>
                    <a:pt x="666163" y="45720"/>
                  </a:lnTo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328362" tIns="42232" rIns="328363" bIns="42234" spcCol="1270" anchor="ctr"/>
            <a:lstStyle/>
            <a:p>
              <a:pPr algn="ctr" defTabSz="7112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ru-R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Полилиния 12"/>
            <p:cNvSpPr/>
            <p:nvPr/>
          </p:nvSpPr>
          <p:spPr>
            <a:xfrm>
              <a:off x="1554516" y="1044353"/>
              <a:ext cx="3029452" cy="2257580"/>
            </a:xfrm>
            <a:custGeom>
              <a:avLst/>
              <a:gdLst>
                <a:gd name="connsiteX0" fmla="*/ 0 w 3029404"/>
                <a:gd name="connsiteY0" fmla="*/ 0 h 1817642"/>
                <a:gd name="connsiteX1" fmla="*/ 3029404 w 3029404"/>
                <a:gd name="connsiteY1" fmla="*/ 0 h 1817642"/>
                <a:gd name="connsiteX2" fmla="*/ 3029404 w 3029404"/>
                <a:gd name="connsiteY2" fmla="*/ 1817642 h 1817642"/>
                <a:gd name="connsiteX3" fmla="*/ 0 w 3029404"/>
                <a:gd name="connsiteY3" fmla="*/ 1817642 h 1817642"/>
                <a:gd name="connsiteX4" fmla="*/ 0 w 3029404"/>
                <a:gd name="connsiteY4" fmla="*/ 0 h 1817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29404" h="1817642">
                  <a:moveTo>
                    <a:pt x="0" y="0"/>
                  </a:moveTo>
                  <a:lnTo>
                    <a:pt x="3029404" y="0"/>
                  </a:lnTo>
                  <a:lnTo>
                    <a:pt x="3029404" y="1817642"/>
                  </a:lnTo>
                  <a:lnTo>
                    <a:pt x="0" y="181764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3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99568" tIns="99568" rIns="99568" bIns="99568" spcCol="1270" anchor="ctr"/>
            <a:lstStyle/>
            <a:p>
              <a:pPr algn="ctr" defTabSz="6223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ru-RU" sz="1600" dirty="0">
                  <a:latin typeface="Arial" panose="020B0604020202020204" pitchFamily="34" charset="0"/>
                  <a:cs typeface="Arial" panose="020B0604020202020204" pitchFamily="34" charset="0"/>
                </a:rPr>
                <a:t> определять  размер ущерба, по фактическим потерям, исчисляемым исходя из рыночных цен, действующих в данной местности на день причинения ущерба, но не ниже стоимости имущества по данным бухгалтерского учета с учетом степени износа </a:t>
              </a:r>
            </a:p>
          </p:txBody>
        </p:sp>
        <p:sp>
          <p:nvSpPr>
            <p:cNvPr id="14" name="Полилиния 13"/>
            <p:cNvSpPr/>
            <p:nvPr/>
          </p:nvSpPr>
          <p:spPr>
            <a:xfrm>
              <a:off x="2707241" y="4336638"/>
              <a:ext cx="3727293" cy="665294"/>
            </a:xfrm>
            <a:custGeom>
              <a:avLst/>
              <a:gdLst>
                <a:gd name="connsiteX0" fmla="*/ 3726168 w 3726168"/>
                <a:gd name="connsiteY0" fmla="*/ 0 h 666163"/>
                <a:gd name="connsiteX1" fmla="*/ 3726168 w 3726168"/>
                <a:gd name="connsiteY1" fmla="*/ 350181 h 666163"/>
                <a:gd name="connsiteX2" fmla="*/ 0 w 3726168"/>
                <a:gd name="connsiteY2" fmla="*/ 350181 h 666163"/>
                <a:gd name="connsiteX3" fmla="*/ 0 w 3726168"/>
                <a:gd name="connsiteY3" fmla="*/ 666163 h 66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26168" h="666163">
                  <a:moveTo>
                    <a:pt x="3726168" y="0"/>
                  </a:moveTo>
                  <a:lnTo>
                    <a:pt x="3726168" y="350181"/>
                  </a:lnTo>
                  <a:lnTo>
                    <a:pt x="0" y="350181"/>
                  </a:lnTo>
                  <a:lnTo>
                    <a:pt x="0" y="666163"/>
                  </a:lnTo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1781016" tIns="329594" rIns="1781015" bIns="329595" spcCol="1270" anchor="ctr"/>
            <a:lstStyle/>
            <a:p>
              <a:pPr algn="ctr" defTabSz="7112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ru-R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Полилиния 14"/>
            <p:cNvSpPr/>
            <p:nvPr/>
          </p:nvSpPr>
          <p:spPr>
            <a:xfrm>
              <a:off x="5280637" y="1271034"/>
              <a:ext cx="3029451" cy="1818963"/>
            </a:xfrm>
            <a:custGeom>
              <a:avLst/>
              <a:gdLst>
                <a:gd name="connsiteX0" fmla="*/ 0 w 3029404"/>
                <a:gd name="connsiteY0" fmla="*/ 0 h 1817642"/>
                <a:gd name="connsiteX1" fmla="*/ 3029404 w 3029404"/>
                <a:gd name="connsiteY1" fmla="*/ 0 h 1817642"/>
                <a:gd name="connsiteX2" fmla="*/ 3029404 w 3029404"/>
                <a:gd name="connsiteY2" fmla="*/ 1817642 h 1817642"/>
                <a:gd name="connsiteX3" fmla="*/ 0 w 3029404"/>
                <a:gd name="connsiteY3" fmla="*/ 1817642 h 1817642"/>
                <a:gd name="connsiteX4" fmla="*/ 0 w 3029404"/>
                <a:gd name="connsiteY4" fmla="*/ 0 h 1817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29404" h="1817642">
                  <a:moveTo>
                    <a:pt x="0" y="0"/>
                  </a:moveTo>
                  <a:lnTo>
                    <a:pt x="3029404" y="0"/>
                  </a:lnTo>
                  <a:lnTo>
                    <a:pt x="3029404" y="1817642"/>
                  </a:lnTo>
                  <a:lnTo>
                    <a:pt x="0" y="181764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3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13792" tIns="113792" rIns="113792" bIns="113792" spcCol="1270" anchor="ctr"/>
            <a:lstStyle/>
            <a:p>
              <a:pPr algn="ctr" defTabSz="7112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ru-RU" dirty="0">
                  <a:latin typeface="Arial" panose="020B0604020202020204" pitchFamily="34" charset="0"/>
                  <a:cs typeface="Arial" panose="020B0604020202020204" pitchFamily="34" charset="0"/>
                </a:rPr>
                <a:t>истребовать от работника письменное объяснение для установления причины возникновения ущерба</a:t>
              </a:r>
            </a:p>
          </p:txBody>
        </p:sp>
        <p:sp>
          <p:nvSpPr>
            <p:cNvPr id="16" name="Полилиния 15"/>
            <p:cNvSpPr/>
            <p:nvPr/>
          </p:nvSpPr>
          <p:spPr>
            <a:xfrm>
              <a:off x="4220208" y="5897592"/>
              <a:ext cx="666174" cy="92146"/>
            </a:xfrm>
            <a:custGeom>
              <a:avLst/>
              <a:gdLst>
                <a:gd name="connsiteX0" fmla="*/ 0 w 666163"/>
                <a:gd name="connsiteY0" fmla="*/ 45720 h 91440"/>
                <a:gd name="connsiteX1" fmla="*/ 666163 w 666163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163" h="91440">
                  <a:moveTo>
                    <a:pt x="0" y="45720"/>
                  </a:moveTo>
                  <a:lnTo>
                    <a:pt x="666163" y="45720"/>
                  </a:lnTo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328362" tIns="42232" rIns="328363" bIns="42234" spcCol="1270" anchor="ctr"/>
            <a:lstStyle/>
            <a:p>
              <a:pPr algn="ctr" defTabSz="7112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ru-R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Полилиния 16"/>
            <p:cNvSpPr/>
            <p:nvPr/>
          </p:nvSpPr>
          <p:spPr>
            <a:xfrm>
              <a:off x="1554516" y="3786621"/>
              <a:ext cx="3029452" cy="1817121"/>
            </a:xfrm>
            <a:custGeom>
              <a:avLst/>
              <a:gdLst>
                <a:gd name="connsiteX0" fmla="*/ 0 w 3029404"/>
                <a:gd name="connsiteY0" fmla="*/ 0 h 1817642"/>
                <a:gd name="connsiteX1" fmla="*/ 3029404 w 3029404"/>
                <a:gd name="connsiteY1" fmla="*/ 0 h 1817642"/>
                <a:gd name="connsiteX2" fmla="*/ 3029404 w 3029404"/>
                <a:gd name="connsiteY2" fmla="*/ 1817642 h 1817642"/>
                <a:gd name="connsiteX3" fmla="*/ 0 w 3029404"/>
                <a:gd name="connsiteY3" fmla="*/ 1817642 h 1817642"/>
                <a:gd name="connsiteX4" fmla="*/ 0 w 3029404"/>
                <a:gd name="connsiteY4" fmla="*/ 0 h 1817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29404" h="1817642">
                  <a:moveTo>
                    <a:pt x="0" y="0"/>
                  </a:moveTo>
                  <a:lnTo>
                    <a:pt x="3029404" y="0"/>
                  </a:lnTo>
                  <a:lnTo>
                    <a:pt x="3029404" y="1817642"/>
                  </a:lnTo>
                  <a:lnTo>
                    <a:pt x="0" y="181764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3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13792" tIns="113792" rIns="113792" bIns="113792" spcCol="1270" anchor="ctr"/>
            <a:lstStyle/>
            <a:p>
              <a:pPr algn="ctr" defTabSz="7112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ru-RU" dirty="0">
                  <a:latin typeface="Arial" panose="020B0604020202020204" pitchFamily="34" charset="0"/>
                  <a:cs typeface="Arial" panose="020B0604020202020204" pitchFamily="34" charset="0"/>
                </a:rPr>
                <a:t>в случае отказа или уклонения работника от предоставления указанного объяснения составлять соответствующий акт</a:t>
              </a:r>
            </a:p>
          </p:txBody>
        </p:sp>
        <p:sp>
          <p:nvSpPr>
            <p:cNvPr id="18" name="Полилиния 17"/>
            <p:cNvSpPr/>
            <p:nvPr/>
          </p:nvSpPr>
          <p:spPr>
            <a:xfrm>
              <a:off x="5280637" y="3786621"/>
              <a:ext cx="3029451" cy="1817121"/>
            </a:xfrm>
            <a:custGeom>
              <a:avLst/>
              <a:gdLst>
                <a:gd name="connsiteX0" fmla="*/ 0 w 3029404"/>
                <a:gd name="connsiteY0" fmla="*/ 0 h 1817642"/>
                <a:gd name="connsiteX1" fmla="*/ 3029404 w 3029404"/>
                <a:gd name="connsiteY1" fmla="*/ 0 h 1817642"/>
                <a:gd name="connsiteX2" fmla="*/ 3029404 w 3029404"/>
                <a:gd name="connsiteY2" fmla="*/ 1817642 h 1817642"/>
                <a:gd name="connsiteX3" fmla="*/ 0 w 3029404"/>
                <a:gd name="connsiteY3" fmla="*/ 1817642 h 1817642"/>
                <a:gd name="connsiteX4" fmla="*/ 0 w 3029404"/>
                <a:gd name="connsiteY4" fmla="*/ 0 h 1817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29404" h="1817642">
                  <a:moveTo>
                    <a:pt x="0" y="0"/>
                  </a:moveTo>
                  <a:lnTo>
                    <a:pt x="3029404" y="0"/>
                  </a:lnTo>
                  <a:lnTo>
                    <a:pt x="3029404" y="1817642"/>
                  </a:lnTo>
                  <a:lnTo>
                    <a:pt x="0" y="181764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3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13792" tIns="113792" rIns="113792" bIns="113792" spcCol="1270" anchor="ctr"/>
            <a:lstStyle/>
            <a:p>
              <a:pPr algn="ctr" defTabSz="7112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ru-RU" dirty="0">
                  <a:latin typeface="Arial" panose="020B0604020202020204" pitchFamily="34" charset="0"/>
                  <a:cs typeface="Arial" panose="020B0604020202020204" pitchFamily="34" charset="0"/>
                </a:rPr>
                <a:t> знакомить работника и (или) его представителя  со всеми материалами проверки </a:t>
              </a:r>
            </a:p>
          </p:txBody>
        </p:sp>
      </p:grpSp>
      <p:sp>
        <p:nvSpPr>
          <p:cNvPr id="19" name="Прямоугольник 2"/>
          <p:cNvSpPr>
            <a:spLocks noChangeArrowheads="1"/>
          </p:cNvSpPr>
          <p:nvPr/>
        </p:nvSpPr>
        <p:spPr bwMode="auto">
          <a:xfrm>
            <a:off x="1098958" y="436227"/>
            <a:ext cx="875810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800" b="1" dirty="0">
                <a:solidFill>
                  <a:schemeClr val="bg1"/>
                </a:solidFill>
              </a:rPr>
              <a:t>До принятия решения о возмещении ущерба конкретными работниками работодатель обязан</a:t>
            </a:r>
            <a:r>
              <a:rPr lang="ru-RU" altLang="ru-RU" sz="2800" dirty="0">
                <a:solidFill>
                  <a:schemeClr val="bg1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99489367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1722</Words>
  <Application>Microsoft Office PowerPoint</Application>
  <PresentationFormat>Широкоэкранный</PresentationFormat>
  <Paragraphs>67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Материальная ответственность: понятие, виды. Договор о полной материальной ответственности.</vt:lpstr>
      <vt:lpstr>Что такое материальная ответственность? </vt:lpstr>
      <vt:lpstr>Материальная ответственность работодателя</vt:lpstr>
      <vt:lpstr>Материальная ответственность работника</vt:lpstr>
      <vt:lpstr>Презентация PowerPoint</vt:lpstr>
      <vt:lpstr>На кого можно возложить материальную ответственность </vt:lpstr>
      <vt:lpstr>Полная материальная ответственность</vt:lpstr>
      <vt:lpstr>Коллективная ответственность</vt:lpstr>
      <vt:lpstr>Презентация PowerPoint</vt:lpstr>
      <vt:lpstr>Освобождение от материальной ответственности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Материальная ответственность: понятие, виды. Договор о полной материальной ответственности.</dc:title>
  <dc:creator>Den</dc:creator>
  <cp:lastModifiedBy>Хусаинов Ренат Маратович</cp:lastModifiedBy>
  <cp:revision>6</cp:revision>
  <dcterms:created xsi:type="dcterms:W3CDTF">2022-12-20T14:55:12Z</dcterms:created>
  <dcterms:modified xsi:type="dcterms:W3CDTF">2022-12-26T08:59:27Z</dcterms:modified>
</cp:coreProperties>
</file>