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7"/>
  </p:notesMasterIdLst>
  <p:sldIdLst>
    <p:sldId id="272" r:id="rId2"/>
    <p:sldId id="286" r:id="rId3"/>
    <p:sldId id="273" r:id="rId4"/>
    <p:sldId id="274" r:id="rId5"/>
    <p:sldId id="285" r:id="rId6"/>
    <p:sldId id="275" r:id="rId7"/>
    <p:sldId id="287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55D44-0117-9B86-4FCF-01AACD3DD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92D9D5-875B-B8FB-A837-31F07142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72EE0C-21AD-EEFD-AC0C-4EB86C19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6A8369-6FA4-080A-827B-22F679D7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5B5CA2-431B-A459-6D7D-8CCF7FC0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C9C0E-17B4-EE76-B1B1-485DA0B7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581F07-134A-137E-FC40-99DA36DA2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4F2E9-B055-D0A7-9412-8ACCBA96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1DF30-19CA-B207-7D27-448CD9EF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160F7-195F-D58E-BFF5-7DBA2786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11D453-2C2F-3688-1321-CB0D6D7B6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3F781A-F7BB-744C-9D87-11A7E2EF6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35BE0-92FD-84B7-8C0E-C96E5299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EBE96-87E8-9000-3934-01AF904F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1297B8-BFA5-7838-8ECE-C4E2712B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5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5D14A-7126-E697-7A93-CB44BB45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2EF7E-62F2-DD61-E835-67F043F3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79AE2-56C1-EC53-FD67-12AB0F49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024F37-4693-3D1D-6CA4-6413C200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4462A-FE07-A885-A383-7815C8B5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4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7A983-3EC6-AD10-A847-41D31913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0611C3-9B7E-33CA-0110-79F092F0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53B0D-ACF9-6D8C-BD01-5EA307F7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835E47-5207-C18F-AFCC-E53800AD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24C44D-5DD3-0862-60BC-89664880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3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D3705-E658-B2AF-8F00-964C7F74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BC9C-CCC0-2B0A-8B86-C325C309D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519642-9F10-2318-C6CE-8F6017F1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21CD3E-D532-EC91-11DB-578AB3A4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6A92FC-0A74-5057-47C4-9FFC846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8AE4C-51E1-F374-98A7-EC3CF7EF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8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C27F9-98D9-2FEE-6935-1CD6039A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4267A4-0B6C-7E6D-D051-C6AC5D80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42047C-B5F9-9549-9844-F427DA78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6E376A-3F02-FDDD-E876-153C1D151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B0D32F-1CB5-ACCD-34B2-DCFD565CC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2A7DD8-CFB8-3369-B910-4BB133C5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6E918B-BABD-8709-A147-6EC66266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C1485D-999C-9F4A-EA31-42F52A0F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03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8FE96-E28C-2B7F-3F50-FD21C358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2E26B9-7484-4025-5CEE-A49C8D9D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AFB397-4136-1FBB-6AEC-8928DFFC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DA378D-90D5-E4F7-AE34-613396A4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9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49D4D8-CBF2-27F8-A66E-16EDBB9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99B8C7-0320-15F9-8204-18F63164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827A96-6013-7CBB-91F3-A247FE63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9451D-89B3-3EF7-F07C-63BE78C7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F9044-CDFE-F39D-ACCC-F5B6233D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4454E5-E465-C64C-83EC-96B249C7E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79147C-F446-93A3-0643-CBA5D646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EA86C1-317C-4949-F03C-0932EF81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0F7CF8-2B5F-1C9E-DF0F-016BD57F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29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FE180-9289-A389-CFB5-5AA5152F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811817-54C5-D696-1613-B5B0C56D0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E40BCB-A8B9-887A-69B2-414773AB8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0F29B8-98CA-A66A-012F-782EEAF7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B54FF9-D21C-EA0F-081F-C1642CE9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6708A6-EB99-C6CD-57B7-946DFE16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6BFD0-3A62-2363-07B6-44179BBC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398876-AE94-18AA-E29C-D9FC65CE2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B5517-EBFB-0716-DDC4-9D0DD23D6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B275-4D6E-4568-969D-D7039E79A745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42EA6-1A3A-DA2B-5028-BCCD23E85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129BC-2C86-3908-79F9-28BAC82B0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5530-CB24-49E4-93F7-6BB3DCC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39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Заголовок 1"/>
          <p:cNvSpPr>
            <a:spLocks noGrp="1"/>
          </p:cNvSpPr>
          <p:nvPr>
            <p:ph type="ctrTitle"/>
          </p:nvPr>
        </p:nvSpPr>
        <p:spPr>
          <a:xfrm>
            <a:off x="2022771" y="2205485"/>
            <a:ext cx="8146458" cy="2447030"/>
          </a:xfrm>
        </p:spPr>
        <p:txBody>
          <a:bodyPr anchor="ctr">
            <a:noAutofit/>
          </a:bodyPr>
          <a:lstStyle/>
          <a:p>
            <a:pPr algn="ctr"/>
            <a:r>
              <a:rPr lang="ru-RU" altLang="en-US" sz="4300" b="1" dirty="0"/>
              <a:t>Способы защиты права собственности.</a:t>
            </a:r>
            <a:endParaRPr lang="zh-CN" altLang="en-US" sz="4300" dirty="0"/>
          </a:p>
        </p:txBody>
      </p:sp>
      <p:sp>
        <p:nvSpPr>
          <p:cNvPr id="1048613" name="TextBox 2"/>
          <p:cNvSpPr txBox="1"/>
          <p:nvPr/>
        </p:nvSpPr>
        <p:spPr>
          <a:xfrm>
            <a:off x="344774" y="7496"/>
            <a:ext cx="50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2"/>
          <p:cNvSpPr txBox="1"/>
          <p:nvPr/>
        </p:nvSpPr>
        <p:spPr>
          <a:xfrm>
            <a:off x="344774" y="7496"/>
            <a:ext cx="786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48749" name="TextBox 1048748"/>
          <p:cNvSpPr txBox="1"/>
          <p:nvPr/>
        </p:nvSpPr>
        <p:spPr>
          <a:xfrm>
            <a:off x="2162015" y="1706880"/>
            <a:ext cx="8357222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2800">
                <a:solidFill>
                  <a:srgbClr val="000000"/>
                </a:solidFill>
              </a:rPr>
              <a:t>Компании понадобится: </a:t>
            </a:r>
          </a:p>
          <a:p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ru-RU" sz="2800">
                <a:solidFill>
                  <a:srgbClr val="000000"/>
                </a:solidFill>
              </a:rPr>
              <a:t>Вместе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ru-RU" altLang="en-US" sz="2800">
                <a:solidFill>
                  <a:srgbClr val="000000"/>
                </a:solidFill>
              </a:rPr>
              <a:t>с</a:t>
            </a:r>
            <a:r>
              <a:rPr lang="ru-RU" sz="2800">
                <a:solidFill>
                  <a:srgbClr val="000000"/>
                </a:solidFill>
              </a:rPr>
              <a:t> исковым заявлением о признании права собственности на объект недвижимости представить в суд документы, которые подтвердят ее право.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ru-RU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ru-RU" sz="2800">
                <a:solidFill>
                  <a:srgbClr val="000000"/>
                </a:solidFill>
              </a:rPr>
              <a:t>Доказать наличие спора о праве между компанией и ответчиком. </a:t>
            </a:r>
          </a:p>
          <a:p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ru-RU" sz="2800">
                <a:solidFill>
                  <a:srgbClr val="000000"/>
                </a:solidFill>
              </a:rPr>
              <a:t>Обосновать, почему нельзя подтвердить право собственности при помощи госрегистрации.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2"/>
          <p:cNvSpPr txBox="1"/>
          <p:nvPr/>
        </p:nvSpPr>
        <p:spPr>
          <a:xfrm>
            <a:off x="344774" y="7496"/>
            <a:ext cx="758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48750" name="TextBox 1048749"/>
          <p:cNvSpPr txBox="1"/>
          <p:nvPr/>
        </p:nvSpPr>
        <p:spPr>
          <a:xfrm>
            <a:off x="2761350" y="1706879"/>
            <a:ext cx="7550858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2800">
                <a:solidFill>
                  <a:srgbClr val="000000"/>
                </a:solidFill>
              </a:rPr>
              <a:t>Суд может признать право компании, если она владеет спорным имуществом как своим собственным: </a:t>
            </a:r>
          </a:p>
          <a:p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ru-RU" sz="2800">
                <a:solidFill>
                  <a:srgbClr val="000000"/>
                </a:solidFill>
              </a:rPr>
              <a:t>добросовестно, то есть не знает о наличии прав третьих лиц (абз. 3 п. 15 постановления № 10/22); </a:t>
            </a:r>
          </a:p>
          <a:p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ru-RU" sz="2800">
                <a:solidFill>
                  <a:srgbClr val="000000"/>
                </a:solidFill>
              </a:rPr>
              <a:t>открыто; непрерывно; </a:t>
            </a:r>
          </a:p>
          <a:p>
            <a:r>
              <a:rPr lang="en-US" sz="2800">
                <a:solidFill>
                  <a:srgbClr val="000000"/>
                </a:solidFill>
              </a:rPr>
              <a:t>-</a:t>
            </a:r>
            <a:r>
              <a:rPr lang="ru-RU" sz="2800">
                <a:solidFill>
                  <a:srgbClr val="000000"/>
                </a:solidFill>
              </a:rPr>
              <a:t>в течение 15 лет (п. 1 ст. 234 ГК РФ).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4"/>
          <p:cNvSpPr txBox="1"/>
          <p:nvPr/>
        </p:nvSpPr>
        <p:spPr>
          <a:xfrm>
            <a:off x="344774" y="7496"/>
            <a:ext cx="780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48751" name="TextBox 1048750"/>
          <p:cNvSpPr txBox="1"/>
          <p:nvPr/>
        </p:nvSpPr>
        <p:spPr>
          <a:xfrm>
            <a:off x="2369547" y="1078229"/>
            <a:ext cx="8696963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2800">
                <a:solidFill>
                  <a:srgbClr val="000000"/>
                </a:solidFill>
              </a:rPr>
              <a:t>Обязательственно – правовые способы защиты права собственности основаны на договорённости, обязательстве между собственником и лицом, которое нарушило его права. В отличие от вещественно- правовых способов защиты права собственности жилого помещения, обязательственно – правовые, зачастую, имеют целью получение денежной суммы от нарушителя, а не вещь в натуре, реже такие иски могут применяться и для возврата имущест</a:t>
            </a:r>
            <a:r>
              <a:rPr lang="ru-RU" altLang="en-US" sz="2800">
                <a:solidFill>
                  <a:srgbClr val="000000"/>
                </a:solidFill>
              </a:rPr>
              <a:t>ва</a:t>
            </a:r>
            <a:r>
              <a:rPr lang="en-US" altLang="en-US" sz="2800">
                <a:solidFill>
                  <a:srgbClr val="000000"/>
                </a:solidFill>
              </a:rPr>
              <a:t>.</a:t>
            </a:r>
            <a:endParaRPr lang="ru-RU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Box 4"/>
          <p:cNvSpPr txBox="1"/>
          <p:nvPr/>
        </p:nvSpPr>
        <p:spPr>
          <a:xfrm>
            <a:off x="344774" y="7496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048752" name="TextBox 1048751"/>
          <p:cNvSpPr txBox="1"/>
          <p:nvPr/>
        </p:nvSpPr>
        <p:spPr>
          <a:xfrm>
            <a:off x="3325919" y="1287781"/>
            <a:ext cx="6970143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2800">
                <a:solidFill>
                  <a:srgbClr val="000000"/>
                </a:solidFill>
              </a:rPr>
              <a:t>Обязательственно-правовые способы защиты используются тогда, когда пассивный (обязанный) субъект, состоящий с уполномоченным лицом в относительном (обязательственном) правоотношении, не исполняет (исполняет ненадлежащим образом) возложенную на него соглашением или законом обязанность, предметом которой выступает недвижимая вещь.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Box 3"/>
          <p:cNvSpPr txBox="1"/>
          <p:nvPr/>
        </p:nvSpPr>
        <p:spPr>
          <a:xfrm>
            <a:off x="344774" y="7496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48753" name="TextBox 1048752"/>
          <p:cNvSpPr txBox="1"/>
          <p:nvPr/>
        </p:nvSpPr>
        <p:spPr>
          <a:xfrm>
            <a:off x="2963508" y="240029"/>
            <a:ext cx="7327283" cy="6377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2800">
                <a:solidFill>
                  <a:srgbClr val="000000"/>
                </a:solidFill>
              </a:rPr>
              <a:t>Обязательственно – правовые способы защиты прав собственности делятся на: договорные, внедоговорные. Они включают в себя: </a:t>
            </a:r>
          </a:p>
          <a:p>
            <a:r>
              <a:rPr lang="ru-RU" sz="2800">
                <a:solidFill>
                  <a:srgbClr val="000000"/>
                </a:solidFill>
              </a:rPr>
              <a:t>а) иски о возмещении убытков, причинённых неисполнением или ненадлежащим исполнением договоров; </a:t>
            </a:r>
          </a:p>
          <a:p>
            <a:r>
              <a:rPr lang="ru-RU" sz="2800">
                <a:solidFill>
                  <a:srgbClr val="000000"/>
                </a:solidFill>
              </a:rPr>
              <a:t>б) иски о возврате вещей, предоставленных в пользование по договору; </a:t>
            </a:r>
          </a:p>
          <a:p>
            <a:r>
              <a:rPr lang="ru-RU" sz="2800">
                <a:solidFill>
                  <a:srgbClr val="000000"/>
                </a:solidFill>
              </a:rPr>
              <a:t>в) иски о возмещении причинённого вреда; </a:t>
            </a:r>
          </a:p>
          <a:p>
            <a:r>
              <a:rPr lang="ru-RU" sz="2800">
                <a:solidFill>
                  <a:srgbClr val="000000"/>
                </a:solidFill>
              </a:rPr>
              <a:t>г) иски о возврате неосновательно полученного или сбережённого имущества.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3"/>
          <p:cNvSpPr txBox="1"/>
          <p:nvPr/>
        </p:nvSpPr>
        <p:spPr>
          <a:xfrm>
            <a:off x="344774" y="7496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048754" name="TextBox 1048753"/>
          <p:cNvSpPr txBox="1"/>
          <p:nvPr/>
        </p:nvSpPr>
        <p:spPr>
          <a:xfrm>
            <a:off x="1790920" y="1287780"/>
            <a:ext cx="9665500" cy="38633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2800">
                <a:solidFill>
                  <a:srgbClr val="000000"/>
                </a:solidFill>
              </a:rPr>
              <a:t>Иные иски. Такие иски предъявляются при необходимости доказательства права на спорное имущество, если факт наличия права не может быть подтвержден иным образом, вместе с тем иск к публичной власти предъявляются к органам государственной власти или органам местного самоуправления в случае нарушения действием (бездействием) их должностных лиц законных прав собственности или иных вещных прав граждан.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3D490-1F7F-4583-A386-EA57CD4C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05125"/>
            <a:ext cx="8911687" cy="1647750"/>
          </a:xfrm>
        </p:spPr>
        <p:txBody>
          <a:bodyPr>
            <a:normAutofit fontScale="90000"/>
          </a:bodyPr>
          <a:lstStyle/>
          <a:p>
            <a:r>
              <a:rPr lang="ru-RU" dirty="0"/>
              <a:t>К способам защиты относятся: вещно-правовые и обязательственно-правовые, или иные.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4FC1EC5-A8AD-43A2-B3BF-0C549EF8434F}"/>
              </a:ext>
            </a:extLst>
          </p:cNvPr>
          <p:cNvSpPr txBox="1"/>
          <p:nvPr/>
        </p:nvSpPr>
        <p:spPr>
          <a:xfrm>
            <a:off x="344774" y="7496"/>
            <a:ext cx="50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765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Box 4"/>
          <p:cNvSpPr txBox="1"/>
          <p:nvPr/>
        </p:nvSpPr>
        <p:spPr>
          <a:xfrm>
            <a:off x="344774" y="7496"/>
            <a:ext cx="50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2097157" name="Рисунок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23" y="1025604"/>
            <a:ext cx="7495154" cy="52432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4"/>
          <p:cNvSpPr txBox="1"/>
          <p:nvPr/>
        </p:nvSpPr>
        <p:spPr>
          <a:xfrm>
            <a:off x="344774" y="7496"/>
            <a:ext cx="50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2097158" name="Рисунок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16" y="2349167"/>
            <a:ext cx="7690767" cy="21596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DD9CA-924C-43C2-A667-9AD6F7EA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03" y="2148109"/>
            <a:ext cx="8911687" cy="2527585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Виндикационный</a:t>
            </a:r>
            <a:r>
              <a:rPr lang="ru-RU" b="1" dirty="0"/>
              <a:t> иск</a:t>
            </a:r>
            <a:r>
              <a:rPr lang="ru-RU" dirty="0"/>
              <a:t> — иск </a:t>
            </a:r>
            <a:r>
              <a:rPr lang="ru-RU" dirty="0" err="1"/>
              <a:t>невладеющего</a:t>
            </a:r>
            <a:r>
              <a:rPr lang="ru-RU" dirty="0"/>
              <a:t> собственника к лицу, незаконно владеющему его вещью, о возврате вещи и принесенных ею доходов.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199CB-7281-4927-A316-48022C277950}"/>
              </a:ext>
            </a:extLst>
          </p:cNvPr>
          <p:cNvSpPr txBox="1"/>
          <p:nvPr/>
        </p:nvSpPr>
        <p:spPr>
          <a:xfrm>
            <a:off x="344774" y="7496"/>
            <a:ext cx="50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81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Box 4"/>
          <p:cNvSpPr txBox="1"/>
          <p:nvPr/>
        </p:nvSpPr>
        <p:spPr>
          <a:xfrm>
            <a:off x="344774" y="7496"/>
            <a:ext cx="50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97159" name="Рисунок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16" y="94789"/>
            <a:ext cx="6759072" cy="67632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17894-E78B-46F9-8DC7-0D8F6663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401" y="379013"/>
            <a:ext cx="8911687" cy="6361152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Истец по </a:t>
            </a:r>
            <a:r>
              <a:rPr lang="ru-RU" i="1" dirty="0" err="1"/>
              <a:t>негаторному</a:t>
            </a:r>
            <a:r>
              <a:rPr lang="ru-RU" i="1" dirty="0"/>
              <a:t> иску</a:t>
            </a:r>
            <a:r>
              <a:rPr lang="ru-RU" dirty="0"/>
              <a:t> — собственник имущества, ответчик — лицо, мешающее собственнику осуществлять свои правомочия в отношении собственности.</a:t>
            </a:r>
            <a:br>
              <a:rPr lang="ru-RU" dirty="0"/>
            </a:br>
            <a:r>
              <a:rPr lang="ru-RU" dirty="0" err="1"/>
              <a:t>Негаторный</a:t>
            </a:r>
            <a:r>
              <a:rPr lang="ru-RU" dirty="0"/>
              <a:t> иск не может быть предъявлен, если действия третьих лиц, мешающие собственнику пользоваться или распоряжаться своим имуществом, прекращены. В таком случае возможна подача иска о возмещении убытков, понесенных собственником вследствие правонарушения.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0A66ACF-69A3-4F27-A197-01CE93892847}"/>
              </a:ext>
            </a:extLst>
          </p:cNvPr>
          <p:cNvSpPr txBox="1"/>
          <p:nvPr/>
        </p:nvSpPr>
        <p:spPr>
          <a:xfrm>
            <a:off x="344774" y="7496"/>
            <a:ext cx="50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7562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2"/>
          <p:cNvSpPr txBox="1"/>
          <p:nvPr/>
        </p:nvSpPr>
        <p:spPr>
          <a:xfrm>
            <a:off x="344774" y="7496"/>
            <a:ext cx="50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2097160" name="Рисунок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44287" y="49229"/>
            <a:ext cx="6347271" cy="68065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5"/>
          <p:cNvSpPr txBox="1"/>
          <p:nvPr/>
        </p:nvSpPr>
        <p:spPr>
          <a:xfrm>
            <a:off x="344774" y="7496"/>
            <a:ext cx="509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48748" name="TextBox 1048747"/>
          <p:cNvSpPr txBox="1"/>
          <p:nvPr/>
        </p:nvSpPr>
        <p:spPr>
          <a:xfrm>
            <a:off x="1620390" y="154134"/>
            <a:ext cx="4848696" cy="7216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2800">
                <a:solidFill>
                  <a:srgbClr val="000000"/>
                </a:solidFill>
              </a:rPr>
              <a:t>Иск о признании права собственности на недвижимость – это способ судебной защиты права. Например, компания владеет зданием или участком земли, но на него претендуют третьи лица. С помощью искового заявления о признании права собственности на недвижимость компания может отстоять свои интересы. Ей потребуются доказательства, что она обладает данным правом.
</a:t>
            </a:r>
          </a:p>
        </p:txBody>
      </p:sp>
      <p:pic>
        <p:nvPicPr>
          <p:cNvPr id="2097161" name="Рисунок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86" y="154135"/>
            <a:ext cx="5413451" cy="6549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511</Words>
  <Application>Microsoft Office PowerPoint</Application>
  <PresentationFormat>Широкоэкранный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Способы защиты права собственности.</vt:lpstr>
      <vt:lpstr>К способам защиты относятся: вещно-правовые и обязательственно-правовые, или иные.</vt:lpstr>
      <vt:lpstr>Презентация PowerPoint</vt:lpstr>
      <vt:lpstr>Презентация PowerPoint</vt:lpstr>
      <vt:lpstr>Виндикационный иск — иск невладеющего собственника к лицу, незаконно владеющему его вещью, о возврате вещи и принесенных ею доходов.</vt:lpstr>
      <vt:lpstr>Презентация PowerPoint</vt:lpstr>
      <vt:lpstr>Истец по негаторному иску — собственник имущества, ответчик — лицо, мешающее собственнику осуществлять свои правомочия в отношении собственности. Негаторный иск не может быть предъявлен, если действия третьих лиц, мешающие собственнику пользоваться или распоряжаться своим имуществом, прекращены. В таком случае возможна подача иска о возмещении убытков, понесенных собственником вследствие правонарушения.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Права на изобретение, полезную модель и промышленный образец охраняются и подтверждаются патентом. </dc:title>
  <dc:creator>Azeleron</dc:creator>
  <cp:lastModifiedBy>Хусаинов Ренат Маратович</cp:lastModifiedBy>
  <cp:revision>3</cp:revision>
  <dcterms:created xsi:type="dcterms:W3CDTF">2022-10-24T15:33:09Z</dcterms:created>
  <dcterms:modified xsi:type="dcterms:W3CDTF">2022-12-26T08:56:46Z</dcterms:modified>
</cp:coreProperties>
</file>