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5BCE7-D692-4BE6-ADFE-EDEB01C4E78C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0F58-9B0D-4896-B2E5-6F852F335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1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B0DD1-C23B-193A-24A6-4D4618AD3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8B8F4A-9285-0F20-0E0E-BB59E4505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DE6649-E0F0-BA3F-3B2D-EF8461C0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624F-638F-4259-BBED-873EC2AFD052}" type="datetime1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AEBC6-A5AD-5326-9E3D-2C78257F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F8A84-B915-1A9F-4623-28BE0DAE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39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0700B-E24B-0AC5-0B10-62DB63AC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A5EDB9-A6D1-BDC7-1D8B-C28451E1F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36E1EE-0A58-D0E7-3943-1C373B6D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EA7-07F7-4AFA-8235-B9189D868551}" type="datetime1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182F16-4B98-48CF-786B-3B7EC0E7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8B5EDD-990E-A2B8-A02C-25745ADC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63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E3C672-B16F-1DDB-8744-CCE08EC40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092495-FDEF-6BA8-5EA0-2645A65F4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5BCDBD-D32E-5C22-816A-433681E8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8C39-F6EA-46CE-BB3C-519EF685EA62}" type="datetime1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B9C751-ABD6-A455-B85B-2171F47C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1FECB1-28A6-954E-ECFE-0C90504F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1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775C9-90EF-FBC1-1642-EB4761F4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FB27C9-CB4F-9985-B6E7-FA9B98B0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7B4A8D-8A71-6B12-9F09-0605FF35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C82F-66F6-402E-8918-6842787ADE34}" type="datetime1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A453EF-1D3C-0F3F-8E29-79DBD0DD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B624B6-6445-F881-581A-8F32D747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35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48C1D-99CC-40B9-5C88-4E165AA4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341889-2112-A595-9EC0-98BC91D5A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57B532-7044-104B-7B37-14562D8A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7612-D587-4F28-A144-0A2D8ED28106}" type="datetime1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97E0F7-7F0B-37A1-E2FF-21490AE0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F00A70-786C-2264-AB25-AB19CE60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55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EEA9E-D413-E0D3-8A0D-A7109E10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825D7-FBDC-FC1A-77F4-2C02BC770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444E91-3F2F-4FA8-5987-A10584AC8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3EA62D-BEFC-0A21-9497-EF808A52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A6FB-2046-4ED3-A684-A89B57038A93}" type="datetime1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F1C776-99C7-286E-54BB-A2B5D949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11DCD7-409F-3E11-CC70-413CF3A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23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EB926-8325-8270-E658-E6A6711E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CA8B40-D62D-3221-A594-9889E8F2D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8E7B1F-FC9A-5663-218D-E598E328F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3D7CE3-4748-05EE-4EDE-03A941291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664B69-8C9E-4FF7-F67D-23381FC53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CE75D03-743D-0D6C-2F4D-5F6C0C10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B4D3-37AF-4073-B840-641D1EBCEB7C}" type="datetime1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AC4E6DA-8FA1-3D34-7356-B695E524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7D1698-340C-6855-14D1-C2BE6EAC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2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EF2E7-CB65-B1C9-756E-26458F0E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9B2701-F513-2672-F6FF-271D4AEC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5584-2269-4E8A-9CDB-630E22A6281F}" type="datetime1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44D4FA-FC59-7095-E671-BB175EAA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853345-D084-0E43-489D-83324550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74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0CB279-357C-807A-22EF-3C080AFF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FB4A-9F3A-4178-99D3-13DEC56EB7B3}" type="datetime1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B460D7-F31E-3957-0A09-63968F48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B37DFD-1160-1645-6FCE-C81181F5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87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0C8E-53CD-1236-EB6F-CA0B4A84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8C2EF7-1377-51C0-B72E-A9B662958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0B6632-0D1A-DC6B-5CF9-52D510B99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FDEA02-AA8C-65B7-88A2-320B13D6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320-ECEE-454F-8BF8-D0F0C7C1D38B}" type="datetime1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6C3A71-9704-AE41-B20C-8E477BD0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AD7F41-8E6F-BEC7-037D-8CAC7A37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15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CA6CA-CF6B-04A9-C5E2-DD70CDEC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55F2FA-0F0D-FFD8-8334-EFEA9A7C2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EBF7C9-CAB6-CBD1-FACC-733059AC7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1116C7-EE9F-511D-32C6-CA998E47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933-6FE4-4C13-8F4A-D2D681403E86}" type="datetime1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ABC8EB-FBDE-31ED-86CD-5DBF2B7B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6EBA27-052A-046A-29C6-BF54C906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9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13425-C5E8-48F2-AAD7-4FDBE6FA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3230AD-DB50-020B-43FF-1D9A1ED4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512BE6-B56A-B75A-6B1A-543CBF7AC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B4C00-43BA-494E-A4EF-22BE9DA005CE}" type="datetime1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0E3507-6606-270D-4150-5F91E0B93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83B702-0EB6-26F3-8373-191949BD2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E1ECB-DF96-4761-BC44-6EB1F0524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50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C7C04-A8DB-FDC8-61DD-922FB4198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070" y="2379268"/>
            <a:ext cx="9144000" cy="876932"/>
          </a:xfrm>
        </p:spPr>
        <p:txBody>
          <a:bodyPr>
            <a:noAutofit/>
          </a:bodyPr>
          <a:lstStyle/>
          <a:p>
            <a:r>
              <a:rPr lang="ru-RU" sz="3600" dirty="0"/>
              <a:t>Выпускная квалификационная работа</a:t>
            </a:r>
            <a:br>
              <a:rPr lang="ru-RU" sz="3600" dirty="0"/>
            </a:br>
            <a:r>
              <a:rPr lang="ru-RU" sz="3600" dirty="0"/>
              <a:t>«Цифровая галерея»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EE20D1-A504-6865-8462-4B23C4BAF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530" y="3873821"/>
            <a:ext cx="7028762" cy="1655762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студент гр. 4 Хусаинов Р. М.</a:t>
            </a:r>
          </a:p>
          <a:p>
            <a:pPr algn="r"/>
            <a:r>
              <a:rPr lang="ru-RU" dirty="0">
                <a:effectLst/>
                <a:ea typeface="Times New Roman" panose="02020603050405020304" pitchFamily="18" charset="0"/>
              </a:rPr>
              <a:t>Доцент, кандидат физико-математических наук Тазетдинова Юлия Александровна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5F330-192F-9284-60D5-465A8FCFC8F1}"/>
              </a:ext>
            </a:extLst>
          </p:cNvPr>
          <p:cNvSpPr txBox="1"/>
          <p:nvPr/>
        </p:nvSpPr>
        <p:spPr>
          <a:xfrm>
            <a:off x="2321802" y="0"/>
            <a:ext cx="791653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100" dirty="0">
                <a:effectLst/>
                <a:ea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1400" kern="100" dirty="0">
                <a:effectLst/>
                <a:ea typeface="Times New Roman" panose="02020603050405020304" pitchFamily="18" charset="0"/>
              </a:rPr>
              <a:t>ФЕДЕРАЛЬНОЕ ГОСУДАРСТВЕННОЕ БЮДЖЕТНОЕ </a:t>
            </a:r>
          </a:p>
          <a:p>
            <a:pPr algn="ctr"/>
            <a:r>
              <a:rPr lang="ru-RU" sz="1400" kern="100" dirty="0">
                <a:effectLst/>
                <a:ea typeface="Times New Roman" panose="02020603050405020304" pitchFamily="18" charset="0"/>
              </a:rPr>
              <a:t>ОБРАЗОВАТЕЛЬНОЕ УЧРЕЖДЕНИЕ ВЫСШЕГО ОБРАЗОВАНИЯ</a:t>
            </a:r>
          </a:p>
          <a:p>
            <a:pPr algn="ctr"/>
            <a:r>
              <a:rPr lang="ru-RU" sz="1400" kern="100" dirty="0">
                <a:effectLst/>
                <a:ea typeface="Times New Roman" panose="02020603050405020304" pitchFamily="18" charset="0"/>
              </a:rPr>
              <a:t>«УФИМСКИЙ УНИВЕРСИТЕТ НАУКИ И ТЕХНОЛОГИЙ»</a:t>
            </a:r>
          </a:p>
          <a:p>
            <a:pPr algn="ctr"/>
            <a:r>
              <a:rPr lang="ru-RU" sz="1400" kern="100" dirty="0">
                <a:effectLst/>
                <a:ea typeface="Times New Roman" panose="02020603050405020304" pitchFamily="18" charset="0"/>
              </a:rPr>
              <a:t>БИРСКИЙ ФИЛИАЛ </a:t>
            </a:r>
            <a:r>
              <a:rPr lang="ru-RU" sz="1400" kern="100" dirty="0" err="1">
                <a:effectLst/>
                <a:ea typeface="Times New Roman" panose="02020603050405020304" pitchFamily="18" charset="0"/>
              </a:rPr>
              <a:t>УУНиТ</a:t>
            </a:r>
            <a:endParaRPr lang="ru-RU" sz="1400" kern="100" dirty="0">
              <a:effectLst/>
              <a:ea typeface="Times New Roman" panose="02020603050405020304" pitchFamily="18" charset="0"/>
            </a:endParaRPr>
          </a:p>
          <a:p>
            <a:pPr algn="ctr"/>
            <a:r>
              <a:rPr lang="ru-RU" sz="1400" kern="100" dirty="0">
                <a:effectLst/>
                <a:ea typeface="Times New Roman" panose="02020603050405020304" pitchFamily="18" charset="0"/>
              </a:rPr>
              <a:t>ФАКУЛЬТЕТ ФИЗИКИ И МАТЕМАТИКИ</a:t>
            </a:r>
          </a:p>
          <a:p>
            <a:pPr algn="ctr"/>
            <a:r>
              <a:rPr lang="ru-RU" sz="1400" kern="100" dirty="0">
                <a:effectLst/>
                <a:ea typeface="Times New Roman" panose="02020603050405020304" pitchFamily="18" charset="0"/>
              </a:rPr>
              <a:t>КАФЕДРА ИНФОРМАТИКИ И ЭКОНОМИКИ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8152B-D6DC-91F6-6CC1-EE04C82DA966}"/>
              </a:ext>
            </a:extLst>
          </p:cNvPr>
          <p:cNvSpPr txBox="1"/>
          <p:nvPr/>
        </p:nvSpPr>
        <p:spPr>
          <a:xfrm>
            <a:off x="5953700" y="56103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Уфа</a:t>
            </a:r>
          </a:p>
          <a:p>
            <a:pPr algn="ctr"/>
            <a:r>
              <a:rPr lang="ru-RU" dirty="0"/>
              <a:t>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5CA43-9E77-901D-07EE-2AE13CE8B320}"/>
              </a:ext>
            </a:extLst>
          </p:cNvPr>
          <p:cNvSpPr txBox="1"/>
          <p:nvPr/>
        </p:nvSpPr>
        <p:spPr>
          <a:xfrm>
            <a:off x="539826" y="3873821"/>
            <a:ext cx="4748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Выполнил: </a:t>
            </a:r>
          </a:p>
          <a:p>
            <a:r>
              <a:rPr lang="ru-RU" sz="2400" dirty="0"/>
              <a:t>Руководитель: 	</a:t>
            </a:r>
          </a:p>
        </p:txBody>
      </p:sp>
    </p:spTree>
    <p:extLst>
      <p:ext uri="{BB962C8B-B14F-4D97-AF65-F5344CB8AC3E}">
        <p14:creationId xmlns:p14="http://schemas.microsoft.com/office/powerpoint/2010/main" val="1243921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15A9A-C957-D4F6-5C4E-C23E7C18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UML </a:t>
            </a:r>
            <a:r>
              <a:rPr lang="ru-RU" sz="3600" dirty="0"/>
              <a:t>диаграммы. Диаграмма вариантов использования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5FC87E-9831-3E7C-794A-98810A69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10</a:t>
            </a:fld>
            <a:endParaRPr lang="ru-RU"/>
          </a:p>
        </p:txBody>
      </p:sp>
      <p:pic>
        <p:nvPicPr>
          <p:cNvPr id="7170" name="Рисунок 1">
            <a:extLst>
              <a:ext uri="{FF2B5EF4-FFF2-40B4-BE49-F238E27FC236}">
                <a16:creationId xmlns:a16="http://schemas.microsoft.com/office/drawing/2014/main" id="{084CF36D-D127-E42B-9B02-4C802D6D3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86" y="1403903"/>
            <a:ext cx="7200268" cy="519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30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C5F210-76ED-F4C5-DC3A-B642417F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2FF1DA9-7616-9B1D-1774-177CC594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UML </a:t>
            </a:r>
            <a:r>
              <a:rPr lang="ru-RU" sz="3600" dirty="0"/>
              <a:t>диаграммы. Диаграмма последовательностей для прецедентов </a:t>
            </a:r>
            <a:r>
              <a:rPr lang="ru-RU" sz="3600" dirty="0" err="1"/>
              <a:t>актора</a:t>
            </a:r>
            <a:r>
              <a:rPr lang="ru-RU" sz="3600" dirty="0"/>
              <a:t> «Администратор»</a:t>
            </a:r>
          </a:p>
        </p:txBody>
      </p:sp>
      <p:pic>
        <p:nvPicPr>
          <p:cNvPr id="8194" name="Рисунок 1">
            <a:extLst>
              <a:ext uri="{FF2B5EF4-FFF2-40B4-BE49-F238E27FC236}">
                <a16:creationId xmlns:a16="http://schemas.microsoft.com/office/drawing/2014/main" id="{4E0B7379-568C-4DC5-9525-EFA6BCADD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23" y="1236111"/>
            <a:ext cx="7211286" cy="512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54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E86B9B-CFEC-1E33-B134-3B09A7DE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FAE887B-D7DE-8C99-9ECA-241CD424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UML </a:t>
            </a:r>
            <a:r>
              <a:rPr lang="ru-RU" sz="3600" dirty="0"/>
              <a:t>диаграммы. Диаграмма последовательностей для прецедента поиска </a:t>
            </a:r>
            <a:r>
              <a:rPr lang="ru-RU" sz="3600" dirty="0" err="1"/>
              <a:t>актора</a:t>
            </a:r>
            <a:r>
              <a:rPr lang="ru-RU" sz="3600" dirty="0"/>
              <a:t> «Пользователь»</a:t>
            </a:r>
          </a:p>
        </p:txBody>
      </p:sp>
      <p:pic>
        <p:nvPicPr>
          <p:cNvPr id="9218" name="Рисунок 1">
            <a:extLst>
              <a:ext uri="{FF2B5EF4-FFF2-40B4-BE49-F238E27FC236}">
                <a16:creationId xmlns:a16="http://schemas.microsoft.com/office/drawing/2014/main" id="{2B007DE6-8F13-01AE-9451-17CEC6D1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690" y="1304604"/>
            <a:ext cx="5470620" cy="523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62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C2D103-A61F-AA78-33C7-94525D92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13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4D75F30-D72B-EE1E-F68E-38C9E358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UML </a:t>
            </a:r>
            <a:r>
              <a:rPr lang="ru-RU" sz="3600" dirty="0"/>
              <a:t>диаграммы. Диаграмма состояний подсистемы управления контентом для прецедентов Администратора</a:t>
            </a:r>
          </a:p>
        </p:txBody>
      </p:sp>
      <p:pic>
        <p:nvPicPr>
          <p:cNvPr id="10242" name="Рисунок 8">
            <a:extLst>
              <a:ext uri="{FF2B5EF4-FFF2-40B4-BE49-F238E27FC236}">
                <a16:creationId xmlns:a16="http://schemas.microsoft.com/office/drawing/2014/main" id="{FD879656-A6A0-B838-C3B7-05D5274B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5"/>
          <a:stretch>
            <a:fillRect/>
          </a:stretch>
        </p:blipFill>
        <p:spPr bwMode="auto">
          <a:xfrm>
            <a:off x="3424237" y="1256507"/>
            <a:ext cx="53435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68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33A236-A056-A099-B124-6C5E2EA5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3B39CCE-BE7A-7942-1272-586BD963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UML </a:t>
            </a:r>
            <a:r>
              <a:rPr lang="ru-RU" sz="3600" dirty="0"/>
              <a:t>диаграммы. Диаграмма состояний системы для прецедента Поиск </a:t>
            </a:r>
            <a:r>
              <a:rPr lang="ru-RU" sz="3600" dirty="0" err="1"/>
              <a:t>актора</a:t>
            </a:r>
            <a:r>
              <a:rPr lang="ru-RU" sz="3600" dirty="0"/>
              <a:t> «Пользователь»</a:t>
            </a:r>
          </a:p>
        </p:txBody>
      </p:sp>
      <p:pic>
        <p:nvPicPr>
          <p:cNvPr id="11266" name="Рисунок 1">
            <a:extLst>
              <a:ext uri="{FF2B5EF4-FFF2-40B4-BE49-F238E27FC236}">
                <a16:creationId xmlns:a16="http://schemas.microsoft.com/office/drawing/2014/main" id="{E95AF32A-B202-C160-BDED-1EA66ED85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065" y="1842992"/>
            <a:ext cx="6037756" cy="386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5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2FCFF-E3B1-EE73-689F-A2F5CACF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500" y="525737"/>
            <a:ext cx="6158200" cy="1325563"/>
          </a:xfrm>
        </p:spPr>
        <p:txBody>
          <a:bodyPr/>
          <a:lstStyle/>
          <a:p>
            <a:r>
              <a:rPr lang="ru-RU" dirty="0" err="1"/>
              <a:t>Даталогическая</a:t>
            </a:r>
            <a:r>
              <a:rPr lang="ru-RU" dirty="0"/>
              <a:t> модель</a:t>
            </a:r>
            <a:br>
              <a:rPr lang="ru-RU" dirty="0"/>
            </a:br>
            <a:r>
              <a:rPr lang="ru-RU" dirty="0"/>
              <a:t>Базы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5FE2A3-2DFA-8491-C14C-E5CD7A5B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15</a:t>
            </a:fld>
            <a:endParaRPr lang="ru-RU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2ECB753-9557-B705-7BAF-0DD04352E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32" y="72050"/>
            <a:ext cx="4495627" cy="66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003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860ED-C48A-3BE7-84BD-0A466E8F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24" y="136525"/>
            <a:ext cx="10515600" cy="1136639"/>
          </a:xfrm>
        </p:spPr>
        <p:txBody>
          <a:bodyPr>
            <a:normAutofit fontScale="90000"/>
          </a:bodyPr>
          <a:lstStyle/>
          <a:p>
            <a:r>
              <a:rPr lang="ru-RU" dirty="0"/>
              <a:t>Демонстрация работы программы. Страница с текущими и предстоящими выставками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D99D0A-7913-5025-CFCE-E2723162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16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14C25D-4DEB-4683-8766-54B1DDC5C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28" y="1343448"/>
            <a:ext cx="8016544" cy="53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4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B5773-E328-3D30-3077-0AF412E6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Демонстрация работы программы. Страница с архивированными выставками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680B56-CF27-354F-6947-2CBB3F59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17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657070-7B05-8936-74B8-E7B4965E3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737" y="1859866"/>
            <a:ext cx="6390525" cy="463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63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EFE98-B9DD-BFB1-4DE7-C70C25E7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69"/>
            <a:ext cx="10515600" cy="1325563"/>
          </a:xfrm>
        </p:spPr>
        <p:txBody>
          <a:bodyPr/>
          <a:lstStyle/>
          <a:p>
            <a:r>
              <a:rPr lang="ru-RU" dirty="0"/>
              <a:t>Демонстрация работы программы. Страница выставки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EDFF86-1264-F984-2ADD-3E4A887E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18</a:t>
            </a:fld>
            <a:endParaRPr lang="ru-RU"/>
          </a:p>
        </p:txBody>
      </p:sp>
      <p:pic>
        <p:nvPicPr>
          <p:cNvPr id="13314" name="Рисунок 1">
            <a:extLst>
              <a:ext uri="{FF2B5EF4-FFF2-40B4-BE49-F238E27FC236}">
                <a16:creationId xmlns:a16="http://schemas.microsoft.com/office/drawing/2014/main" id="{E45A9CC7-16F3-4CA2-AC30-CB371F4B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18" y="1884466"/>
            <a:ext cx="5781982" cy="4291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Рисунок 1">
            <a:extLst>
              <a:ext uri="{FF2B5EF4-FFF2-40B4-BE49-F238E27FC236}">
                <a16:creationId xmlns:a16="http://schemas.microsoft.com/office/drawing/2014/main" id="{9591636E-B76F-3E4B-DE72-76613428B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88" y="1969568"/>
            <a:ext cx="5138508" cy="393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166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020AA-CDC9-FCDB-9C3A-AE9F312D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 программы. Система управления контентом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7406C5-E03C-1037-B8A3-048921BB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19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A54F89-8FE8-B7D9-D79A-2128DE328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330" y="1873250"/>
            <a:ext cx="8949340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0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2F079-39F7-B166-166E-C30B3D14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и предмет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494D30-AA54-2677-D5B2-10116712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6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Объект исследования</a:t>
            </a:r>
            <a:r>
              <a:rPr lang="ru-RU" dirty="0"/>
              <a:t> – процесс организации выставочной деятельности картинной галереи</a:t>
            </a:r>
          </a:p>
          <a:p>
            <a:pPr marL="0" indent="0">
              <a:buNone/>
            </a:pPr>
            <a:r>
              <a:rPr lang="ru-RU" b="1" dirty="0"/>
              <a:t>Предмет исследования </a:t>
            </a:r>
            <a:r>
              <a:rPr lang="ru-RU" dirty="0"/>
              <a:t>– организация и проведение выставок картинной галереи Бирского филиала </a:t>
            </a:r>
            <a:r>
              <a:rPr lang="ru-RU" dirty="0" err="1"/>
              <a:t>УУНиТ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873BDC-3ECA-423E-7025-1356080B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28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87BCD-F1AA-AA99-A687-E4AE8655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E3152C-24B6-6883-8593-882585105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kern="100" dirty="0">
                <a:effectLst/>
                <a:ea typeface="Times New Roman" panose="02020603050405020304" pitchFamily="18" charset="0"/>
              </a:rPr>
              <a:t>Цель дипломной работы – разработать информационную систему для картинной галереи Бирского филиала </a:t>
            </a:r>
            <a:r>
              <a:rPr lang="ru-RU" kern="100" dirty="0" err="1">
                <a:effectLst/>
                <a:ea typeface="Times New Roman" panose="02020603050405020304" pitchFamily="18" charset="0"/>
              </a:rPr>
              <a:t>УУНиТ</a:t>
            </a:r>
            <a:r>
              <a:rPr lang="ru-RU" kern="1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ru-RU" kern="100" dirty="0">
                <a:ea typeface="Times New Roman" panose="02020603050405020304" pitchFamily="18" charset="0"/>
              </a:rPr>
              <a:t>Задачи дипломной работы: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kern="100" dirty="0">
                <a:ea typeface="Times New Roman" panose="02020603050405020304" pitchFamily="18" charset="0"/>
              </a:rPr>
              <a:t>Исследовать предметную область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kern="100" dirty="0">
                <a:ea typeface="Times New Roman" panose="02020603050405020304" pitchFamily="18" charset="0"/>
              </a:rPr>
              <a:t>Исследовать существующие решения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kern="100" dirty="0">
                <a:ea typeface="Times New Roman" panose="02020603050405020304" pitchFamily="18" charset="0"/>
              </a:rPr>
              <a:t>Исследовать средства для разработки ИС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kern="100" dirty="0">
                <a:ea typeface="Times New Roman" panose="02020603050405020304" pitchFamily="18" charset="0"/>
              </a:rPr>
              <a:t>Спроектировать ИС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kern="100" dirty="0">
                <a:ea typeface="Times New Roman" panose="02020603050405020304" pitchFamily="18" charset="0"/>
              </a:rPr>
              <a:t>Реализовать ИС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AE2858-1A7E-2AA9-089A-999FA2D6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82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EFE90-FBE2-C654-C1C7-C97E34A8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3200" kern="100" dirty="0">
                <a:effectLst/>
                <a:ea typeface="Times New Roman" panose="02020603050405020304" pitchFamily="18" charset="0"/>
              </a:rPr>
              <a:t>Исследование информационных процессов предметной области в нотации IDEF0. Контекстная диаграмма. Модель «Как есть»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CF68CE-7CDC-6224-D1BA-99C8E689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4</a:t>
            </a:fld>
            <a:endParaRPr lang="ru-RU"/>
          </a:p>
        </p:txBody>
      </p:sp>
      <p:pic>
        <p:nvPicPr>
          <p:cNvPr id="1026" name="Рисунок 1">
            <a:extLst>
              <a:ext uri="{FF2B5EF4-FFF2-40B4-BE49-F238E27FC236}">
                <a16:creationId xmlns:a16="http://schemas.microsoft.com/office/drawing/2014/main" id="{DF2A2936-4402-1A90-8B10-E98A2393A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474" y="1415682"/>
            <a:ext cx="7515052" cy="503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38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B151A-2406-4965-7317-684FE6FE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86"/>
            <a:ext cx="10515600" cy="1325563"/>
          </a:xfrm>
        </p:spPr>
        <p:txBody>
          <a:bodyPr>
            <a:noAutofit/>
          </a:bodyPr>
          <a:lstStyle/>
          <a:p>
            <a:r>
              <a:rPr lang="ru-RU" sz="2800" kern="100" dirty="0">
                <a:effectLst/>
                <a:ea typeface="Times New Roman" panose="02020603050405020304" pitchFamily="18" charset="0"/>
              </a:rPr>
              <a:t>Исследование информационных процессов предметной области в нотации IDEF0. Декомпозиция контекстной диаграмм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E5444A-F2AA-9FA0-F3AC-BA469B1B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5</a:t>
            </a:fld>
            <a:endParaRPr lang="ru-RU"/>
          </a:p>
        </p:txBody>
      </p:sp>
      <p:pic>
        <p:nvPicPr>
          <p:cNvPr id="2050" name="Рисунок 1">
            <a:extLst>
              <a:ext uri="{FF2B5EF4-FFF2-40B4-BE49-F238E27FC236}">
                <a16:creationId xmlns:a16="http://schemas.microsoft.com/office/drawing/2014/main" id="{877D38DE-ECB9-85BF-E509-9FB9F8054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80" y="1484040"/>
            <a:ext cx="7654039" cy="507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34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51304D-6366-08EF-03FB-216EB5CF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5A28803-EDDF-2675-AFCF-E2E39F61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Autofit/>
          </a:bodyPr>
          <a:lstStyle/>
          <a:p>
            <a:r>
              <a:rPr lang="ru-RU" sz="2800" kern="100" dirty="0">
                <a:effectLst/>
                <a:ea typeface="Times New Roman" panose="02020603050405020304" pitchFamily="18" charset="0"/>
              </a:rPr>
              <a:t>Исследование информационных процессов предметной области в нотации IDEF0. Диаграмма декомпозиции процесса "Планирование выставки".</a:t>
            </a:r>
            <a:endParaRPr lang="ru-RU" sz="2800" dirty="0"/>
          </a:p>
        </p:txBody>
      </p:sp>
      <p:pic>
        <p:nvPicPr>
          <p:cNvPr id="3074" name="Рисунок 1">
            <a:extLst>
              <a:ext uri="{FF2B5EF4-FFF2-40B4-BE49-F238E27FC236}">
                <a16:creationId xmlns:a16="http://schemas.microsoft.com/office/drawing/2014/main" id="{C206CF62-2529-E454-2013-E0570383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76" y="1462088"/>
            <a:ext cx="7839247" cy="52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7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6C1DD8-1B4F-4027-B497-47BCEEEE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411FEAE-09DC-82C1-9758-12B5634A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643"/>
            <a:ext cx="10883747" cy="918179"/>
          </a:xfrm>
        </p:spPr>
        <p:txBody>
          <a:bodyPr>
            <a:normAutofit fontScale="90000"/>
          </a:bodyPr>
          <a:lstStyle/>
          <a:p>
            <a:r>
              <a:rPr lang="ru-RU" sz="3200" kern="100" dirty="0">
                <a:effectLst/>
                <a:ea typeface="Times New Roman" panose="02020603050405020304" pitchFamily="18" charset="0"/>
              </a:rPr>
              <a:t>Контекстная диаграмма процесса «Организация выставки картин» </a:t>
            </a:r>
            <a:r>
              <a:rPr lang="ru-RU" sz="3200" kern="100" dirty="0">
                <a:ea typeface="Times New Roman" panose="02020603050405020304" pitchFamily="18" charset="0"/>
              </a:rPr>
              <a:t>вида </a:t>
            </a:r>
            <a:r>
              <a:rPr lang="ru-RU" sz="3200" kern="100" dirty="0">
                <a:effectLst/>
                <a:ea typeface="Times New Roman" panose="02020603050405020304" pitchFamily="18" charset="0"/>
              </a:rPr>
              <a:t>«Как должно быть?»</a:t>
            </a:r>
            <a:endParaRPr lang="ru-RU" sz="3200" dirty="0"/>
          </a:p>
        </p:txBody>
      </p:sp>
      <p:pic>
        <p:nvPicPr>
          <p:cNvPr id="4098" name="Рисунок 1">
            <a:extLst>
              <a:ext uri="{FF2B5EF4-FFF2-40B4-BE49-F238E27FC236}">
                <a16:creationId xmlns:a16="http://schemas.microsoft.com/office/drawing/2014/main" id="{52DEDE14-A782-F29A-355B-231808CB0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15" y="1240108"/>
            <a:ext cx="8173970" cy="548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06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2406D8-AFA3-FBFC-18E7-7B23FE19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2DC1E16-C42B-4541-1E00-E02F9768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663"/>
            <a:ext cx="10883747" cy="918179"/>
          </a:xfrm>
        </p:spPr>
        <p:txBody>
          <a:bodyPr>
            <a:normAutofit fontScale="90000"/>
          </a:bodyPr>
          <a:lstStyle/>
          <a:p>
            <a:r>
              <a:rPr lang="ru-RU" sz="3200" kern="100" dirty="0">
                <a:effectLst/>
                <a:ea typeface="Times New Roman" panose="02020603050405020304" pitchFamily="18" charset="0"/>
              </a:rPr>
              <a:t>Диаграмма декомпозиции процесса «Организация выставки картин». Модель «Как должно быть?»</a:t>
            </a:r>
            <a:endParaRPr lang="ru-RU" sz="3200" dirty="0"/>
          </a:p>
        </p:txBody>
      </p:sp>
      <p:pic>
        <p:nvPicPr>
          <p:cNvPr id="5122" name="Рисунок 1">
            <a:extLst>
              <a:ext uri="{FF2B5EF4-FFF2-40B4-BE49-F238E27FC236}">
                <a16:creationId xmlns:a16="http://schemas.microsoft.com/office/drawing/2014/main" id="{679B834E-01D0-A729-57A6-836D72811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64" y="1276842"/>
            <a:ext cx="8246871" cy="550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83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55F86-4311-AB24-4A98-42CB95C6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22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Контекстная диаграмма информационного процесса «Проведение выставки»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8965B7-E4D3-871A-27B9-64B6C761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1ECB-DF96-4761-BC44-6EB1F05241DA}" type="slidenum">
              <a:rPr lang="ru-RU" smtClean="0"/>
              <a:t>9</a:t>
            </a:fld>
            <a:endParaRPr lang="ru-RU"/>
          </a:p>
        </p:txBody>
      </p:sp>
      <p:pic>
        <p:nvPicPr>
          <p:cNvPr id="6146" name="Рисунок 1">
            <a:extLst>
              <a:ext uri="{FF2B5EF4-FFF2-40B4-BE49-F238E27FC236}">
                <a16:creationId xmlns:a16="http://schemas.microsoft.com/office/drawing/2014/main" id="{FA164FDF-CDFB-B9EE-16A5-39FC5A80D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86" y="1506270"/>
            <a:ext cx="7696027" cy="511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9884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307</Words>
  <Application>Microsoft Office PowerPoint</Application>
  <PresentationFormat>Широкоэкранный</PresentationFormat>
  <Paragraphs>59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Выпускная квалификационная работа «Цифровая галерея»</vt:lpstr>
      <vt:lpstr>Объект и предмет исследования</vt:lpstr>
      <vt:lpstr>Цели и задачи</vt:lpstr>
      <vt:lpstr>Исследование информационных процессов предметной области в нотации IDEF0. Контекстная диаграмма. Модель «Как есть»</vt:lpstr>
      <vt:lpstr>Исследование информационных процессов предметной области в нотации IDEF0. Декомпозиция контекстной диаграмм</vt:lpstr>
      <vt:lpstr>Исследование информационных процессов предметной области в нотации IDEF0. Диаграмма декомпозиции процесса "Планирование выставки".</vt:lpstr>
      <vt:lpstr>Контекстная диаграмма процесса «Организация выставки картин» вида «Как должно быть?»</vt:lpstr>
      <vt:lpstr>Диаграмма декомпозиции процесса «Организация выставки картин». Модель «Как должно быть?»</vt:lpstr>
      <vt:lpstr>Контекстная диаграмма информационного процесса «Проведение выставки»</vt:lpstr>
      <vt:lpstr>UML диаграммы. Диаграмма вариантов использования</vt:lpstr>
      <vt:lpstr>UML диаграммы. Диаграмма последовательностей для прецедентов актора «Администратор»</vt:lpstr>
      <vt:lpstr>UML диаграммы. Диаграмма последовательностей для прецедента поиска актора «Пользователь»</vt:lpstr>
      <vt:lpstr>UML диаграммы. Диаграмма состояний подсистемы управления контентом для прецедентов Администратора</vt:lpstr>
      <vt:lpstr>UML диаграммы. Диаграмма состояний системы для прецедента Поиск актора «Пользователь»</vt:lpstr>
      <vt:lpstr>Даталогическая модель Базы данных</vt:lpstr>
      <vt:lpstr>Демонстрация работы программы. Страница с текущими и предстоящими выставками</vt:lpstr>
      <vt:lpstr>Демонстрация работы программы. Страница с архивированными выставками</vt:lpstr>
      <vt:lpstr>Демонстрация работы программы. Страница выставки</vt:lpstr>
      <vt:lpstr>Демонстрация работы программы. Система управления контентом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«Цифровая галерея»</dc:title>
  <dc:creator>Хусаинов Ренат Маратович</dc:creator>
  <cp:lastModifiedBy>Хусаинов Ренат Маратович</cp:lastModifiedBy>
  <cp:revision>3</cp:revision>
  <dcterms:created xsi:type="dcterms:W3CDTF">2023-04-25T05:14:29Z</dcterms:created>
  <dcterms:modified xsi:type="dcterms:W3CDTF">2023-04-25T06:43:20Z</dcterms:modified>
</cp:coreProperties>
</file>