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5" r:id="rId7"/>
    <p:sldId id="261" r:id="rId8"/>
    <p:sldId id="262" r:id="rId9"/>
    <p:sldId id="260" r:id="rId10"/>
    <p:sldId id="266" r:id="rId11"/>
    <p:sldId id="265" r:id="rId12"/>
    <p:sldId id="268" r:id="rId13"/>
    <p:sldId id="270" r:id="rId14"/>
    <p:sldId id="271" r:id="rId15"/>
    <p:sldId id="272" r:id="rId16"/>
    <p:sldId id="273" r:id="rId17"/>
    <p:sldId id="274" r:id="rId18"/>
    <p:sldId id="280" r:id="rId19"/>
    <p:sldId id="277" r:id="rId20"/>
    <p:sldId id="279" r:id="rId21"/>
    <p:sldId id="281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course/4350/syllabus" TargetMode="External"/><Relationship Id="rId2" Type="http://schemas.openxmlformats.org/officeDocument/2006/relationships/hyperlink" Target="https://habr.com/ru/post/46596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mansementsov.ru/&#1050;&#1091;&#1088;&#1089;&#1099;_Digital_&#1052;&#1072;&#1088;&#1082;&#1077;&#1090;&#1080;&#1085;&#1075;/" TargetMode="External"/><Relationship Id="rId4" Type="http://schemas.openxmlformats.org/officeDocument/2006/relationships/hyperlink" Target="http://thisisdata.ru/courses/digital-analytic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Social_media_marketing" TargetMode="External"/><Relationship Id="rId3" Type="http://schemas.openxmlformats.org/officeDocument/2006/relationships/hyperlink" Target="https://ru.wikipedia.org/wiki/%D0%9C%D0%B0%D1%80%D0%BA%D0%B5%D1%82%D0%B8%D0%BD%D0%B3" TargetMode="External"/><Relationship Id="rId7" Type="http://schemas.openxmlformats.org/officeDocument/2006/relationships/hyperlink" Target="https://ru.wikipedia.org/wiki/%D0%9A%D0%BE%D0%BD%D1%82%D0%B5%D0%BD%D1%82-%D0%BC%D0%B0%D1%80%D0%BA%D0%B5%D1%82%D0%B8%D0%BD%D0%B3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E%D0%B8%D1%81%D0%BA%D0%BE%D0%B2%D1%8B%D0%B9_%D0%BC%D0%B0%D1%80%D0%BA%D0%B5%D1%82%D0%B8%D0%BD%D0%B3" TargetMode="External"/><Relationship Id="rId11" Type="http://schemas.openxmlformats.org/officeDocument/2006/relationships/hyperlink" Target="https://ru.wikipedia.org/wiki/MMS" TargetMode="External"/><Relationship Id="rId5" Type="http://schemas.openxmlformats.org/officeDocument/2006/relationships/hyperlink" Target="https://ru.wikipedia.org/wiki/%D0%9F%D0%BE%D0%B8%D1%81%D0%BA%D0%BE%D0%B2%D0%B0%D1%8F_%D0%BE%D0%BF%D1%82%D0%B8%D0%BC%D0%B8%D0%B7%D0%B0%D1%86%D0%B8%D1%8F" TargetMode="External"/><Relationship Id="rId10" Type="http://schemas.openxmlformats.org/officeDocument/2006/relationships/hyperlink" Target="https://ru.wikipedia.org/wiki/SMS" TargetMode="External"/><Relationship Id="rId4" Type="http://schemas.openxmlformats.org/officeDocument/2006/relationships/hyperlink" Target="https://ru.wikipedia.org/wiki/%D0%A6%D0%B8%D1%84%D1%80%D0%BE%D0%B2%D0%BE%D0%B9_%D0%BC%D0%B0%D1%80%D0%BA%D0%B5%D1%82%D0%B8%D0%BD%D0%B3" TargetMode="External"/><Relationship Id="rId9" Type="http://schemas.openxmlformats.org/officeDocument/2006/relationships/hyperlink" Target="https://ru.wikipedia.org/wiki/%D0%9A%D0%BE%D0%BD%D1%82%D0%B5%D0%BA%D1%81%D1%82%D0%BD%D0%B0%D1%8F_%D1%80%D0%B5%D0%BA%D0%BB%D0%B0%D0%BC%D0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0%D1%80%D0%BA%D0%B5%D1%82%D0%B8%D0%BD%D0%B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0%D1%80%D0%BA%D0%B5%D1%82%D0%B8%D0%BD%D0%B3" TargetMode="External"/><Relationship Id="rId3" Type="http://schemas.openxmlformats.org/officeDocument/2006/relationships/hyperlink" Target="https://ru.wikipedia.org/wiki/%D0%98%D0%BD%D1%82%D0%B5%D1%80%D0%BD%D0%B5%D1%82" TargetMode="External"/><Relationship Id="rId7" Type="http://schemas.openxmlformats.org/officeDocument/2006/relationships/hyperlink" Target="https://ru.wikipedia.org/wiki/SEO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E%D0%B8%D1%81%D0%BA%D0%BE%D0%B2%D0%B0%D1%8F_%D1%81%D0%B8%D1%81%D1%82%D0%B5%D0%BC%D0%B0" TargetMode="External"/><Relationship Id="rId11" Type="http://schemas.openxmlformats.org/officeDocument/2006/relationships/hyperlink" Target="https://ru.wikipedia.org/wiki/%D0%9F%D0%B0%D1%80%D1%82%D0%BD%D1%91%D1%80%D1%81%D0%BA%D0%B8%D0%B9_%D0%BC%D0%B0%D1%80%D0%BA%D0%B5%D1%82%D0%B8%D0%BD%D0%B3" TargetMode="External"/><Relationship Id="rId5" Type="http://schemas.openxmlformats.org/officeDocument/2006/relationships/hyperlink" Target="https://ru.wikipedia.org/wiki/%D0%9C%D0%B0%D1%80%D0%BA%D0%B5%D1%82%D0%B8%D0%BD%D0%B3_%D0%B2_%D1%81%D0%BE%D1%86%D0%B8%D0%B0%D0%BB%D1%8C%D0%BD%D1%8B%D1%85_%D1%81%D0%B5%D1%82%D1%8F%D1%85" TargetMode="External"/><Relationship Id="rId10" Type="http://schemas.openxmlformats.org/officeDocument/2006/relationships/hyperlink" Target="https://ru.wikipedia.org/wiki/%D0%98%D0%BD%D1%82%D0%B5%D1%80%D0%BD%D0%B5%D1%82-%D0%BC%D0%B0%D1%80%D0%BA%D0%B5%D1%82%D0%B8%D0%BD%D0%B3" TargetMode="External"/><Relationship Id="rId4" Type="http://schemas.openxmlformats.org/officeDocument/2006/relationships/hyperlink" Target="https://ru.wikipedia.org/wiki/%D0%A1%D0%BE%D1%86%D0%B8%D0%B0%D0%BB%D1%8C%D0%BD%D0%B0%D1%8F_%D1%81%D0%B5%D1%82%D1%8C" TargetMode="External"/><Relationship Id="rId9" Type="http://schemas.openxmlformats.org/officeDocument/2006/relationships/hyperlink" Target="https://ru.wikipedia.org/wiki/%D0%9F%D0%BE%D0%B8%D1%81%D0%BA%D0%BE%D0%B2%D1%8B%D0%B9_%D0%BC%D0%B0%D1%80%D0%BA%D0%B5%D1%82%D0%B8%D0%BD%D0%B3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0%D0%B5%D0%BA%D0%BB%D0%B0%D0%BC%D0%B0" TargetMode="External"/><Relationship Id="rId13" Type="http://schemas.openxmlformats.org/officeDocument/2006/relationships/hyperlink" Target="https://ru.wikipedia.org/wiki/%D0%9C%D0%B5%D0%B4%D0%B8%D0%B9%D0%BD%D0%B0%D1%8F_%D1%80%D0%B5%D0%BA%D0%BB%D0%B0%D0%BC%D0%B0" TargetMode="External"/><Relationship Id="rId18" Type="http://schemas.openxmlformats.org/officeDocument/2006/relationships/hyperlink" Target="https://ru.wikipedia.org/wiki/Social_media_marketing" TargetMode="External"/><Relationship Id="rId26" Type="http://schemas.openxmlformats.org/officeDocument/2006/relationships/hyperlink" Target="https://ru.wikipedia.org/wiki/%D0%9A%D0%BE%D0%BD%D1%82%D0%B5%D0%BD%D1%82-%D0%BC%D0%B0%D1%80%D0%BA%D0%B5%D1%82%D0%B8%D0%BD%D0%B3" TargetMode="External"/><Relationship Id="rId3" Type="http://schemas.openxmlformats.org/officeDocument/2006/relationships/hyperlink" Target="https://ru.wikipedia.org/wiki/%D0%9F%D0%BE%D0%B8%D1%81%D0%BA%D0%BE%D0%B2%D0%B0%D1%8F_%D0%BE%D0%BF%D1%82%D0%B8%D0%BC%D0%B8%D0%B7%D0%B0%D1%86%D0%B8%D1%8F" TargetMode="External"/><Relationship Id="rId21" Type="http://schemas.openxmlformats.org/officeDocument/2006/relationships/hyperlink" Target="https://ru.wikipedia.org/wiki/RSS" TargetMode="External"/><Relationship Id="rId7" Type="http://schemas.openxmlformats.org/officeDocument/2006/relationships/hyperlink" Target="https://ru.wikipedia.org/wiki/%D0%98%D0%BD%D1%82%D0%B5%D1%80%D0%BD%D0%B5%D1%82-%D0%BC%D0%B0%D1%80%D0%BA%D0%B5%D1%82%D0%B8%D0%BD%D0%B3" TargetMode="External"/><Relationship Id="rId12" Type="http://schemas.openxmlformats.org/officeDocument/2006/relationships/hyperlink" Target="https://ru.wikipedia.org/wiki/%D0%9A%D0%BE%D0%BD%D0%B2%D0%B5%D1%80%D1%81%D0%B8%D1%8F_%D1%81%D0%B0%D0%B9%D1%82%D0%B0" TargetMode="External"/><Relationship Id="rId17" Type="http://schemas.openxmlformats.org/officeDocument/2006/relationships/hyperlink" Target="https://ru.wikipedia.org/wiki/SMO" TargetMode="External"/><Relationship Id="rId25" Type="http://schemas.openxmlformats.org/officeDocument/2006/relationships/hyperlink" Target="https://ru.wikipedia.org/wiki/Email-%D0%BC%D0%B0%D1%80%D0%BA%D0%B5%D1%82%D0%B8%D0%BD%D0%B3" TargetMode="External"/><Relationship Id="rId2" Type="http://schemas.openxmlformats.org/officeDocument/2006/relationships/hyperlink" Target="https://ru.wikipedia.org/wiki/%D0%9C%D0%B0%D1%80%D0%BA%D0%B5%D1%82%D0%B8%D0%BD%D0%B3_%D0%B2_%D1%81%D0%BE%D1%86%D0%B8%D0%B0%D0%BB%D1%8C%D0%BD%D1%8B%D1%85_%D1%81%D0%B5%D1%82%D1%8F%D1%85" TargetMode="External"/><Relationship Id="rId16" Type="http://schemas.openxmlformats.org/officeDocument/2006/relationships/hyperlink" Target="https://ru.wikipedia.org/wiki/SEO" TargetMode="External"/><Relationship Id="rId20" Type="http://schemas.openxmlformats.org/officeDocument/2006/relationships/hyperlink" Target="https://ru.wikipedia.org/wiki/Email" TargetMode="External"/><Relationship Id="rId29" Type="http://schemas.openxmlformats.org/officeDocument/2006/relationships/hyperlink" Target="https://ru.wikipedia.org/wiki/%D0%9C%D0%BE%D0%B1%D0%B8%D0%BB%D1%8C%D0%BD%D0%B0%D1%8F_%D1%80%D0%B5%D0%BA%D0%BB%D0%B0%D0%BC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/index.php?title=Customer_development&amp;action=edit&amp;redlink=1" TargetMode="External"/><Relationship Id="rId11" Type="http://schemas.openxmlformats.org/officeDocument/2006/relationships/hyperlink" Target="https://ru.wikipedia.org/wiki/%D0%A2%D0%B0%D1%80%D0%B3%D0%B5%D1%82%D0%B8%D0%BD%D0%B3" TargetMode="External"/><Relationship Id="rId24" Type="http://schemas.openxmlformats.org/officeDocument/2006/relationships/hyperlink" Target="https://ru.wikipedia.org/wiki/%D0%98%D0%BD%D1%82%D0%B5%D1%80%D0%BD%D0%B5%D1%82-%D0%B1%D1%80%D0%B5%D0%BD%D0%B4%D0%B8%D0%BD%D0%B3" TargetMode="External"/><Relationship Id="rId5" Type="http://schemas.openxmlformats.org/officeDocument/2006/relationships/hyperlink" Target="https://ru.wikipedia.org/wiki/%D0%9F%D0%B8%D0%B0%D1%80" TargetMode="External"/><Relationship Id="rId15" Type="http://schemas.openxmlformats.org/officeDocument/2006/relationships/hyperlink" Target="https://ru.wikipedia.org/wiki/%D0%9F%D0%BE%D0%B8%D1%81%D0%BA%D0%BE%D0%B2%D1%8B%D0%B9_%D0%BC%D0%B0%D1%80%D0%BA%D0%B5%D1%82%D0%B8%D0%BD%D0%B3" TargetMode="External"/><Relationship Id="rId23" Type="http://schemas.openxmlformats.org/officeDocument/2006/relationships/hyperlink" Target="https://ru.wikipedia.org/wiki/%D0%9F%D0%B0%D1%80%D1%82%D0%B8%D0%B7%D0%B0%D0%BD%D1%81%D0%BA%D0%B8%D0%B9_%D0%BC%D0%B0%D1%80%D0%BA%D0%B5%D1%82%D0%B8%D0%BD%D0%B3" TargetMode="External"/><Relationship Id="rId28" Type="http://schemas.openxmlformats.org/officeDocument/2006/relationships/hyperlink" Target="https://ru.wikipedia.org/wiki/%D0%92%D0%B5%D0%B1%D0%B8%D0%BD%D0%B0%D1%80" TargetMode="External"/><Relationship Id="rId10" Type="http://schemas.openxmlformats.org/officeDocument/2006/relationships/hyperlink" Target="https://ru.wikipedia.org/wiki/B2B" TargetMode="External"/><Relationship Id="rId19" Type="http://schemas.openxmlformats.org/officeDocument/2006/relationships/hyperlink" Target="https://ru.wikipedia.org/wiki/%D0%9F%D1%80%D1%8F%D0%BC%D0%BE%D0%B9_%D0%BC%D0%B0%D1%80%D0%BA%D0%B5%D1%82%D0%B8%D0%BD%D0%B3" TargetMode="External"/><Relationship Id="rId4" Type="http://schemas.openxmlformats.org/officeDocument/2006/relationships/hyperlink" Target="https://ru.wikipedia.org/wiki/PPC_(%D0%B8%D0%BD%D1%82%D0%B5%D1%80%D0%BD%D0%B5%D1%82)" TargetMode="External"/><Relationship Id="rId9" Type="http://schemas.openxmlformats.org/officeDocument/2006/relationships/hyperlink" Target="https://ru.wikipedia.org/wiki/%D0%98%D0%BD%D1%82%D0%B5%D1%80%D0%BD%D0%B5%D1%82-%D0%BC%D0%B0%D0%B3%D0%B0%D0%B7%D0%B8%D0%BD" TargetMode="External"/><Relationship Id="rId14" Type="http://schemas.openxmlformats.org/officeDocument/2006/relationships/hyperlink" Target="https://ru.wikipedia.org/wiki/%D0%9A%D0%BE%D0%BD%D1%82%D0%B5%D0%BA%D1%81%D1%82%D0%BD%D0%B0%D1%8F_%D1%80%D0%B5%D0%BA%D0%BB%D0%B0%D0%BC%D0%B0" TargetMode="External"/><Relationship Id="rId22" Type="http://schemas.openxmlformats.org/officeDocument/2006/relationships/hyperlink" Target="https://ru.wikipedia.org/wiki/%D0%92%D0%B8%D1%80%D1%83%D1%81%D0%BD%D1%8B%D0%B9_%D0%BC%D0%B0%D1%80%D0%BA%D0%B5%D1%82%D0%B8%D0%BD%D0%B3" TargetMode="External"/><Relationship Id="rId27" Type="http://schemas.openxmlformats.org/officeDocument/2006/relationships/hyperlink" Target="https://ru.wikipedia.org/wiki/%D0%9F%D0%BE%D0%B4%D0%BA%D0%B0%D1%81%D1%82%D0%B8%D0%BD%D0%B3" TargetMode="External"/><Relationship Id="rId30" Type="http://schemas.openxmlformats.org/officeDocument/2006/relationships/hyperlink" Target="https://ru.wikipedia.org/wiki/%D0%94%D0%BE%D0%BF%D0%BE%D0%BB%D0%BD%D0%B5%D0%BD%D0%BD%D0%B0%D1%8F_%D1%80%D0%B5%D0%B0%D0%BB%D1%8C%D0%BD%D0%BE%D1%81%D1%82%D1%8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Введение в мониторинг и маркетинг информационных продуктов и услуг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Обзор дополнительных источников информации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43434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Обзор 50 бесплатных курсов по интернет маркетингу </a:t>
            </a:r>
            <a:r>
              <a:rPr lang="en-US" dirty="0" smtClean="0">
                <a:hlinkClick r:id="rId2"/>
              </a:rPr>
              <a:t>https://habr.com/ru/post/465961/</a:t>
            </a:r>
            <a:endParaRPr lang="ru-RU" dirty="0" smtClean="0"/>
          </a:p>
          <a:p>
            <a:r>
              <a:rPr lang="ru-RU" dirty="0" smtClean="0"/>
              <a:t>Бесплатный курс по интернет маркетингу </a:t>
            </a:r>
            <a:r>
              <a:rPr lang="en-US" dirty="0" smtClean="0">
                <a:hlinkClick r:id="rId3"/>
              </a:rPr>
              <a:t>https://stepik.org/course/4350/syllabus</a:t>
            </a:r>
            <a:endParaRPr lang="ru-RU" dirty="0" smtClean="0"/>
          </a:p>
          <a:p>
            <a:r>
              <a:rPr lang="ru-RU" dirty="0" smtClean="0"/>
              <a:t>Замечательный курс </a:t>
            </a:r>
            <a:r>
              <a:rPr lang="en-US" dirty="0" smtClean="0">
                <a:hlinkClick r:id="rId4"/>
              </a:rPr>
              <a:t>http://thisisdata.ru/courses/digital-analytics/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Обзор 21 курса по интернет маркетингу (платные и бесплатные) (</a:t>
            </a:r>
            <a:r>
              <a:rPr lang="ru-RU" dirty="0" smtClean="0">
                <a:solidFill>
                  <a:srgbClr val="C00000"/>
                </a:solidFill>
              </a:rPr>
              <a:t>проверил в бесплатных информация устарела</a:t>
            </a:r>
            <a:r>
              <a:rPr lang="ru-RU" dirty="0" smtClean="0"/>
              <a:t>) </a:t>
            </a:r>
            <a:r>
              <a:rPr lang="en-US" dirty="0" smtClean="0">
                <a:hlinkClick r:id="rId5"/>
              </a:rPr>
              <a:t>https://romansementsov.ru/</a:t>
            </a:r>
            <a:r>
              <a:rPr lang="ru-RU" dirty="0" err="1" smtClean="0">
                <a:hlinkClick r:id="rId5"/>
              </a:rPr>
              <a:t>Курсы_</a:t>
            </a:r>
            <a:r>
              <a:rPr lang="en-US" dirty="0" smtClean="0">
                <a:hlinkClick r:id="rId5"/>
              </a:rPr>
              <a:t>Digital_</a:t>
            </a:r>
            <a:r>
              <a:rPr lang="ru-RU" dirty="0" smtClean="0">
                <a:hlinkClick r:id="rId5"/>
              </a:rPr>
              <a:t>Маркетинг/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Инструменты интернет маркетинга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2057400"/>
          </a:xfrm>
        </p:spPr>
        <p:txBody>
          <a:bodyPr/>
          <a:lstStyle/>
          <a:p>
            <a:r>
              <a:rPr lang="en-US" dirty="0" smtClean="0"/>
              <a:t>https://smmplanner.com/blog/top-9-effiektivnykh-instrumientov-intierniet-markietingha/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https://7books.ru/readbook/vladimir-davydov-mikhail-fyodorov-andrey-gavrikov-internet-marketing-978-5-17-116830-8/</a:t>
            </a:r>
            <a:endParaRPr lang="ru-RU" sz="1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3048000" cy="47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191000" y="762000"/>
            <a:ext cx="4572000" cy="3352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Согласно этой книжке система электронного маркетинга состоит из следующих элементов: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Интернет-маркетинг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Мобильный маркетинг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Цифровые продажи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Аналитика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-системы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https://7books.ru/readbook/vladimir-davydov-mikhail-fyodorov-andrey-gavrikov-internet-marketing-978-5-17-116830-8/</a:t>
            </a:r>
            <a:endParaRPr lang="ru-RU" sz="1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3048000" cy="47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886200" y="1143000"/>
            <a:ext cx="4572000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Продвижение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поисковых системах, социальных сетях,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имейл-маркетинг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разработка сайтов,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контент</a:t>
            </a:r>
            <a:r>
              <a:rPr lang="ru-RU" sz="3200" dirty="0" smtClean="0"/>
              <a:t>-маркетинг.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67200" y="60960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2400" dirty="0" smtClean="0">
                <a:solidFill>
                  <a:schemeClr val="tx1"/>
                </a:solidFill>
              </a:rPr>
              <a:t>Интернет-маркетинг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https://7books.ru/readbook/vladimir-davydov-mikhail-fyodorov-andrey-gavrikov-internet-marketing-978-5-17-116830-8/</a:t>
            </a:r>
            <a:endParaRPr lang="ru-RU" sz="1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3048000" cy="47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886200" y="1143000"/>
            <a:ext cx="4572000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Мобильные приложения, мобильная реклама, мобильные сайты,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SMS,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маркетинг в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мессенджерах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67200" y="60960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Мобильный маркетинг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https://7books.ru/readbook/vladimir-davydov-mikhail-fyodorov-andrey-gavrikov-internet-marketing-978-5-17-116830-8/</a:t>
            </a:r>
            <a:endParaRPr lang="ru-RU" sz="1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3048000" cy="47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886200" y="1143000"/>
            <a:ext cx="4572000" cy="3352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CRM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-системы,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электронные коммерческие предложения, системы обратных звонков, запись телефонных звонков и измерение эффективности менеджеров,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онлайн</a:t>
            </a:r>
            <a:r>
              <a:rPr lang="ru-RU" sz="3200" dirty="0" smtClean="0"/>
              <a:t>-консультанты, </a:t>
            </a:r>
            <a:r>
              <a:rPr lang="ru-RU" sz="3200" dirty="0" err="1" smtClean="0"/>
              <a:t>сскрипты</a:t>
            </a:r>
            <a:r>
              <a:rPr lang="ru-RU" sz="3200" dirty="0" smtClean="0"/>
              <a:t> продаж, системы автоматизации </a:t>
            </a:r>
            <a:r>
              <a:rPr lang="ru-RU" sz="3200" dirty="0" err="1" smtClean="0"/>
              <a:t>колл-центров</a:t>
            </a:r>
            <a:r>
              <a:rPr lang="ru-RU" sz="3200" dirty="0" smtClean="0"/>
              <a:t>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67200" y="60960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Цифровые продажи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https://7books.ru/readbook/vladimir-davydov-mikhail-fyodorov-andrey-gavrikov-internet-marketing-978-5-17-116830-8/</a:t>
            </a:r>
            <a:endParaRPr lang="ru-RU" sz="1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3048000" cy="47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886200" y="1143000"/>
            <a:ext cx="4572000" cy="3352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</a:t>
            </a:r>
            <a:r>
              <a:rPr lang="ru-RU" sz="3200" dirty="0" smtClean="0"/>
              <a:t>-аналитика, аналитика каналов </a:t>
            </a:r>
            <a:r>
              <a:rPr lang="ru-RU" sz="3200" dirty="0" err="1" smtClean="0"/>
              <a:t>коммунникации</a:t>
            </a:r>
            <a:r>
              <a:rPr lang="ru-RU" sz="3200" dirty="0" smtClean="0"/>
              <a:t>, интеграция с </a:t>
            </a:r>
            <a:r>
              <a:rPr lang="en-US" sz="3200" dirty="0" smtClean="0"/>
              <a:t>CRM</a:t>
            </a:r>
            <a:r>
              <a:rPr lang="ru-RU" sz="3200" dirty="0" smtClean="0"/>
              <a:t> и телефонией, системы визуализации данных </a:t>
            </a:r>
            <a:r>
              <a:rPr lang="en-US" sz="3200" dirty="0" smtClean="0"/>
              <a:t>(business intelligence - BI)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67200" y="60960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Аналитика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https://7books.ru/readbook/vladimir-davydov-mikhail-fyodorov-andrey-gavrikov-internet-marketing-978-5-17-116830-8/</a:t>
            </a:r>
            <a:endParaRPr lang="ru-RU" sz="1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10786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886200" y="1143000"/>
            <a:ext cx="4572000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3400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построения системы электронного маркетинга</a:t>
            </a: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914400" y="1143001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Определите бизнес-модель, текущую ситуацию в компании и особенности отрасли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Сформулируйте цели электронного маркетинга, которые должны решать задачи бизнеса.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Выделите ключевые сегменты целевой аудитории, составьте их портрет и определите потребности.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Найдите места, где концентрируется целевая аудитория, изучите виды и величину спроса в цифровой среде.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Определите сильные и слабые стороны конкурентов.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Проведите аудит электронного маркетинга компании.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 Разработайте стратегию электронного маркетинга с опорой на данные, полученные на предыдущих этапах.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 Составьте план внедрения стратегии и прогноз окупаемости инвестиций.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572000"/>
            <a:ext cx="9144000" cy="1905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Главное – придерживаться плана, проверять результативность и эффективность в контрольных точках и корректировать стратегию, расходы и инструменты с учетом цели.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Даже имея стратегию, реализовать ее – не тривиальная задача. Здесь требуются навыки делегирования, руководства, ведения проектов, прогнозирования рисков, умение подбирать опытных специалистов, </a:t>
            </a:r>
            <a:r>
              <a:rPr lang="ru-RU" dirty="0" err="1" smtClean="0"/>
              <a:t>веб</a:t>
            </a:r>
            <a:r>
              <a:rPr lang="ru-RU" dirty="0" smtClean="0"/>
              <a:t> и </a:t>
            </a:r>
            <a:r>
              <a:rPr lang="ru-RU" dirty="0" err="1" smtClean="0"/>
              <a:t>бизнес-аналитиков</a:t>
            </a:r>
            <a:r>
              <a:rPr lang="ru-RU" dirty="0" smtClean="0"/>
              <a:t>. И главное интуитивно чувствовать, что будет эффективно для бизнеса, а что нет.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https://7books.ru/readbook/vladimir-davydov-mikhail-fyodorov-andrey-gavrikov-internet-marketing-978-5-17-116830-8/</a:t>
            </a:r>
            <a:endParaRPr lang="ru-RU" sz="1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10786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886200" y="1143000"/>
            <a:ext cx="4572000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3400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определяет, какими будут следующие пункты: </a:t>
            </a: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914400" y="1143001"/>
            <a:ext cx="8229600" cy="2819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Доработать или разработать сайт и другие точки контакта в соответствии с требованиями стратегии электронного маркетинга.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2. Настроить сквозную аналитику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Запустить рекламные компании в разных каналах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4. Запустить работы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контент</a:t>
            </a:r>
            <a:r>
              <a:rPr lang="ru-RU" sz="3200" dirty="0" smtClean="0"/>
              <a:t>-маркетингу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Разработать и внедрить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системы.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Стадии принятия потребительских решений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https://stepik.org/lesson/60523/step/4?unit=44191</a:t>
            </a:r>
            <a:endParaRPr lang="ru-RU" sz="1200" dirty="0"/>
          </a:p>
        </p:txBody>
      </p:sp>
      <p:graphicFrame>
        <p:nvGraphicFramePr>
          <p:cNvPr id="10" name="Содержимое 9"/>
          <p:cNvGraphicFramePr>
            <a:graphicFrameLocks noGrp="1"/>
          </p:cNvGraphicFramePr>
          <p:nvPr>
            <p:ph idx="1"/>
          </p:nvPr>
        </p:nvGraphicFramePr>
        <p:xfrm>
          <a:off x="457200" y="762000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/>
                <a:gridCol w="7543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Стадии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Осведомленность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Заинтересованность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Лояльность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81000" y="3124200"/>
            <a:ext cx="8305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Маркетинг</a:t>
            </a:r>
            <a:r>
              <a:rPr lang="ru-RU" dirty="0" smtClean="0"/>
              <a:t> – это делать так, чтобы покупали, а потом благодарили.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Обзор литературы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ru-RU" dirty="0" smtClean="0"/>
              <a:t>Наработки предыдущего лектора</a:t>
            </a:r>
          </a:p>
          <a:p>
            <a:r>
              <a:rPr lang="ru-RU" dirty="0" smtClean="0"/>
              <a:t>Обзоры книг:</a:t>
            </a:r>
          </a:p>
          <a:p>
            <a:pPr lvl="1"/>
            <a:r>
              <a:rPr lang="en-US" dirty="0" smtClean="0"/>
              <a:t>https://vc.ru/marketing/481140-17-knig-po-marketingu-po-kotorym-uchatsya-specialisty-internet-agentstva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Профессии в интернет маркетинге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https://stepik.org/lesson/60523/step/4?unit=44191</a:t>
            </a:r>
            <a:endParaRPr lang="ru-RU" sz="1200" dirty="0"/>
          </a:p>
        </p:txBody>
      </p:sp>
      <p:graphicFrame>
        <p:nvGraphicFramePr>
          <p:cNvPr id="10" name="Содержимое 9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1" cy="551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7809"/>
                <a:gridCol w="2537791"/>
                <a:gridCol w="533400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Профессии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Краткое пояснение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Копирайтер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Администратор сайта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</a:t>
                      </a:r>
                      <a:r>
                        <a:rPr lang="ru-RU" dirty="0" smtClean="0"/>
                        <a:t>разработчик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smm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специалист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это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человек, который занимается развитием </a:t>
                      </a:r>
                      <a:r>
                        <a:rPr lang="ru-RU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аккаунта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работодателя в социальных сетях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UX/UI-дизайн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это проектирование удобных, понятных и эстетичных пользовательских интерфейсов. Чтобы разобраться, какие задачи решает специалист в этой сфере, нужно понять, что такое UX и UI.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</a:t>
                      </a:r>
                      <a:r>
                        <a:rPr lang="ru-RU" dirty="0" smtClean="0"/>
                        <a:t>аналитик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Это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специалист, занимающийся сбором и анализом информации о посетителях сайта и их поведении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SEO-специалист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SEO-специалист занимается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продвижением сайтов в поисковых системах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и выводит их в лидеры поисковой выдачи по соответствующим запросам.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Базовые принципы работы системы интернет- маркетинга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https://stepik.org/lesson/60523/step/4?unit=44191</a:t>
            </a:r>
            <a:endParaRPr lang="ru-RU" sz="1200" dirty="0"/>
          </a:p>
        </p:txBody>
      </p:sp>
      <p:graphicFrame>
        <p:nvGraphicFramePr>
          <p:cNvPr id="10" name="Содержимое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49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7809"/>
                <a:gridCol w="2537791"/>
                <a:gridCol w="533400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Принципы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Краткое пояснение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Целенаправленности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Должна быть конкретная цель (Цель не ради цели).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Ресурсоемкости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Грамотное распределение ресурсов (Ресурсы ограничены)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Измеримости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Конкретные</a:t>
                      </a:r>
                      <a:r>
                        <a:rPr lang="ru-RU" baseline="0" dirty="0" smtClean="0"/>
                        <a:t> цифры (В </a:t>
                      </a:r>
                      <a:r>
                        <a:rPr lang="ru-RU" baseline="0" dirty="0" err="1" smtClean="0"/>
                        <a:t>зависимиости</a:t>
                      </a:r>
                      <a:r>
                        <a:rPr lang="ru-RU" baseline="0" dirty="0" smtClean="0"/>
                        <a:t> от поставленной цели, например увеличить количество подписчиков, посещаемость сайта или ресурса и т.д.).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Экологичности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Бережное отношение к целевой аудитории. Имидж тяжело заработать,</a:t>
                      </a:r>
                      <a:r>
                        <a:rPr lang="ru-RU" baseline="0" dirty="0" smtClean="0"/>
                        <a:t> но легко потерять.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Маркетинг – это постоянное исследование.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Постоянная системная работа. Например не достаточно один раз реализовать </a:t>
                      </a:r>
                      <a:r>
                        <a:rPr lang="en-US" dirty="0" smtClean="0"/>
                        <a:t>SEO </a:t>
                      </a:r>
                      <a:r>
                        <a:rPr lang="ru-RU" dirty="0" smtClean="0"/>
                        <a:t>продвижение сайта, </a:t>
                      </a:r>
                      <a:r>
                        <a:rPr lang="ru-RU" smtClean="0"/>
                        <a:t>необходима</a:t>
                      </a:r>
                      <a:r>
                        <a:rPr lang="ru-RU" baseline="0" smtClean="0"/>
                        <a:t> системность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Интересная статья про аналитику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https://habr.com/ru/company/sravni/blog/658937/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56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Информационные продукты и услуги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В Федеральном законе </a:t>
            </a:r>
            <a:r>
              <a:rPr lang="ru-RU" b="1" dirty="0" smtClean="0">
                <a:solidFill>
                  <a:srgbClr val="C00000"/>
                </a:solidFill>
              </a:rPr>
              <a:t>N 149-ФЗ (ред. от 14.07.2022) "Об информации, информационных технологиях и о защите информации"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используются следующие основные понятия:</a:t>
            </a:r>
          </a:p>
          <a:p>
            <a:r>
              <a:rPr lang="ru-RU" dirty="0" smtClean="0"/>
              <a:t>1) информация - сведения (сообщения, данные) независимо от формы их представления;</a:t>
            </a:r>
          </a:p>
          <a:p>
            <a:r>
              <a:rPr lang="ru-RU" dirty="0" smtClean="0"/>
              <a:t>2) информационные технологии - процессы, методы поиска, сбора, хранения, обработки, предоставления, распространения информации и способы осуществления таких процессов и методов;</a:t>
            </a:r>
          </a:p>
          <a:p>
            <a:r>
              <a:rPr lang="ru-RU" dirty="0" smtClean="0"/>
              <a:t>3) информационная система - совокупность содержащейся в базах данных информации и обеспечивающих ее обработку информационных технологий и технических средств;</a:t>
            </a:r>
          </a:p>
          <a:p>
            <a:r>
              <a:rPr lang="ru-RU" dirty="0" smtClean="0"/>
              <a:t>4) информационно-телекоммуникационная сеть - технологическая система, предназначенная для передачи по линиям связи информации, доступ к которой осуществляется с использованием средств вычислительной техники;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https://legalacts.ru/doc/FZ-ob-informacii-informacionnyh-tehnologijah-i-o-zawite-informacii/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56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Информационные продукты и услуги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7912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Информационные ресурсы</a:t>
            </a:r>
            <a:r>
              <a:rPr lang="ru-RU" dirty="0" smtClean="0"/>
              <a:t>– отдельные документы и отдельные массивы документов, документы и массивы документов в информационных системах (библиотеках, архивах, фондах, банках данных, других информационных системах).</a:t>
            </a:r>
          </a:p>
          <a:p>
            <a:pPr marL="0" indent="0"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i="1" dirty="0" smtClean="0"/>
              <a:t>Информационные ресурсы являются базой для создания информационных продуктов. Любой информационный продукт отражает информационную модель его производителя и воплощает его собственное представление о конкретной предметной области, для которой он создан. Информационный продукт, являясь результатом интеллектуальной деятельности человека, должен быть зафиксирован на материальном носителе любого физического свойства в виде документов, статей, обзоров, программ, книг и т.д.</a:t>
            </a:r>
          </a:p>
          <a:p>
            <a:pPr algn="just">
              <a:buNone/>
            </a:pPr>
            <a:endParaRPr lang="ru-RU" i="1" dirty="0" smtClean="0"/>
          </a:p>
          <a:p>
            <a:pPr marL="0" indent="19050" algn="just">
              <a:buNone/>
            </a:pPr>
            <a:r>
              <a:rPr lang="ru-RU" b="1" dirty="0" smtClean="0"/>
              <a:t>Информационный продукт</a:t>
            </a:r>
            <a:r>
              <a:rPr lang="ru-RU" dirty="0" smtClean="0"/>
              <a:t> – совокупность данных, сформированная производителем для распространения в вещественной или невещественной форме.</a:t>
            </a:r>
          </a:p>
          <a:p>
            <a:pPr marL="0" indent="19050"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i="1" dirty="0" smtClean="0"/>
              <a:t>Информационный продукт может распространяться такими же способами, как и любой другой материальный продукт, с помощью услуг.</a:t>
            </a:r>
          </a:p>
          <a:p>
            <a:pPr algn="just">
              <a:buNone/>
            </a:pPr>
            <a:endParaRPr lang="ru-RU" i="1" dirty="0" smtClean="0"/>
          </a:p>
          <a:p>
            <a:pPr marL="0" indent="19050" algn="just">
              <a:buNone/>
            </a:pPr>
            <a:r>
              <a:rPr lang="ru-RU" b="1" dirty="0" smtClean="0"/>
              <a:t>Услуга</a:t>
            </a:r>
            <a:r>
              <a:rPr lang="ru-RU" dirty="0" smtClean="0"/>
              <a:t> – результат непроизводственной деятельности предприятия или лица, направленный на удовлетворение потребности человека или организации в использовании различных продуктов.</a:t>
            </a:r>
          </a:p>
          <a:p>
            <a:pPr marL="0" indent="19050" algn="just">
              <a:buNone/>
            </a:pPr>
            <a:r>
              <a:rPr lang="ru-RU" b="1" dirty="0" smtClean="0"/>
              <a:t>Информационная услуга</a:t>
            </a:r>
            <a:r>
              <a:rPr lang="ru-RU" dirty="0" smtClean="0"/>
              <a:t> – получение и предоставление в распоряжение пользователя информационных продуктов.</a:t>
            </a:r>
          </a:p>
          <a:p>
            <a:pPr marL="0" indent="19050"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i="1" dirty="0" smtClean="0"/>
              <a:t>В узком смысле информационная услуга часто воспринимается как услуга, получаемая с помощью компьютеров, хотя на самом деле это понятие намного шире.</a:t>
            </a:r>
          </a:p>
          <a:p>
            <a:pPr algn="just">
              <a:buNone/>
            </a:pPr>
            <a:r>
              <a:rPr lang="ru-RU" i="1" dirty="0" smtClean="0"/>
              <a:t>При предоставлении услуги заключается соглашение (договор) между двумя сторонами – предоставляющей и использующей услугу. В договоре указываются срок ее использования и соответствующее этому вознаграждение.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http://phys.bspu.unibel.by/static/lib/inf/posob/stu_m/glaves/glava1/gl_1_2.htm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Цифровой маркетинг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562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Цифровой или электронный маркетинг</a:t>
            </a:r>
            <a:r>
              <a:rPr lang="ru-RU" dirty="0" smtClean="0"/>
              <a:t> 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digital</a:t>
            </a:r>
            <a:r>
              <a:rPr lang="ru-RU" i="1" dirty="0" smtClean="0"/>
              <a:t> </a:t>
            </a:r>
            <a:r>
              <a:rPr lang="ru-RU" i="1" dirty="0" err="1" smtClean="0"/>
              <a:t>marketing</a:t>
            </a:r>
            <a:r>
              <a:rPr lang="ru-RU" dirty="0" smtClean="0"/>
              <a:t>, </a:t>
            </a:r>
            <a:r>
              <a:rPr lang="ru-RU" dirty="0" err="1" smtClean="0"/>
              <a:t>диджитал-маркетинг</a:t>
            </a:r>
            <a:r>
              <a:rPr lang="ru-RU" dirty="0" smtClean="0"/>
              <a:t>) — общий термин, используемый для обозначения </a:t>
            </a:r>
            <a:r>
              <a:rPr lang="ru-RU" dirty="0" err="1" smtClean="0"/>
              <a:t>таргетивного</a:t>
            </a:r>
            <a:r>
              <a:rPr lang="ru-RU" dirty="0" smtClean="0"/>
              <a:t> и интерактивного </a:t>
            </a:r>
            <a:r>
              <a:rPr lang="ru-RU" dirty="0" smtClean="0">
                <a:hlinkClick r:id="rId3" tooltip="Маркетинг"/>
              </a:rPr>
              <a:t>маркетинга</a:t>
            </a:r>
            <a:r>
              <a:rPr lang="ru-RU" dirty="0" smtClean="0"/>
              <a:t> товаров и услуг, использующего цифровые технологии для привлечения потенциальных клиентов и удержания их в качестве потребителей. Главными задачами цифрового маркетинга являются продвижение бренда и увеличение сбыта с помощью различных методик. Цифровой маркетинг включает в себя большой выбор маркетинговых тактик по продвижению товаров, услуг и брендов. Помимо мобильных технологий, традиционных ТВ и радио методы цифрового маркетинга используют интернет в качестве основного коммуникационного посредника.</a:t>
            </a:r>
            <a:r>
              <a:rPr lang="ru-RU" baseline="30000" dirty="0" smtClean="0">
                <a:hlinkClick r:id="rId4"/>
              </a:rPr>
              <a:t>[1]</a:t>
            </a:r>
            <a:endParaRPr lang="ru-RU" dirty="0" smtClean="0"/>
          </a:p>
          <a:p>
            <a:pPr algn="just"/>
            <a:r>
              <a:rPr lang="ru-RU" dirty="0" smtClean="0"/>
              <a:t>Основные мероприятия цифрового маркетинга: </a:t>
            </a:r>
            <a:r>
              <a:rPr lang="ru-RU" dirty="0" smtClean="0">
                <a:hlinkClick r:id="rId5" tooltip="Поисковая оптимизация"/>
              </a:rPr>
              <a:t>поисковая оптимизация</a:t>
            </a:r>
            <a:r>
              <a:rPr lang="ru-RU" dirty="0" smtClean="0"/>
              <a:t> (SEO), </a:t>
            </a:r>
            <a:r>
              <a:rPr lang="ru-RU" dirty="0" smtClean="0">
                <a:hlinkClick r:id="rId6" tooltip="Поисковый маркетинг"/>
              </a:rPr>
              <a:t>поисковый маркетинг</a:t>
            </a:r>
            <a:r>
              <a:rPr lang="ru-RU" dirty="0" smtClean="0"/>
              <a:t> (SEM), </a:t>
            </a:r>
            <a:r>
              <a:rPr lang="ru-RU" dirty="0" err="1" smtClean="0">
                <a:hlinkClick r:id="rId7" tooltip="Контент-маркетинг"/>
              </a:rPr>
              <a:t>контент-маркетинг</a:t>
            </a:r>
            <a:r>
              <a:rPr lang="ru-RU" dirty="0" smtClean="0"/>
              <a:t>, пользовательский </a:t>
            </a:r>
            <a:r>
              <a:rPr lang="ru-RU" dirty="0" err="1" smtClean="0"/>
              <a:t>контент</a:t>
            </a:r>
            <a:r>
              <a:rPr lang="ru-RU" dirty="0" smtClean="0"/>
              <a:t> (UGS), маркетинг влияния (</a:t>
            </a:r>
            <a:r>
              <a:rPr lang="ru-RU" dirty="0" err="1" smtClean="0"/>
              <a:t>influencer</a:t>
            </a:r>
            <a:r>
              <a:rPr lang="ru-RU" dirty="0" smtClean="0"/>
              <a:t> </a:t>
            </a:r>
            <a:r>
              <a:rPr lang="ru-RU" dirty="0" err="1" smtClean="0"/>
              <a:t>marketing</a:t>
            </a:r>
            <a:r>
              <a:rPr lang="ru-RU" dirty="0" smtClean="0"/>
              <a:t>), автоматизация создания </a:t>
            </a:r>
            <a:r>
              <a:rPr lang="ru-RU" dirty="0" err="1" smtClean="0"/>
              <a:t>контента</a:t>
            </a:r>
            <a:r>
              <a:rPr lang="ru-RU" dirty="0" smtClean="0"/>
              <a:t>, маркетинг в электронной коммерции, </a:t>
            </a:r>
            <a:r>
              <a:rPr lang="ru-RU" dirty="0" smtClean="0">
                <a:hlinkClick r:id="rId8" tooltip="Social media marketing"/>
              </a:rPr>
              <a:t>маркетинг социальных </a:t>
            </a:r>
            <a:r>
              <a:rPr lang="ru-RU" dirty="0" err="1" smtClean="0">
                <a:hlinkClick r:id="rId8" tooltip="Social media marketing"/>
              </a:rPr>
              <a:t>медиа</a:t>
            </a:r>
            <a:r>
              <a:rPr lang="ru-RU" dirty="0" smtClean="0"/>
              <a:t> (SMM), прямые рассылки, </a:t>
            </a:r>
            <a:r>
              <a:rPr lang="ru-RU" dirty="0" smtClean="0">
                <a:hlinkClick r:id="rId9" tooltip="Контекстная реклама"/>
              </a:rPr>
              <a:t>контекстная реклама</a:t>
            </a:r>
            <a:r>
              <a:rPr lang="ru-RU" dirty="0" smtClean="0"/>
              <a:t>, реклама в электронных книгах, программах, играх и других формах цифровой продукции. Также используются каналы, не связанные непосредственно с сетью интернет: мобильные телефоны (</a:t>
            </a:r>
            <a:r>
              <a:rPr lang="ru-RU" dirty="0" smtClean="0">
                <a:hlinkClick r:id="rId10" tooltip="SMS"/>
              </a:rPr>
              <a:t>SMS</a:t>
            </a:r>
            <a:r>
              <a:rPr lang="ru-RU" dirty="0" smtClean="0"/>
              <a:t> и </a:t>
            </a:r>
            <a:r>
              <a:rPr lang="ru-RU" dirty="0" smtClean="0">
                <a:hlinkClick r:id="rId11" tooltip="MMS"/>
              </a:rPr>
              <a:t>MMS</a:t>
            </a:r>
            <a:r>
              <a:rPr lang="ru-RU" dirty="0" smtClean="0"/>
              <a:t>), обратный звонок, мелодии удержания звонка.</a:t>
            </a:r>
            <a:r>
              <a:rPr lang="ru-RU" baseline="30000" dirty="0" smtClean="0">
                <a:hlinkClick r:id="rId4"/>
              </a:rPr>
              <a:t>[2]</a:t>
            </a:r>
            <a:r>
              <a:rPr lang="ru-RU" dirty="0" smtClean="0"/>
              <a:t> Фундаментальная концепция цифрового маркетинга заключается в </a:t>
            </a:r>
            <a:r>
              <a:rPr lang="ru-RU" dirty="0" err="1" smtClean="0"/>
              <a:t>клиентоориентированном</a:t>
            </a:r>
            <a:r>
              <a:rPr lang="ru-RU" dirty="0" smtClean="0"/>
              <a:t> подходе.</a:t>
            </a:r>
          </a:p>
          <a:p>
            <a:pPr algn="just"/>
            <a:r>
              <a:rPr lang="ru-RU" dirty="0" smtClean="0"/>
              <a:t>Цифровой маркетинг — совокупность использующих цифровые каналы методов продвижения и сбыта товаров и услуг. </a:t>
            </a:r>
          </a:p>
          <a:p>
            <a:pPr algn="just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https://ru.wikipedia.org/wiki/</a:t>
            </a:r>
            <a:r>
              <a:rPr lang="ru-RU" dirty="0" err="1" smtClean="0"/>
              <a:t>Цифровой_маркетинг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dirty="0" err="1" smtClean="0"/>
              <a:t>Ма́рке́тинг</a:t>
            </a:r>
            <a:r>
              <a:rPr lang="ru-RU" baseline="30000" dirty="0" smtClean="0">
                <a:hlinkClick r:id="rId2"/>
              </a:rPr>
              <a:t>[1][2][3][4]</a:t>
            </a:r>
            <a:r>
              <a:rPr lang="ru-RU" dirty="0" smtClean="0"/>
              <a:t> (от </a:t>
            </a:r>
            <a:r>
              <a:rPr lang="ru-RU" dirty="0" smtClean="0">
                <a:hlinkClick r:id="rId3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marketing</a:t>
            </a:r>
            <a:r>
              <a:rPr lang="ru-RU" dirty="0" smtClean="0"/>
              <a:t> «рыночная деятельность») — организационная функция и совокупность процессов создания, продвижения и предоставления продукта или услуги покупателям и управление взаимоотношениями с ними с выгодой для организации</a:t>
            </a:r>
            <a:r>
              <a:rPr lang="ru-RU" baseline="30000" dirty="0" smtClean="0">
                <a:hlinkClick r:id="rId2"/>
              </a:rPr>
              <a:t>[4][5]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Более кратко, маркетинг — деятельность, направленная на удовлетворение рыночных потребностей с целью извлечения прибыли. В широком смысле предназначение маркетинга состоит в «</a:t>
            </a:r>
            <a:r>
              <a:rPr lang="ru-RU" i="1" dirty="0" smtClean="0"/>
              <a:t>определении и удовлетворении человеческих и общественных потребностей</a:t>
            </a:r>
            <a:r>
              <a:rPr lang="ru-RU" dirty="0" smtClean="0"/>
              <a:t>»</a:t>
            </a:r>
            <a:r>
              <a:rPr lang="ru-RU" baseline="30000" dirty="0" smtClean="0">
                <a:hlinkClick r:id="rId2"/>
              </a:rPr>
              <a:t>[6]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https://ru.wikipedia.org/wiki/</a:t>
            </a:r>
            <a:r>
              <a:rPr lang="ru-RU" dirty="0" smtClean="0"/>
              <a:t>Маркетинг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19050" algn="just">
              <a:buNone/>
            </a:pPr>
            <a:r>
              <a:rPr lang="ru-RU" sz="2000" b="1" dirty="0" smtClean="0"/>
              <a:t>Интернет-маркетинг</a:t>
            </a:r>
            <a:r>
              <a:rPr lang="ru-RU" sz="2000" dirty="0" smtClean="0"/>
              <a:t> (</a:t>
            </a:r>
            <a:r>
              <a:rPr lang="ru-RU" sz="2000" dirty="0" smtClean="0">
                <a:hlinkClick r:id="rId2" tooltip="Английский язык"/>
              </a:rPr>
              <a:t>англ.</a:t>
            </a:r>
            <a:r>
              <a:rPr lang="ru-RU" sz="2000" dirty="0" smtClean="0"/>
              <a:t> </a:t>
            </a:r>
            <a:r>
              <a:rPr lang="ru-RU" sz="2000" i="1" dirty="0" err="1" smtClean="0"/>
              <a:t>internet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marketing</a:t>
            </a:r>
            <a:r>
              <a:rPr lang="ru-RU" sz="2000" dirty="0" smtClean="0"/>
              <a:t>) — практика использования всех аспектов традиционного маркетинга в </a:t>
            </a:r>
            <a:r>
              <a:rPr lang="ru-RU" sz="2000" dirty="0" smtClean="0">
                <a:hlinkClick r:id="rId3" tooltip="Интернет"/>
              </a:rPr>
              <a:t>Интернете</a:t>
            </a:r>
            <a:r>
              <a:rPr lang="ru-RU" sz="2000" dirty="0" smtClean="0"/>
              <a:t>, с целью продажи продукта или услуги покупателям и управления взаимоотношениями с ними.</a:t>
            </a:r>
          </a:p>
          <a:p>
            <a:pPr marL="0" indent="19050" algn="just">
              <a:buNone/>
            </a:pPr>
            <a:r>
              <a:rPr lang="ru-RU" sz="2000" dirty="0" smtClean="0"/>
              <a:t>Интернет-маркетинг включает в себя такие направления, как продвижение в </a:t>
            </a:r>
            <a:r>
              <a:rPr lang="ru-RU" sz="2000" dirty="0" smtClean="0">
                <a:hlinkClick r:id="rId4" tooltip="Социальная сеть"/>
              </a:rPr>
              <a:t>социальных сетях</a:t>
            </a:r>
            <a:r>
              <a:rPr lang="ru-RU" sz="2000" dirty="0" smtClean="0"/>
              <a:t> (</a:t>
            </a:r>
            <a:r>
              <a:rPr lang="ru-RU" sz="2000" dirty="0" smtClean="0">
                <a:hlinkClick r:id="rId5" tooltip="Маркетинг в социальных сетях"/>
              </a:rPr>
              <a:t>SMM</a:t>
            </a:r>
            <a:r>
              <a:rPr lang="ru-RU" sz="2000" dirty="0" smtClean="0"/>
              <a:t>), оптимизация сайта для </a:t>
            </a:r>
            <a:r>
              <a:rPr lang="ru-RU" sz="2000" dirty="0" smtClean="0">
                <a:hlinkClick r:id="rId6" tooltip="Поисковая система"/>
              </a:rPr>
              <a:t>поисковых систем</a:t>
            </a:r>
            <a:r>
              <a:rPr lang="ru-RU" sz="2000" dirty="0" smtClean="0"/>
              <a:t> (</a:t>
            </a:r>
            <a:r>
              <a:rPr lang="ru-RU" sz="2000" dirty="0" smtClean="0">
                <a:hlinkClick r:id="rId7" tooltip="SEO"/>
              </a:rPr>
              <a:t>SEO</a:t>
            </a:r>
            <a:r>
              <a:rPr lang="ru-RU" sz="2000" dirty="0" smtClean="0"/>
              <a:t>), </a:t>
            </a:r>
            <a:r>
              <a:rPr lang="ru-RU" sz="2000" dirty="0" err="1" smtClean="0"/>
              <a:t>email</a:t>
            </a:r>
            <a:r>
              <a:rPr lang="ru-RU" sz="2000" dirty="0" smtClean="0"/>
              <a:t> </a:t>
            </a:r>
            <a:r>
              <a:rPr lang="ru-RU" sz="2000" dirty="0" smtClean="0">
                <a:hlinkClick r:id="rId8" tooltip="Маркетинг"/>
              </a:rPr>
              <a:t>маркетинг</a:t>
            </a:r>
            <a:r>
              <a:rPr lang="ru-RU" sz="2000" dirty="0" smtClean="0"/>
              <a:t>, маркетинг в поисковых системах (</a:t>
            </a:r>
            <a:r>
              <a:rPr lang="ru-RU" sz="2000" dirty="0" smtClean="0">
                <a:hlinkClick r:id="rId9" tooltip="Поисковый маркетинг"/>
              </a:rPr>
              <a:t>SEM</a:t>
            </a:r>
            <a:r>
              <a:rPr lang="ru-RU" sz="2000" dirty="0" smtClean="0"/>
              <a:t>)</a:t>
            </a:r>
            <a:r>
              <a:rPr lang="ru-RU" sz="2000" baseline="30000" dirty="0" smtClean="0">
                <a:hlinkClick r:id="rId10"/>
              </a:rPr>
              <a:t>[1]</a:t>
            </a:r>
            <a:r>
              <a:rPr lang="ru-RU" sz="2000" dirty="0" smtClean="0"/>
              <a:t>, входной маркетинг, </a:t>
            </a:r>
            <a:r>
              <a:rPr lang="ru-RU" sz="2000" dirty="0" smtClean="0">
                <a:hlinkClick r:id="rId11" tooltip="Партнёрский маркетинг"/>
              </a:rPr>
              <a:t>партнёрский маркетинг</a:t>
            </a:r>
            <a:r>
              <a:rPr lang="ru-RU" sz="2000" dirty="0" smtClean="0"/>
              <a:t> и другие виды</a:t>
            </a:r>
            <a:r>
              <a:rPr lang="ru-RU" sz="2000" baseline="30000" dirty="0" smtClean="0">
                <a:hlinkClick r:id="rId10"/>
              </a:rPr>
              <a:t>[2]</a:t>
            </a:r>
            <a:r>
              <a:rPr lang="ru-RU" sz="2000" dirty="0" smtClean="0"/>
              <a:t>.</a:t>
            </a:r>
          </a:p>
          <a:p>
            <a:pPr marL="0" indent="19050" algn="just">
              <a:buNone/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https://ru.wikipedia.org/wiki/</a:t>
            </a:r>
            <a:r>
              <a:rPr lang="ru-RU" dirty="0" smtClean="0"/>
              <a:t>Интернет-маркетинг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Интернет-маркетинг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533400"/>
            <a:ext cx="8991600" cy="6096000"/>
          </a:xfrm>
        </p:spPr>
        <p:txBody>
          <a:bodyPr>
            <a:normAutofit fontScale="55000" lnSpcReduction="20000"/>
          </a:bodyPr>
          <a:lstStyle/>
          <a:p>
            <a:pPr marL="0" indent="19050" algn="just">
              <a:buNone/>
            </a:pPr>
            <a:r>
              <a:rPr lang="ru-RU" sz="2000" dirty="0" smtClean="0"/>
              <a:t>Общая информация</a:t>
            </a:r>
          </a:p>
          <a:p>
            <a:pPr algn="just">
              <a:buNone/>
            </a:pPr>
            <a:r>
              <a:rPr lang="ru-RU" sz="2000" dirty="0" smtClean="0"/>
              <a:t>Интернет-маркетинг является составляющей электронной коммерции. Его также называют online-маркетингом. Он может включать такие части, как </a:t>
            </a:r>
            <a:r>
              <a:rPr lang="ru-RU" sz="2000" dirty="0" smtClean="0">
                <a:hlinkClick r:id="rId2" tooltip="Маркетинг в социальных сетях"/>
              </a:rPr>
              <a:t>SMM</a:t>
            </a:r>
            <a:r>
              <a:rPr lang="ru-RU" sz="2000" dirty="0" smtClean="0"/>
              <a:t>, </a:t>
            </a:r>
            <a:r>
              <a:rPr lang="ru-RU" sz="2000" dirty="0" smtClean="0">
                <a:hlinkClick r:id="rId3" tooltip="Поисковая оптимизация"/>
              </a:rPr>
              <a:t>SEO</a:t>
            </a:r>
            <a:r>
              <a:rPr lang="ru-RU" sz="2000" dirty="0" smtClean="0"/>
              <a:t>, </a:t>
            </a:r>
            <a:r>
              <a:rPr lang="ru-RU" sz="2000" dirty="0" smtClean="0">
                <a:hlinkClick r:id="rId4" tooltip="PPC (интернет)"/>
              </a:rPr>
              <a:t>PPC</a:t>
            </a:r>
            <a:r>
              <a:rPr lang="ru-RU" sz="2000" dirty="0" smtClean="0"/>
              <a:t>, информационный менеджмент, </a:t>
            </a:r>
            <a:r>
              <a:rPr lang="ru-RU" sz="2000" dirty="0" smtClean="0">
                <a:hlinkClick r:id="rId5" tooltip="Пиар"/>
              </a:rPr>
              <a:t>PR</a:t>
            </a:r>
            <a:r>
              <a:rPr lang="ru-RU" sz="2000" dirty="0" smtClean="0"/>
              <a:t>, интернет аналитика, </a:t>
            </a:r>
            <a:r>
              <a:rPr lang="ru-RU" sz="2000" dirty="0" err="1" smtClean="0">
                <a:hlinkClick r:id="rId6" tooltip="Customer development (страница отсутствует)"/>
              </a:rPr>
              <a:t>customer</a:t>
            </a:r>
            <a:r>
              <a:rPr lang="ru-RU" sz="2000" dirty="0" smtClean="0">
                <a:hlinkClick r:id="rId6" tooltip="Customer development (страница отсутствует)"/>
              </a:rPr>
              <a:t> </a:t>
            </a:r>
            <a:r>
              <a:rPr lang="ru-RU" sz="2000" dirty="0" err="1" smtClean="0">
                <a:hlinkClick r:id="rId6" tooltip="Customer development (страница отсутствует)"/>
              </a:rPr>
              <a:t>development</a:t>
            </a:r>
            <a:r>
              <a:rPr lang="ru-RU" sz="2000" dirty="0" smtClean="0"/>
              <a:t> (сбор обратной связи от клиентов для улучшения продуктов и услуг)</a:t>
            </a:r>
            <a:r>
              <a:rPr lang="ru-RU" sz="2000" baseline="30000" dirty="0" smtClean="0">
                <a:hlinkClick r:id="rId7"/>
              </a:rPr>
              <a:t>[3]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r>
              <a:rPr lang="ru-RU" sz="2000" dirty="0" smtClean="0"/>
              <a:t>Электронная коммерция и интернет-маркетинг стали популярными с расширением доступа к интернету и являют собой неотъемлемую часть любой нормальной маркетинговой кампании. Сегмент </a:t>
            </a:r>
            <a:r>
              <a:rPr lang="ru-RU" sz="2000" dirty="0" err="1" smtClean="0"/>
              <a:t>интернет-маркетинга</a:t>
            </a:r>
            <a:r>
              <a:rPr lang="ru-RU" sz="2000" dirty="0" smtClean="0"/>
              <a:t> и </a:t>
            </a:r>
            <a:r>
              <a:rPr lang="ru-RU" sz="2000" dirty="0" smtClean="0">
                <a:hlinkClick r:id="rId8" tooltip="Реклама"/>
              </a:rPr>
              <a:t>рекламы</a:t>
            </a:r>
            <a:r>
              <a:rPr lang="ru-RU" sz="2000" dirty="0" smtClean="0"/>
              <a:t> растёт как в потребительском секторе, о чём свидетельствует появление с каждым днем все новых </a:t>
            </a:r>
            <a:r>
              <a:rPr lang="ru-RU" sz="2000" dirty="0" err="1" smtClean="0">
                <a:hlinkClick r:id="rId9" tooltip="Интернет-магазин"/>
              </a:rPr>
              <a:t>интернет-магазинов</a:t>
            </a:r>
            <a:r>
              <a:rPr lang="ru-RU" sz="2000" dirty="0" smtClean="0"/>
              <a:t>, так и на рынке </a:t>
            </a:r>
            <a:r>
              <a:rPr lang="ru-RU" sz="2000" dirty="0" smtClean="0">
                <a:hlinkClick r:id="rId10" tooltip="B2B"/>
              </a:rPr>
              <a:t>B2B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r>
              <a:rPr lang="ru-RU" sz="2000" dirty="0" smtClean="0"/>
              <a:t>Основными преимуществами </a:t>
            </a:r>
            <a:r>
              <a:rPr lang="ru-RU" sz="2000" dirty="0" err="1" smtClean="0"/>
              <a:t>интернет-маркетинга</a:t>
            </a:r>
            <a:r>
              <a:rPr lang="ru-RU" sz="2000" dirty="0" smtClean="0"/>
              <a:t> считаются интерактивность, возможность максимально точного </a:t>
            </a:r>
            <a:r>
              <a:rPr lang="ru-RU" sz="2000" dirty="0" err="1" smtClean="0">
                <a:hlinkClick r:id="rId11" tooltip="Таргетинг"/>
              </a:rPr>
              <a:t>таргетинга</a:t>
            </a:r>
            <a:r>
              <a:rPr lang="ru-RU" sz="2000" dirty="0" smtClean="0"/>
              <a:t>, возможность </a:t>
            </a:r>
            <a:r>
              <a:rPr lang="ru-RU" sz="2000" dirty="0" err="1" smtClean="0"/>
              <a:t>постклик-анализа</a:t>
            </a:r>
            <a:r>
              <a:rPr lang="ru-RU" sz="2000" dirty="0" smtClean="0"/>
              <a:t>, который ведет к максимальному повышению таких показателей как </a:t>
            </a:r>
            <a:r>
              <a:rPr lang="ru-RU" sz="2000" dirty="0" smtClean="0">
                <a:hlinkClick r:id="rId12" tooltip="Конверсия сайта"/>
              </a:rPr>
              <a:t>конверсия сайта</a:t>
            </a:r>
            <a:r>
              <a:rPr lang="ru-RU" sz="2000" dirty="0" smtClean="0"/>
              <a:t> и ROI </a:t>
            </a:r>
            <a:r>
              <a:rPr lang="ru-RU" sz="2000" dirty="0" err="1" smtClean="0"/>
              <a:t>интернет-рекламы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r>
              <a:rPr lang="ru-RU" sz="2000" dirty="0" smtClean="0"/>
              <a:t>Интернет-маркетинг включает в себя такие элементы системы как:</a:t>
            </a:r>
          </a:p>
          <a:p>
            <a:r>
              <a:rPr lang="ru-RU" sz="2000" dirty="0" err="1" smtClean="0">
                <a:hlinkClick r:id="rId13" tooltip="Медийная реклама"/>
              </a:rPr>
              <a:t>медийная</a:t>
            </a:r>
            <a:r>
              <a:rPr lang="ru-RU" sz="2000" dirty="0" smtClean="0">
                <a:hlinkClick r:id="rId13" tooltip="Медийная реклама"/>
              </a:rPr>
              <a:t> реклама</a:t>
            </a:r>
            <a:endParaRPr lang="ru-RU" sz="2000" dirty="0" smtClean="0"/>
          </a:p>
          <a:p>
            <a:r>
              <a:rPr lang="ru-RU" sz="2000" dirty="0" smtClean="0">
                <a:hlinkClick r:id="rId14" tooltip="Контекстная реклама"/>
              </a:rPr>
              <a:t>контекстная реклама</a:t>
            </a:r>
            <a:endParaRPr lang="ru-RU" sz="2000" dirty="0" smtClean="0"/>
          </a:p>
          <a:p>
            <a:r>
              <a:rPr lang="ru-RU" sz="2000" dirty="0" smtClean="0">
                <a:hlinkClick r:id="rId15" tooltip="Поисковый маркетинг"/>
              </a:rPr>
              <a:t>поисковый маркетинг</a:t>
            </a:r>
            <a:r>
              <a:rPr lang="ru-RU" sz="2000" dirty="0" smtClean="0"/>
              <a:t> в целом и </a:t>
            </a:r>
            <a:r>
              <a:rPr lang="ru-RU" sz="2000" dirty="0" smtClean="0">
                <a:hlinkClick r:id="rId16" tooltip="SEO"/>
              </a:rPr>
              <a:t>SEO</a:t>
            </a:r>
            <a:r>
              <a:rPr lang="ru-RU" sz="2000" dirty="0" smtClean="0"/>
              <a:t> в частности</a:t>
            </a:r>
          </a:p>
          <a:p>
            <a:r>
              <a:rPr lang="ru-RU" sz="2000" dirty="0" smtClean="0"/>
              <a:t>продвижение в социальных сетях: </a:t>
            </a:r>
            <a:r>
              <a:rPr lang="ru-RU" sz="2000" dirty="0" smtClean="0">
                <a:hlinkClick r:id="rId17" tooltip="SMO"/>
              </a:rPr>
              <a:t>SMO</a:t>
            </a:r>
            <a:r>
              <a:rPr lang="ru-RU" sz="2000" dirty="0" smtClean="0"/>
              <a:t> и </a:t>
            </a:r>
            <a:r>
              <a:rPr lang="ru-RU" sz="2000" dirty="0" smtClean="0">
                <a:hlinkClick r:id="rId18" tooltip="Social media marketing"/>
              </a:rPr>
              <a:t>SMM</a:t>
            </a:r>
            <a:endParaRPr lang="ru-RU" sz="2000" dirty="0" smtClean="0"/>
          </a:p>
          <a:p>
            <a:r>
              <a:rPr lang="ru-RU" sz="2000" dirty="0" smtClean="0">
                <a:hlinkClick r:id="rId19" tooltip="Прямой маркетинг"/>
              </a:rPr>
              <a:t>прямой маркетинг</a:t>
            </a:r>
            <a:r>
              <a:rPr lang="ru-RU" sz="2000" dirty="0" smtClean="0"/>
              <a:t> с использованием </a:t>
            </a:r>
            <a:r>
              <a:rPr lang="ru-RU" sz="2000" dirty="0" err="1" smtClean="0">
                <a:hlinkClick r:id="rId20" tooltip="Email"/>
              </a:rPr>
              <a:t>email</a:t>
            </a:r>
            <a:r>
              <a:rPr lang="ru-RU" sz="2000" dirty="0" smtClean="0"/>
              <a:t>, </a:t>
            </a:r>
            <a:r>
              <a:rPr lang="ru-RU" sz="2000" dirty="0" smtClean="0">
                <a:hlinkClick r:id="rId21" tooltip="RSS"/>
              </a:rPr>
              <a:t>RSS</a:t>
            </a:r>
            <a:r>
              <a:rPr lang="ru-RU" sz="2000" dirty="0" smtClean="0"/>
              <a:t> и т. п.</a:t>
            </a:r>
          </a:p>
          <a:p>
            <a:r>
              <a:rPr lang="ru-RU" sz="2000" dirty="0" smtClean="0">
                <a:hlinkClick r:id="rId22" tooltip="Вирусный маркетинг"/>
              </a:rPr>
              <a:t>вирусный маркетинг</a:t>
            </a:r>
            <a:endParaRPr lang="ru-RU" sz="2000" dirty="0" smtClean="0"/>
          </a:p>
          <a:p>
            <a:r>
              <a:rPr lang="ru-RU" sz="2000" dirty="0" smtClean="0">
                <a:hlinkClick r:id="rId23" tooltip="Партизанский маркетинг"/>
              </a:rPr>
              <a:t>партизанский маркетинг</a:t>
            </a:r>
            <a:endParaRPr lang="ru-RU" sz="2000" dirty="0" smtClean="0"/>
          </a:p>
          <a:p>
            <a:r>
              <a:rPr lang="ru-RU" sz="2000" dirty="0" err="1" smtClean="0">
                <a:hlinkClick r:id="rId24" tooltip="Интернет-брендинг"/>
              </a:rPr>
              <a:t>интернет-брендинг</a:t>
            </a:r>
            <a:endParaRPr lang="ru-RU" sz="2000" dirty="0" smtClean="0"/>
          </a:p>
          <a:p>
            <a:r>
              <a:rPr lang="ru-RU" sz="2000" dirty="0" smtClean="0">
                <a:hlinkClick r:id="rId25" tooltip="Email-маркетинг"/>
              </a:rPr>
              <a:t>email-маркетинг</a:t>
            </a:r>
            <a:endParaRPr lang="ru-RU" sz="2000" dirty="0" smtClean="0"/>
          </a:p>
          <a:p>
            <a:r>
              <a:rPr lang="ru-RU" sz="2000" dirty="0" err="1" smtClean="0">
                <a:hlinkClick r:id="rId26" tooltip="Контент-маркетинг"/>
              </a:rPr>
              <a:t>контент-маркетинг</a:t>
            </a:r>
            <a:endParaRPr lang="ru-RU" sz="2000" dirty="0" smtClean="0"/>
          </a:p>
          <a:p>
            <a:r>
              <a:rPr lang="ru-RU" sz="2000" dirty="0" err="1" smtClean="0"/>
              <a:t>Programmatic</a:t>
            </a:r>
            <a:r>
              <a:rPr lang="ru-RU" sz="2000" dirty="0" smtClean="0"/>
              <a:t> (RTB)</a:t>
            </a:r>
          </a:p>
          <a:p>
            <a:pPr>
              <a:buNone/>
            </a:pPr>
            <a:r>
              <a:rPr lang="ru-RU" sz="2000" dirty="0" smtClean="0"/>
              <a:t>Среди инновационных способов продвижения продукции в Интернете выделяют следующее:</a:t>
            </a:r>
          </a:p>
          <a:p>
            <a:r>
              <a:rPr lang="ru-RU" sz="2000" dirty="0" smtClean="0"/>
              <a:t>использование нестандартных рекламных носителей (</a:t>
            </a:r>
            <a:r>
              <a:rPr lang="ru-RU" sz="2000" dirty="0" err="1" smtClean="0"/>
              <a:t>промо-игры</a:t>
            </a:r>
            <a:r>
              <a:rPr lang="ru-RU" sz="2000" dirty="0" smtClean="0"/>
              <a:t>, вирусные ролики, </a:t>
            </a:r>
            <a:r>
              <a:rPr lang="ru-RU" sz="2000" dirty="0" err="1" smtClean="0"/>
              <a:t>брендирование</a:t>
            </a:r>
            <a:r>
              <a:rPr lang="ru-RU" sz="2000" dirty="0" smtClean="0"/>
              <a:t> игр);</a:t>
            </a:r>
          </a:p>
          <a:p>
            <a:r>
              <a:rPr lang="ru-RU" sz="2000" dirty="0" err="1" smtClean="0"/>
              <a:t>интернет-выставки</a:t>
            </a:r>
            <a:r>
              <a:rPr lang="ru-RU" sz="2000" dirty="0" smtClean="0"/>
              <a:t>, </a:t>
            </a:r>
            <a:r>
              <a:rPr lang="ru-RU" sz="2000" dirty="0" err="1" smtClean="0"/>
              <a:t>интернет-аукционы</a:t>
            </a:r>
            <a:r>
              <a:rPr lang="ru-RU" sz="2000" dirty="0" smtClean="0"/>
              <a:t>;</a:t>
            </a:r>
          </a:p>
          <a:p>
            <a:r>
              <a:rPr lang="ru-RU" sz="2000" dirty="0" err="1" smtClean="0"/>
              <a:t>веб-конференции</a:t>
            </a:r>
            <a:r>
              <a:rPr lang="ru-RU" sz="2000" dirty="0" smtClean="0"/>
              <a:t> (</a:t>
            </a:r>
            <a:r>
              <a:rPr lang="ru-RU" sz="2000" dirty="0" err="1" smtClean="0">
                <a:hlinkClick r:id="rId27" tooltip="Подкастинг"/>
              </a:rPr>
              <a:t>подкасты</a:t>
            </a:r>
            <a:r>
              <a:rPr lang="ru-RU" sz="2000" dirty="0" smtClean="0"/>
              <a:t>, </a:t>
            </a:r>
            <a:r>
              <a:rPr lang="ru-RU" sz="2000" dirty="0" err="1" smtClean="0"/>
              <a:t>вебкастинги</a:t>
            </a:r>
            <a:r>
              <a:rPr lang="ru-RU" sz="2000" dirty="0" smtClean="0"/>
              <a:t>, </a:t>
            </a:r>
            <a:r>
              <a:rPr lang="ru-RU" sz="2000" dirty="0" err="1" smtClean="0"/>
              <a:t>вебсеминары</a:t>
            </a:r>
            <a:r>
              <a:rPr lang="ru-RU" sz="2000" dirty="0" smtClean="0"/>
              <a:t>, трансляции, </a:t>
            </a:r>
            <a:r>
              <a:rPr lang="ru-RU" sz="2000" dirty="0" err="1" smtClean="0">
                <a:hlinkClick r:id="rId28" tooltip="Вебинар"/>
              </a:rPr>
              <a:t>вебинары</a:t>
            </a:r>
            <a:r>
              <a:rPr lang="ru-RU" sz="2000" dirty="0" smtClean="0"/>
              <a:t>);</a:t>
            </a:r>
          </a:p>
          <a:p>
            <a:r>
              <a:rPr lang="ru-RU" sz="2000" dirty="0" smtClean="0"/>
              <a:t>системы взаимодействия с продавцами (VRM);</a:t>
            </a:r>
          </a:p>
          <a:p>
            <a:r>
              <a:rPr lang="ru-RU" sz="2000" dirty="0" smtClean="0"/>
              <a:t>продвижение сайта в социальных </a:t>
            </a:r>
            <a:r>
              <a:rPr lang="ru-RU" sz="2000" dirty="0" err="1" smtClean="0"/>
              <a:t>медиа</a:t>
            </a:r>
            <a:r>
              <a:rPr lang="ru-RU" sz="2000" dirty="0" smtClean="0"/>
              <a:t> (</a:t>
            </a:r>
            <a:r>
              <a:rPr lang="ru-RU" sz="2000" dirty="0" smtClean="0">
                <a:hlinkClick r:id="rId17" tooltip="SMO"/>
              </a:rPr>
              <a:t>SMO</a:t>
            </a:r>
            <a:r>
              <a:rPr lang="ru-RU" sz="2000" dirty="0" smtClean="0"/>
              <a:t> — оптимизация под социальные </a:t>
            </a:r>
            <a:r>
              <a:rPr lang="ru-RU" sz="2000" dirty="0" err="1" smtClean="0"/>
              <a:t>медиа</a:t>
            </a:r>
            <a:r>
              <a:rPr lang="ru-RU" sz="2000" dirty="0" smtClean="0"/>
              <a:t>, </a:t>
            </a:r>
            <a:r>
              <a:rPr lang="ru-RU" sz="2000" dirty="0" smtClean="0">
                <a:hlinkClick r:id="rId18" tooltip="Social media marketing"/>
              </a:rPr>
              <a:t>SMM</a:t>
            </a:r>
            <a:r>
              <a:rPr lang="ru-RU" sz="2000" dirty="0" smtClean="0"/>
              <a:t> — маркетинг в социальных сетях, </a:t>
            </a:r>
            <a:r>
              <a:rPr lang="ru-RU" sz="2000" dirty="0" err="1" smtClean="0"/>
              <a:t>Social</a:t>
            </a:r>
            <a:r>
              <a:rPr lang="ru-RU" sz="2000" dirty="0" smtClean="0"/>
              <a:t> </a:t>
            </a:r>
            <a:r>
              <a:rPr lang="ru-RU" sz="2000" dirty="0" err="1" smtClean="0"/>
              <a:t>Ads</a:t>
            </a:r>
            <a:r>
              <a:rPr lang="ru-RU" sz="2000" dirty="0" smtClean="0"/>
              <a:t> — реклама в социальных сетях);</a:t>
            </a:r>
          </a:p>
          <a:p>
            <a:r>
              <a:rPr lang="ru-RU" sz="2000" dirty="0" smtClean="0">
                <a:hlinkClick r:id="rId29" tooltip="Мобильная реклама"/>
              </a:rPr>
              <a:t>мобильная реклама</a:t>
            </a:r>
            <a:r>
              <a:rPr lang="ru-RU" sz="2000" dirty="0" smtClean="0"/>
              <a:t> (</a:t>
            </a:r>
            <a:r>
              <a:rPr lang="ru-RU" sz="2000" dirty="0" err="1" smtClean="0"/>
              <a:t>mobile</a:t>
            </a:r>
            <a:r>
              <a:rPr lang="ru-RU" sz="2000" dirty="0" smtClean="0"/>
              <a:t> </a:t>
            </a:r>
            <a:r>
              <a:rPr lang="ru-RU" sz="2000" dirty="0" err="1" smtClean="0"/>
              <a:t>application</a:t>
            </a:r>
            <a:r>
              <a:rPr lang="ru-RU" sz="2000" dirty="0" smtClean="0"/>
              <a:t> — </a:t>
            </a:r>
            <a:r>
              <a:rPr lang="ru-RU" sz="2000" dirty="0" err="1" smtClean="0"/>
              <a:t>реклама</a:t>
            </a:r>
            <a:r>
              <a:rPr lang="ru-RU" sz="2000" dirty="0" smtClean="0"/>
              <a:t> в мобильных приложениях)</a:t>
            </a:r>
          </a:p>
          <a:p>
            <a:r>
              <a:rPr lang="ru-RU" sz="2000" dirty="0" smtClean="0">
                <a:hlinkClick r:id="rId30" tooltip="Дополненная реальность"/>
              </a:rPr>
              <a:t>дополненная реальность</a:t>
            </a:r>
            <a:r>
              <a:rPr lang="ru-RU" sz="2000" dirty="0" smtClean="0"/>
              <a:t> (AR или </a:t>
            </a:r>
            <a:r>
              <a:rPr lang="ru-RU" sz="2000" dirty="0" err="1" smtClean="0"/>
              <a:t>augmented</a:t>
            </a:r>
            <a:r>
              <a:rPr lang="ru-RU" sz="2000" dirty="0" smtClean="0"/>
              <a:t> </a:t>
            </a:r>
            <a:r>
              <a:rPr lang="ru-RU" sz="2000" dirty="0" err="1" smtClean="0"/>
              <a:t>reality</a:t>
            </a:r>
            <a:r>
              <a:rPr lang="ru-RU" sz="2000" dirty="0" smtClean="0"/>
              <a:t> — это системы, в которых реальный мир дополняется виртуальными объектами).</a:t>
            </a:r>
          </a:p>
          <a:p>
            <a:pPr marL="0" indent="19050" algn="just">
              <a:buNone/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https://ru.wikipedia.org/wiki/</a:t>
            </a:r>
            <a:r>
              <a:rPr lang="ru-RU" dirty="0" smtClean="0"/>
              <a:t>Интернет-маркетинг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– </a:t>
            </a:r>
            <a:r>
              <a:rPr lang="ru-RU" dirty="0" smtClean="0"/>
              <a:t>маркетинг.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944</Words>
  <Application>Microsoft Office PowerPoint</Application>
  <PresentationFormat>Экран 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Введение в мониторинг и маркетинг информационных продуктов и услуг</vt:lpstr>
      <vt:lpstr>Обзор литературы</vt:lpstr>
      <vt:lpstr>Информационные продукты и услуги</vt:lpstr>
      <vt:lpstr>Информационные продукты и услуги</vt:lpstr>
      <vt:lpstr>Цифровой маркетинг</vt:lpstr>
      <vt:lpstr>Маркетинг</vt:lpstr>
      <vt:lpstr>Интернет-маркетинг</vt:lpstr>
      <vt:lpstr>Интернет-маркетинг</vt:lpstr>
      <vt:lpstr>Слайд 9</vt:lpstr>
      <vt:lpstr>Обзор дополнительных источников информации</vt:lpstr>
      <vt:lpstr>Инструменты интернет маркетинга</vt:lpstr>
      <vt:lpstr>Интернет-маркетинг</vt:lpstr>
      <vt:lpstr>Интернет-маркетинг</vt:lpstr>
      <vt:lpstr>Интернет-маркетинг</vt:lpstr>
      <vt:lpstr>Интернет-маркетинг</vt:lpstr>
      <vt:lpstr>Интернет-маркетинг</vt:lpstr>
      <vt:lpstr>Интернет-маркетинг</vt:lpstr>
      <vt:lpstr>Интернет-маркетинг</vt:lpstr>
      <vt:lpstr>Стадии принятия потребительских решений</vt:lpstr>
      <vt:lpstr>Профессии в интернет маркетинге</vt:lpstr>
      <vt:lpstr>Базовые принципы работы системы интернет- маркетинга</vt:lpstr>
      <vt:lpstr>Интересная статья про аналитику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мониторинг и маркетинг информационных продуктов и услуг</dc:title>
  <dc:creator>Булат</dc:creator>
  <cp:lastModifiedBy>Пользователь Windows</cp:lastModifiedBy>
  <cp:revision>42</cp:revision>
  <dcterms:created xsi:type="dcterms:W3CDTF">2022-09-09T03:12:55Z</dcterms:created>
  <dcterms:modified xsi:type="dcterms:W3CDTF">2022-09-09T09:46:09Z</dcterms:modified>
</cp:coreProperties>
</file>