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69" r:id="rId23"/>
    <p:sldId id="282" r:id="rId24"/>
    <p:sldId id="281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Современные </a:t>
            </a:r>
            <a:r>
              <a:rPr lang="ru-RU" sz="3200" b="1" dirty="0">
                <a:solidFill>
                  <a:srgbClr val="C00000"/>
                </a:solidFill>
              </a:rPr>
              <a:t>подходы к разработке маркетинговой программы деятельности фирмы сферы информационного бизнеса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48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484784"/>
            <a:ext cx="5616624" cy="460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548680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effectLst/>
                <a:latin typeface="Times New Roman"/>
                <a:ea typeface="Times New Roman"/>
              </a:rPr>
              <a:t>Разработка поисковых вопросов и гипотез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305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448" y="105273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Вопрос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903649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Существует ли универсальная методология, которую можно использовать для организации работы внутри любого проекта?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2" t="31068" r="40147" b="38938"/>
          <a:stretch/>
        </p:blipFill>
        <p:spPr bwMode="auto">
          <a:xfrm>
            <a:off x="1331640" y="2564904"/>
            <a:ext cx="661590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https://stepik.org/lesson/61670/step/2?unit=44189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4462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C00000"/>
                </a:solidFill>
              </a:rPr>
              <a:t>Организация работ над интернет проектом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Вопрос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720"/>
            <a:ext cx="903649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Какие плюсы в фиксации задач вы видите?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https://stepik.org/lesson/61670/step/4?unit=44189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6" t="41324" r="18973" b="31196"/>
          <a:stretch/>
        </p:blipFill>
        <p:spPr bwMode="auto">
          <a:xfrm>
            <a:off x="419520" y="1772816"/>
            <a:ext cx="858619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52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Длительность задачи не должно превышать 5 часов, иначе желательно разбивать длинные по сроку исполнения задачи на подзадачи.</a:t>
            </a:r>
          </a:p>
          <a:p>
            <a:r>
              <a:rPr lang="ru-RU" dirty="0" smtClean="0"/>
              <a:t>Описание тестового сценария</a:t>
            </a:r>
          </a:p>
          <a:p>
            <a:r>
              <a:rPr lang="ru-RU" dirty="0" smtClean="0"/>
              <a:t>Процесс постановки задачи обычно проходят в 1 или 2 недельные митинги(совещания).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https://stepik.org/lesson/61670/step/5?unit=44189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70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Вопрос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720"/>
            <a:ext cx="903649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Кому лучше доверить первичную оценку времени, которое потребуется на выполнение задачи?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https://stepik.org/lesson/61670/step/4?unit=44189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2" t="35519" r="50000" b="38550"/>
          <a:stretch/>
        </p:blipFill>
        <p:spPr bwMode="auto">
          <a:xfrm>
            <a:off x="2555776" y="1772816"/>
            <a:ext cx="4539226" cy="291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06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Принцип прозрачности сотрудника. </a:t>
            </a:r>
            <a:r>
              <a:rPr lang="ru-RU" dirty="0" smtClean="0"/>
              <a:t>Можно организовать путем </a:t>
            </a:r>
            <a:r>
              <a:rPr lang="en-US" dirty="0" smtClean="0"/>
              <a:t>Task </a:t>
            </a:r>
            <a:r>
              <a:rPr lang="ru-RU" dirty="0" smtClean="0"/>
              <a:t>трекинга (правильной постановкой задач на рабочий цикл(1 – 2 недели) и системой и статусом задач). Введением рабочего календаря.</a:t>
            </a:r>
          </a:p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https://stepik.org/lesson/61670/step/5?unit=44189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8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Вопрос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720"/>
            <a:ext cx="903649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Какие есть значительные плюсы в ведении рабочего календаря занятости?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https://stepik.org/lesson/61670/step/8?unit=44189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t="38034" r="28093" b="38357"/>
          <a:stretch/>
        </p:blipFill>
        <p:spPr bwMode="auto">
          <a:xfrm>
            <a:off x="107504" y="1772816"/>
            <a:ext cx="883926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69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Принцип прозрачности процесса. </a:t>
            </a:r>
          </a:p>
          <a:p>
            <a:pPr algn="just"/>
            <a:r>
              <a:rPr lang="ru-RU" dirty="0" smtClean="0"/>
              <a:t>Прозрачность процесса работы. В любой момент времени менеджер может посмотреть</a:t>
            </a:r>
            <a:r>
              <a:rPr lang="ru-RU" dirty="0" smtClean="0"/>
              <a:t>, кто из сотрудников над какой задаче работает. </a:t>
            </a:r>
            <a:r>
              <a:rPr lang="ru-RU" dirty="0" smtClean="0"/>
              <a:t>Реализуется системой статусов в </a:t>
            </a:r>
            <a:r>
              <a:rPr lang="en-US" dirty="0" smtClean="0"/>
              <a:t>Task </a:t>
            </a:r>
            <a:r>
              <a:rPr lang="ru-RU" dirty="0" err="1" smtClean="0"/>
              <a:t>трекере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Список задач которые вы сделали в целом (все).</a:t>
            </a:r>
          </a:p>
          <a:p>
            <a:pPr algn="just"/>
            <a:r>
              <a:rPr lang="ru-RU" dirty="0" smtClean="0"/>
              <a:t>Список задач за рабочий цикл (1-2 недели).</a:t>
            </a:r>
          </a:p>
          <a:p>
            <a:pPr algn="just"/>
            <a:r>
              <a:rPr lang="ru-RU" dirty="0" smtClean="0"/>
              <a:t>Статус какая задача в настоящий момент времени находится в работе. (Только одна задача может находиться в этом статусе).</a:t>
            </a:r>
          </a:p>
          <a:p>
            <a:pPr algn="just"/>
            <a:r>
              <a:rPr lang="ru-RU" dirty="0" smtClean="0"/>
              <a:t>Статус Блок. (Ставиться если задача каким то образом заблокирована).</a:t>
            </a:r>
          </a:p>
          <a:p>
            <a:pPr algn="just"/>
            <a:r>
              <a:rPr lang="ru-RU" dirty="0" smtClean="0"/>
              <a:t>Статус </a:t>
            </a:r>
            <a:r>
              <a:rPr lang="en-US" dirty="0" smtClean="0"/>
              <a:t>revue </a:t>
            </a:r>
            <a:r>
              <a:rPr lang="ru-RU" dirty="0" smtClean="0"/>
              <a:t>если задача готовится к проверке.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Статус </a:t>
            </a:r>
            <a:r>
              <a:rPr lang="en-US" dirty="0" smtClean="0"/>
              <a:t>Done </a:t>
            </a:r>
            <a:r>
              <a:rPr lang="ru-RU" dirty="0" smtClean="0"/>
              <a:t>задача выполнена корректно.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https://stepik.org/lesson/61670/step/9?unit=44189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7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 информации</a:t>
            </a:r>
          </a:p>
          <a:p>
            <a:r>
              <a:rPr lang="ru-RU" dirty="0" smtClean="0"/>
              <a:t>Навигатор, где зафиксировано где что лежит, и какой принцип наименования документов.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https://stepik.org/lesson/61670/step/9?unit=44189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68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Принцип прозрачности </a:t>
            </a:r>
            <a:r>
              <a:rPr lang="ru-RU" b="1" dirty="0" smtClean="0">
                <a:solidFill>
                  <a:srgbClr val="C00000"/>
                </a:solidFill>
              </a:rPr>
              <a:t>коммуникаций.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dirty="0" smtClean="0"/>
              <a:t>Коммуникация внутри команды не должна быть завершена. (уточнения по делам, список дел. ) </a:t>
            </a:r>
          </a:p>
          <a:p>
            <a:pPr algn="just"/>
            <a:r>
              <a:rPr lang="ru-RU" dirty="0" smtClean="0"/>
              <a:t>Митинги, где зафиксировано как проходят митинги,  и запротоколировано (максимум 1,5 часа).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https://stepik.org/lesson/61670/step/9?unit=44189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94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Яндекс метрика</a:t>
            </a:r>
          </a:p>
          <a:p>
            <a:r>
              <a:rPr lang="en-US" dirty="0" smtClean="0"/>
              <a:t>Google </a:t>
            </a:r>
            <a:r>
              <a:rPr lang="ru-RU" dirty="0" smtClean="0"/>
              <a:t>метрика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Вопрос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08720"/>
            <a:ext cx="903649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Что важно помнить, ставя задаче статус “</a:t>
            </a:r>
            <a:r>
              <a:rPr lang="ru-RU" dirty="0" err="1"/>
              <a:t>Blocked</a:t>
            </a:r>
            <a:r>
              <a:rPr lang="ru-RU" dirty="0"/>
              <a:t>”?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https://stepik.org/lesson/61670/step/8?unit=44189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2" t="35325" r="30189" b="44162"/>
          <a:stretch/>
        </p:blipFill>
        <p:spPr bwMode="auto">
          <a:xfrm>
            <a:off x="0" y="1844824"/>
            <a:ext cx="8937029" cy="23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3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Обзор </a:t>
            </a:r>
            <a:r>
              <a:rPr lang="en-US" b="1" dirty="0" smtClean="0">
                <a:solidFill>
                  <a:srgbClr val="C00000"/>
                </a:solidFill>
              </a:rPr>
              <a:t>TRELLO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8" t="40356" r="16352" b="23456"/>
          <a:stretch/>
        </p:blipFill>
        <p:spPr bwMode="auto">
          <a:xfrm>
            <a:off x="683568" y="2564904"/>
            <a:ext cx="756546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620688"/>
            <a:ext cx="9144000" cy="15121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Для организации работы с задачами внутри команды удобно использовать </a:t>
            </a:r>
            <a:r>
              <a:rPr lang="ru-RU" dirty="0" err="1"/>
              <a:t>таск-трекер</a:t>
            </a:r>
            <a:r>
              <a:rPr lang="ru-RU" dirty="0"/>
              <a:t>. Сегодня существует множество </a:t>
            </a:r>
            <a:r>
              <a:rPr lang="ru-RU" dirty="0" err="1"/>
              <a:t>таск-трекеров</a:t>
            </a:r>
            <a:r>
              <a:rPr lang="ru-RU" dirty="0"/>
              <a:t>,  обсуждения различий между ними не входит в программу данного курса. Однако в рамках этого урока, для примера, рассмотрим интерфейс и основные функции популярного сервиса</a:t>
            </a:r>
            <a:r>
              <a:rPr lang="ru-RU" b="1" dirty="0"/>
              <a:t> </a:t>
            </a:r>
            <a:r>
              <a:rPr lang="ru-RU" b="1" dirty="0" err="1">
                <a:hlinkClick r:id="rId3" tooltip="Link: https://trello.com/"/>
              </a:rPr>
              <a:t>Trello</a:t>
            </a:r>
            <a:r>
              <a:rPr lang="ru-RU" dirty="0"/>
              <a:t>. В конце урока также есть ссылки на обзоры аналогичных сервисов.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https://stepik.org/lesson/66269/step/1?unit=44187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13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Обзор </a:t>
            </a:r>
            <a:r>
              <a:rPr lang="en-US" b="1" dirty="0" smtClean="0">
                <a:solidFill>
                  <a:srgbClr val="C00000"/>
                </a:solidFill>
              </a:rPr>
              <a:t>Trello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https://www.youtube.com/watch?v=E--lahW1-uw&amp;ab_channel=%D0%9A%D0%BE%D0%BD%D1%81%D1%82%D0%B0%D0%BD%D1%82%D0%B8%D0%BD%D0%90%D0%BD%D0%B4%D1%80%D0%B8%D0%B0%D0%BD%D0%BE%D0%B2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16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Компонент </a:t>
            </a:r>
            <a:r>
              <a:rPr lang="ru-RU" sz="3200" b="1" dirty="0">
                <a:solidFill>
                  <a:srgbClr val="C00000"/>
                </a:solidFill>
              </a:rPr>
              <a:t>системы интернет-маркетинга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https://stepik.org/lesson/66270/step/1?unit=44188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6" t="29713" r="17086" b="13973"/>
          <a:stretch/>
        </p:blipFill>
        <p:spPr bwMode="auto">
          <a:xfrm>
            <a:off x="251520" y="980728"/>
            <a:ext cx="855484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72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8" t="39389" r="15095" b="32744"/>
          <a:stretch/>
        </p:blipFill>
        <p:spPr bwMode="auto">
          <a:xfrm>
            <a:off x="179512" y="1916832"/>
            <a:ext cx="868896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https://stepik.org/lesson/66270/step/1?unit=44188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75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4" t="17715" r="43291" b="57901"/>
          <a:stretch/>
        </p:blipFill>
        <p:spPr bwMode="auto">
          <a:xfrm>
            <a:off x="107504" y="908720"/>
            <a:ext cx="861010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https://stepik.org/lesson/66270/step/1?unit=44188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15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https://trello.com/b/tLvDmGT5/lotr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07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7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Организация </a:t>
            </a:r>
            <a:r>
              <a:rPr lang="ru-RU" b="1" dirty="0">
                <a:solidFill>
                  <a:srgbClr val="C00000"/>
                </a:solidFill>
              </a:rPr>
              <a:t>маркетинговых исследований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0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Маркетинговые </a:t>
            </a:r>
            <a:r>
              <a:rPr lang="ru-RU" dirty="0">
                <a:solidFill>
                  <a:srgbClr val="C00000"/>
                </a:solidFill>
              </a:rPr>
              <a:t>исследования: сущность, классификация, этапы проведения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4653136"/>
            <a:ext cx="7772400" cy="1500187"/>
          </a:xfrm>
        </p:spPr>
        <p:txBody>
          <a:bodyPr>
            <a:noAutofit/>
          </a:bodyPr>
          <a:lstStyle/>
          <a:p>
            <a:r>
              <a:rPr lang="ru-RU" sz="32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Маркетинговые исследования – </a:t>
            </a:r>
            <a:r>
              <a:rPr lang="ru-RU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это систематические объективные выявление, сбор, анализ, распространение и использование информации для повышения эффективности идентификации и решения маркетинговых проблем (возможностей)</a:t>
            </a:r>
          </a:p>
        </p:txBody>
      </p:sp>
    </p:spTree>
    <p:extLst>
      <p:ext uri="{BB962C8B-B14F-4D97-AF65-F5344CB8AC3E}">
        <p14:creationId xmlns:p14="http://schemas.microsoft.com/office/powerpoint/2010/main" val="36874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88118" cy="525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15616" y="478413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Классификация маркетинговых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81607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проводит маркетинговые исследования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84482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	</a:t>
            </a:r>
            <a:r>
              <a:rPr lang="ru-RU" sz="3200" dirty="0" smtClean="0"/>
              <a:t>Субъекты </a:t>
            </a:r>
            <a:r>
              <a:rPr lang="ru-RU" sz="3200" dirty="0"/>
              <a:t>маркетинговых исследований можно классифицировать на внешние и внутренние </a:t>
            </a:r>
            <a:r>
              <a:rPr lang="en-US" sz="3200" dirty="0" smtClean="0"/>
              <a:t>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40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683568" y="1429067"/>
            <a:ext cx="7848872" cy="5312301"/>
            <a:chOff x="2214" y="5794"/>
            <a:chExt cx="8820" cy="6299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3654" y="5794"/>
              <a:ext cx="48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effectLst/>
                  <a:latin typeface="Times New Roman"/>
                  <a:ea typeface="Times New Roman"/>
                </a:rPr>
                <a:t>Субъекты маркетинговых исследований</a:t>
              </a:r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574" y="6694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Внутренние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7598" y="6694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Внешние</a:t>
              </a:r>
            </a:p>
          </p:txBody>
        </p:sp>
        <p:cxnSp>
          <p:nvCxnSpPr>
            <p:cNvPr id="8" name="Line 15"/>
            <p:cNvCxnSpPr/>
            <p:nvPr/>
          </p:nvCxnSpPr>
          <p:spPr bwMode="auto">
            <a:xfrm>
              <a:off x="3834" y="63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16"/>
            <p:cNvCxnSpPr/>
            <p:nvPr/>
          </p:nvCxnSpPr>
          <p:spPr bwMode="auto">
            <a:xfrm>
              <a:off x="8154" y="63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214" y="7593"/>
              <a:ext cx="39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Компании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универсального</a:t>
              </a:r>
            </a:p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профиля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6714" y="7593"/>
              <a:ext cx="37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ru-RU" dirty="0">
                  <a:latin typeface="Times New Roman"/>
                  <a:ea typeface="Times New Roman"/>
                </a:rPr>
                <a:t>Компании с ограниченным</a:t>
              </a:r>
            </a:p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набором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услуг</a:t>
              </a:r>
            </a:p>
          </p:txBody>
        </p:sp>
        <p:cxnSp>
          <p:nvCxnSpPr>
            <p:cNvPr id="12" name="Line 19"/>
            <p:cNvCxnSpPr/>
            <p:nvPr/>
          </p:nvCxnSpPr>
          <p:spPr bwMode="auto">
            <a:xfrm>
              <a:off x="8154" y="72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21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Синдицированные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услуги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47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r>
                <a:rPr lang="ru-RU" dirty="0">
                  <a:latin typeface="Times New Roman"/>
                  <a:ea typeface="Times New Roman"/>
                </a:rPr>
                <a:t>Стандартизированные услуги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91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r>
                <a:rPr lang="ru-RU" dirty="0">
                  <a:latin typeface="Times New Roman"/>
                  <a:ea typeface="Times New Roman"/>
                </a:rPr>
                <a:t>Заказные услуги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635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Полевые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работы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761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Кодирование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и </a:t>
              </a:r>
              <a:r>
                <a:rPr lang="ru-RU" dirty="0">
                  <a:latin typeface="Times New Roman"/>
                  <a:ea typeface="Times New Roman"/>
                </a:rPr>
                <a:t>ввод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данных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887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Аналитические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услуги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0134" y="8853"/>
              <a:ext cx="900" cy="3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dirty="0">
                  <a:latin typeface="Times New Roman"/>
                  <a:ea typeface="Times New Roman"/>
                </a:rPr>
                <a:t>Фирменные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ru-RU" dirty="0">
                  <a:latin typeface="Times New Roman"/>
                  <a:ea typeface="Times New Roman"/>
                </a:rPr>
                <a:t>исследования</a:t>
              </a:r>
            </a:p>
          </p:txBody>
        </p:sp>
        <p:cxnSp>
          <p:nvCxnSpPr>
            <p:cNvPr id="20" name="Line 27"/>
            <p:cNvCxnSpPr/>
            <p:nvPr/>
          </p:nvCxnSpPr>
          <p:spPr bwMode="auto">
            <a:xfrm>
              <a:off x="2754" y="8493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28"/>
            <p:cNvCxnSpPr/>
            <p:nvPr/>
          </p:nvCxnSpPr>
          <p:spPr bwMode="auto">
            <a:xfrm>
              <a:off x="3834" y="8313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29"/>
            <p:cNvCxnSpPr/>
            <p:nvPr/>
          </p:nvCxnSpPr>
          <p:spPr bwMode="auto">
            <a:xfrm>
              <a:off x="2754" y="849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30"/>
            <p:cNvCxnSpPr/>
            <p:nvPr/>
          </p:nvCxnSpPr>
          <p:spPr bwMode="auto">
            <a:xfrm>
              <a:off x="5454" y="849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31"/>
            <p:cNvCxnSpPr/>
            <p:nvPr/>
          </p:nvCxnSpPr>
          <p:spPr bwMode="auto">
            <a:xfrm>
              <a:off x="6714" y="8493"/>
              <a:ext cx="3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32"/>
            <p:cNvCxnSpPr/>
            <p:nvPr/>
          </p:nvCxnSpPr>
          <p:spPr bwMode="auto">
            <a:xfrm>
              <a:off x="8154" y="8313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33"/>
            <p:cNvCxnSpPr/>
            <p:nvPr/>
          </p:nvCxnSpPr>
          <p:spPr bwMode="auto">
            <a:xfrm>
              <a:off x="6714" y="849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34"/>
            <p:cNvCxnSpPr/>
            <p:nvPr/>
          </p:nvCxnSpPr>
          <p:spPr bwMode="auto">
            <a:xfrm>
              <a:off x="9234" y="849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5"/>
            <p:cNvCxnSpPr/>
            <p:nvPr/>
          </p:nvCxnSpPr>
          <p:spPr bwMode="auto">
            <a:xfrm>
              <a:off x="10674" y="849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36"/>
            <p:cNvCxnSpPr/>
            <p:nvPr/>
          </p:nvCxnSpPr>
          <p:spPr bwMode="auto">
            <a:xfrm flipH="1">
              <a:off x="5094" y="6874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37"/>
            <p:cNvCxnSpPr/>
            <p:nvPr/>
          </p:nvCxnSpPr>
          <p:spPr bwMode="auto">
            <a:xfrm>
              <a:off x="5094" y="687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Прямоугольник 1"/>
          <p:cNvSpPr/>
          <p:nvPr/>
        </p:nvSpPr>
        <p:spPr>
          <a:xfrm>
            <a:off x="107504" y="332656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Компании и услуги в сфере </a:t>
            </a:r>
            <a:r>
              <a:rPr lang="ru-RU" sz="2800" dirty="0" smtClean="0"/>
              <a:t>маркетинговых</a:t>
            </a:r>
            <a:r>
              <a:rPr lang="en-US" sz="2800" dirty="0" smtClean="0"/>
              <a:t> </a:t>
            </a:r>
            <a:r>
              <a:rPr lang="ru-RU" sz="2800" dirty="0" smtClean="0"/>
              <a:t>исследований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829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00709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3.2  ОПРЕДЕЛЕНИЕ </a:t>
            </a:r>
            <a:r>
              <a:rPr lang="ru-RU" b="1" dirty="0"/>
              <a:t>ПРОБЛЕМЫ И ПОДХОДА К ПРОВЕДЕНИЮ МАРКЕТИНГОВОГО ИССЛЕДОВАНИЯ </a:t>
            </a:r>
          </a:p>
        </p:txBody>
      </p:sp>
    </p:spTree>
    <p:extLst>
      <p:ext uri="{BB962C8B-B14F-4D97-AF65-F5344CB8AC3E}">
        <p14:creationId xmlns:p14="http://schemas.microsoft.com/office/powerpoint/2010/main" val="383064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899592" y="1543050"/>
            <a:ext cx="7920880" cy="4694262"/>
            <a:chOff x="1314" y="7767"/>
            <a:chExt cx="9360" cy="5940"/>
          </a:xfrm>
        </p:grpSpPr>
        <p:sp>
          <p:nvSpPr>
            <p:cNvPr id="4" name="Text Box 41"/>
            <p:cNvSpPr txBox="1">
              <a:spLocks noChangeArrowheads="1"/>
            </p:cNvSpPr>
            <p:nvPr/>
          </p:nvSpPr>
          <p:spPr bwMode="auto">
            <a:xfrm>
              <a:off x="1494" y="7767"/>
              <a:ext cx="91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 b="1" dirty="0">
                  <a:effectLst/>
                  <a:latin typeface="Times New Roman"/>
                  <a:ea typeface="Times New Roman"/>
                </a:rPr>
                <a:t>Задачи исследования</a:t>
              </a:r>
              <a:endParaRPr lang="ru-RU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4374" y="8487"/>
              <a:ext cx="19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dirty="0">
                  <a:latin typeface="Times New Roman"/>
                  <a:ea typeface="Times New Roman"/>
                </a:rPr>
                <a:t>Интервью</a:t>
              </a:r>
              <a:r>
                <a:rPr lang="ru-RU" sz="1200" dirty="0">
                  <a:effectLst/>
                  <a:latin typeface="Times New Roman"/>
                  <a:ea typeface="Times New Roman"/>
                </a:rPr>
                <a:t> с</a:t>
              </a:r>
            </a:p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экспертами</a:t>
              </a:r>
            </a:p>
          </p:txBody>
        </p:sp>
        <p:sp>
          <p:nvSpPr>
            <p:cNvPr id="6" name="Text Box 43"/>
            <p:cNvSpPr txBox="1">
              <a:spLocks noChangeArrowheads="1"/>
            </p:cNvSpPr>
            <p:nvPr/>
          </p:nvSpPr>
          <p:spPr bwMode="auto">
            <a:xfrm>
              <a:off x="6534" y="8487"/>
              <a:ext cx="21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Анализ вторичной информации</a:t>
              </a:r>
            </a:p>
          </p:txBody>
        </p:sp>
        <p:sp>
          <p:nvSpPr>
            <p:cNvPr id="7" name="Text Box 44"/>
            <p:cNvSpPr txBox="1">
              <a:spLocks noChangeArrowheads="1"/>
            </p:cNvSpPr>
            <p:nvPr/>
          </p:nvSpPr>
          <p:spPr bwMode="auto">
            <a:xfrm>
              <a:off x="8874" y="8487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Качественные</a:t>
              </a:r>
            </a:p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исследования</a:t>
              </a:r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1494" y="8487"/>
              <a:ext cx="27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Times New Roman"/>
                </a:rPr>
                <a:t>Обсуждение с</a:t>
              </a:r>
            </a:p>
            <a:p>
              <a:pPr algn="ctr"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Times New Roman"/>
                </a:rPr>
                <a:t>топ-менеджерами</a:t>
              </a:r>
            </a:p>
          </p:txBody>
        </p:sp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1314" y="9387"/>
              <a:ext cx="91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600" b="1" dirty="0">
                  <a:effectLst/>
                  <a:latin typeface="Times New Roman"/>
                  <a:ea typeface="Times New Roman"/>
                </a:rPr>
                <a:t>Внешняя среда, влияющая на проблему</a:t>
              </a:r>
              <a:endParaRPr lang="ru-RU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1314" y="10107"/>
              <a:ext cx="91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b="1" dirty="0">
                  <a:effectLst/>
                  <a:latin typeface="Times New Roman"/>
                  <a:ea typeface="Times New Roman"/>
                </a:rPr>
                <a:t>Этап 1. Определение проблемы</a:t>
              </a:r>
              <a:endParaRPr lang="ru-RU" sz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48"/>
            <p:cNvSpPr txBox="1">
              <a:spLocks noChangeArrowheads="1"/>
            </p:cNvSpPr>
            <p:nvPr/>
          </p:nvSpPr>
          <p:spPr bwMode="auto">
            <a:xfrm>
              <a:off x="3834" y="10827"/>
              <a:ext cx="46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Управленческая проблема</a:t>
              </a:r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3834" y="11547"/>
              <a:ext cx="46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Проблема маркетингового исследования</a:t>
              </a:r>
            </a:p>
          </p:txBody>
        </p:sp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1314" y="12267"/>
              <a:ext cx="91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b="1" dirty="0">
                  <a:latin typeface="Times New Roman"/>
                  <a:ea typeface="Times New Roman"/>
                </a:rPr>
                <a:t>Этап 2. Подход к проблеме</a:t>
              </a: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9054" y="12987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Факторы</a:t>
              </a: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7434" y="12987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Гипотезы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5274" y="12987"/>
              <a:ext cx="198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Поисковые</a:t>
              </a:r>
            </a:p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вопросы</a:t>
              </a: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294" y="12987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 err="1">
                  <a:latin typeface="Times New Roman"/>
                  <a:ea typeface="Times New Roman"/>
                </a:rPr>
                <a:t>Аналитич</a:t>
              </a:r>
              <a:r>
                <a:rPr lang="ru-RU" sz="1400" dirty="0">
                  <a:latin typeface="Times New Roman"/>
                  <a:ea typeface="Times New Roman"/>
                </a:rPr>
                <a:t>.</a:t>
              </a:r>
            </a:p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модели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314" y="12987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u-RU" sz="1400" dirty="0" err="1">
                  <a:latin typeface="Times New Roman"/>
                  <a:ea typeface="Times New Roman"/>
                </a:rPr>
                <a:t>Метология</a:t>
              </a:r>
              <a:endParaRPr lang="ru-RU" sz="1400" dirty="0">
                <a:latin typeface="Times New Roman"/>
                <a:ea typeface="Times New Roman"/>
              </a:endParaRPr>
            </a:p>
            <a:p>
              <a:pPr algn="ctr"/>
              <a:r>
                <a:rPr lang="ru-RU" sz="1400" dirty="0">
                  <a:latin typeface="Times New Roman"/>
                  <a:ea typeface="Times New Roman"/>
                </a:rPr>
                <a:t>исследования</a:t>
              </a:r>
            </a:p>
          </p:txBody>
        </p:sp>
        <p:cxnSp>
          <p:nvCxnSpPr>
            <p:cNvPr id="19" name="Line 56"/>
            <p:cNvCxnSpPr/>
            <p:nvPr/>
          </p:nvCxnSpPr>
          <p:spPr bwMode="auto">
            <a:xfrm>
              <a:off x="2934" y="83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57"/>
            <p:cNvCxnSpPr/>
            <p:nvPr/>
          </p:nvCxnSpPr>
          <p:spPr bwMode="auto">
            <a:xfrm>
              <a:off x="5454" y="83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58"/>
            <p:cNvCxnSpPr/>
            <p:nvPr/>
          </p:nvCxnSpPr>
          <p:spPr bwMode="auto">
            <a:xfrm>
              <a:off x="7614" y="83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59"/>
            <p:cNvCxnSpPr/>
            <p:nvPr/>
          </p:nvCxnSpPr>
          <p:spPr bwMode="auto">
            <a:xfrm>
              <a:off x="9774" y="83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60"/>
            <p:cNvCxnSpPr/>
            <p:nvPr/>
          </p:nvCxnSpPr>
          <p:spPr bwMode="auto">
            <a:xfrm>
              <a:off x="2934" y="92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61"/>
            <p:cNvCxnSpPr/>
            <p:nvPr/>
          </p:nvCxnSpPr>
          <p:spPr bwMode="auto">
            <a:xfrm>
              <a:off x="9774" y="92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62"/>
            <p:cNvCxnSpPr/>
            <p:nvPr/>
          </p:nvCxnSpPr>
          <p:spPr bwMode="auto">
            <a:xfrm>
              <a:off x="5454" y="92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63"/>
            <p:cNvCxnSpPr/>
            <p:nvPr/>
          </p:nvCxnSpPr>
          <p:spPr bwMode="auto">
            <a:xfrm>
              <a:off x="7614" y="92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64"/>
            <p:cNvCxnSpPr/>
            <p:nvPr/>
          </p:nvCxnSpPr>
          <p:spPr bwMode="auto">
            <a:xfrm>
              <a:off x="5994" y="992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65"/>
            <p:cNvCxnSpPr/>
            <p:nvPr/>
          </p:nvCxnSpPr>
          <p:spPr bwMode="auto">
            <a:xfrm>
              <a:off x="5994" y="1064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66"/>
            <p:cNvCxnSpPr/>
            <p:nvPr/>
          </p:nvCxnSpPr>
          <p:spPr bwMode="auto">
            <a:xfrm>
              <a:off x="5994" y="1136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67"/>
            <p:cNvCxnSpPr/>
            <p:nvPr/>
          </p:nvCxnSpPr>
          <p:spPr bwMode="auto">
            <a:xfrm>
              <a:off x="5994" y="1208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68"/>
            <p:cNvCxnSpPr/>
            <p:nvPr/>
          </p:nvCxnSpPr>
          <p:spPr bwMode="auto">
            <a:xfrm>
              <a:off x="2394" y="128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69"/>
            <p:cNvCxnSpPr/>
            <p:nvPr/>
          </p:nvCxnSpPr>
          <p:spPr bwMode="auto">
            <a:xfrm>
              <a:off x="4194" y="128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70"/>
            <p:cNvCxnSpPr/>
            <p:nvPr/>
          </p:nvCxnSpPr>
          <p:spPr bwMode="auto">
            <a:xfrm>
              <a:off x="6354" y="128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71"/>
            <p:cNvCxnSpPr/>
            <p:nvPr/>
          </p:nvCxnSpPr>
          <p:spPr bwMode="auto">
            <a:xfrm>
              <a:off x="8154" y="128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72"/>
            <p:cNvCxnSpPr/>
            <p:nvPr/>
          </p:nvCxnSpPr>
          <p:spPr bwMode="auto">
            <a:xfrm>
              <a:off x="9774" y="1280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Прямоугольник 1"/>
          <p:cNvSpPr/>
          <p:nvPr/>
        </p:nvSpPr>
        <p:spPr>
          <a:xfrm>
            <a:off x="602681" y="260648"/>
            <a:ext cx="8208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Определение проблемы исследования и разработка подхода к ее решению</a:t>
            </a:r>
          </a:p>
        </p:txBody>
      </p:sp>
    </p:spTree>
    <p:extLst>
      <p:ext uri="{BB962C8B-B14F-4D97-AF65-F5344CB8AC3E}">
        <p14:creationId xmlns:p14="http://schemas.microsoft.com/office/powerpoint/2010/main" val="3364397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523</Words>
  <Application>Microsoft Office PowerPoint</Application>
  <PresentationFormat>Экран (4:3)</PresentationFormat>
  <Paragraphs>99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Современные подходы к разработке маркетинговой программы деятельности фирмы сферы информационного бизнеса</vt:lpstr>
      <vt:lpstr>Презентация PowerPoint</vt:lpstr>
      <vt:lpstr>Организация маркетинговых исследований</vt:lpstr>
      <vt:lpstr>Маркетинговые исследования: сущность, классификация, этапы проведения</vt:lpstr>
      <vt:lpstr>Презентация PowerPoint</vt:lpstr>
      <vt:lpstr>Кто проводит маркетинговые исследования</vt:lpstr>
      <vt:lpstr>Презентация PowerPoint</vt:lpstr>
      <vt:lpstr>3.2  ОПРЕДЕЛЕНИЕ ПРОБЛЕМЫ И ПОДХОДА К ПРОВЕДЕНИЮ МАРКЕТИНГОВОГО ИССЛЕДОВАНИЯ </vt:lpstr>
      <vt:lpstr>Презентация PowerPoint</vt:lpstr>
      <vt:lpstr>Презентация PowerPoint</vt:lpstr>
      <vt:lpstr>Вопрос</vt:lpstr>
      <vt:lpstr>Вопрос</vt:lpstr>
      <vt:lpstr>Презентация PowerPoint</vt:lpstr>
      <vt:lpstr>Вопрос</vt:lpstr>
      <vt:lpstr>Презентация PowerPoint</vt:lpstr>
      <vt:lpstr>Вопрос</vt:lpstr>
      <vt:lpstr>Презентация PowerPoint</vt:lpstr>
      <vt:lpstr>Презентация PowerPoint</vt:lpstr>
      <vt:lpstr>Презентация PowerPoint</vt:lpstr>
      <vt:lpstr>Вопрос</vt:lpstr>
      <vt:lpstr>Обзор TRELLO</vt:lpstr>
      <vt:lpstr>Обзор Trello</vt:lpstr>
      <vt:lpstr>Компонент системы интернет-маркетинга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30</cp:revision>
  <dcterms:created xsi:type="dcterms:W3CDTF">2022-09-22T08:57:27Z</dcterms:created>
  <dcterms:modified xsi:type="dcterms:W3CDTF">2022-09-22T10:50:43Z</dcterms:modified>
</cp:coreProperties>
</file>