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86CADF-B9BA-4309-8A88-C3B65D047DB2}">
  <a:tblStyle styleId="{2186CADF-B9BA-4309-8A88-C3B65D047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mo-regular.fntdata"/><Relationship Id="rId21" Type="http://schemas.openxmlformats.org/officeDocument/2006/relationships/slide" Target="slides/slide15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Arim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y-AM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80188818_2_12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1e80188818_2_12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cf93387b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cf93387b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4cf93387b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cf93387b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cf93387b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4cf93387bf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cf93387b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4cf93387b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4cf93387bf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07df1206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07df1206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3507df1206e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201712dac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201712dac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201712dac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2309359826_0_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2309359826_0_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2309359826_0_3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30935982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30935982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2309359826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cf93387b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cf93387b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4cf93387b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y-AM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jp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jp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i.com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5.jp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jp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jp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0" y="76560"/>
            <a:ext cx="12191700" cy="68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947880" y="5756400"/>
            <a:ext cx="92152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2000" u="sng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057400" y="417240"/>
            <a:ext cx="7543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3600" strike="noStrike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Երևանի </a:t>
            </a:r>
            <a:r>
              <a:rPr b="1"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պ</a:t>
            </a:r>
            <a:r>
              <a:rPr b="1" lang="hy-AM" sz="3600" strike="noStrike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ետական </a:t>
            </a:r>
            <a:r>
              <a:rPr b="1"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հ</a:t>
            </a:r>
            <a:r>
              <a:rPr b="1" lang="hy-AM" sz="3600" strike="noStrike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ամալսարան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85800" y="2072880"/>
            <a:ext cx="11696040" cy="112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6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14 նանոմետրանոց տեխնիկական գործնթացում ա</a:t>
            </a:r>
            <a:r>
              <a:rPr b="0" lang="hy-AM" sz="26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րագագործ ընդունի</a:t>
            </a:r>
            <a:r>
              <a:rPr lang="hy-AM" sz="26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չ</a:t>
            </a:r>
            <a:r>
              <a:rPr b="0" lang="hy-AM" sz="26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 հանգույցում երկար գծերի համաձայնեցման   դիմադրության   կարգաբերման սխեմայի նախագծումը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73695" y="4296425"/>
            <a:ext cx="2983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0" lang="hy-AM" sz="18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Խումբ՝  4</a:t>
            </a:r>
            <a:r>
              <a:rPr lang="hy-AM" sz="18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r>
              <a:rPr b="0" lang="hy-AM" sz="18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-Ս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17800" y="5202125"/>
            <a:ext cx="5749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hy-AM" sz="18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  Ղեկավար՝ </a:t>
            </a:r>
            <a:r>
              <a:rPr lang="hy-AM" sz="18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տ․գ․թ </a:t>
            </a:r>
            <a:r>
              <a:rPr b="0" lang="hy-AM" sz="18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Մանվել Գրիգորյան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39588" y="4748825"/>
            <a:ext cx="4126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hy-AM" sz="18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Ուսանող՝ Շալիկո Արշակյան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5939280" y="6268320"/>
            <a:ext cx="313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5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838200" y="136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Նախագծման գործնթաց(2)</a:t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4"/>
          <p:cNvSpPr/>
          <p:nvPr/>
        </p:nvSpPr>
        <p:spPr>
          <a:xfrm>
            <a:off x="5939271" y="6268325"/>
            <a:ext cx="572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368" name="Google Shape;3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24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0" name="Google Shape;370;p24" title="image00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0150" y="1941050"/>
            <a:ext cx="105822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type="title"/>
          </p:nvPr>
        </p:nvSpPr>
        <p:spPr>
          <a:xfrm>
            <a:off x="838200" y="127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Նախագծման գործնթաց(3)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030A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5"/>
          <p:cNvSpPr/>
          <p:nvPr/>
        </p:nvSpPr>
        <p:spPr>
          <a:xfrm>
            <a:off x="5939271" y="6268325"/>
            <a:ext cx="572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380" name="Google Shape;3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5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2" name="Google Shape;382;p25" title="Screenshot from 2025-04-25 23-08-2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6251" y="1239700"/>
            <a:ext cx="8257450" cy="4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838200" y="-1039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Նախագծման գործնթաց(4)</a:t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6"/>
          <p:cNvSpPr/>
          <p:nvPr/>
        </p:nvSpPr>
        <p:spPr>
          <a:xfrm>
            <a:off x="5939271" y="6268325"/>
            <a:ext cx="572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392" name="Google Shape;3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26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6"/>
          <p:cNvSpPr txBox="1"/>
          <p:nvPr/>
        </p:nvSpPr>
        <p:spPr>
          <a:xfrm>
            <a:off x="1834200" y="2762700"/>
            <a:ext cx="1164600" cy="36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Կոդ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7130100" y="4160850"/>
            <a:ext cx="1164600" cy="36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26"/>
          <p:cNvCxnSpPr>
            <a:endCxn id="394" idx="3"/>
          </p:cNvCxnSpPr>
          <p:nvPr/>
        </p:nvCxnSpPr>
        <p:spPr>
          <a:xfrm flipH="1" rot="10800000">
            <a:off x="2664600" y="2944650"/>
            <a:ext cx="334200" cy="22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6"/>
          <p:cNvCxnSpPr/>
          <p:nvPr/>
        </p:nvCxnSpPr>
        <p:spPr>
          <a:xfrm>
            <a:off x="2729175" y="3204800"/>
            <a:ext cx="377400" cy="9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8" name="Google Shape;398;p26" title="image (1).jp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2650" y="1645050"/>
            <a:ext cx="7753625" cy="4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6"/>
          <p:cNvSpPr txBox="1"/>
          <p:nvPr>
            <p:ph type="title"/>
          </p:nvPr>
        </p:nvSpPr>
        <p:spPr>
          <a:xfrm>
            <a:off x="896600" y="684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Ֆիզիկական նախագիծ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>
            <p:ph type="title"/>
          </p:nvPr>
        </p:nvSpPr>
        <p:spPr>
          <a:xfrm>
            <a:off x="838200" y="-1201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Եզրակացություն</a:t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7"/>
          <p:cNvSpPr/>
          <p:nvPr/>
        </p:nvSpPr>
        <p:spPr>
          <a:xfrm>
            <a:off x="5939271" y="6268325"/>
            <a:ext cx="572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409" name="Google Shape;40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27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11" name="Google Shape;411;p27"/>
          <p:cNvGraphicFramePr/>
          <p:nvPr/>
        </p:nvGraphicFramePr>
        <p:xfrm>
          <a:off x="952500" y="99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{2186CADF-B9BA-4309-8A88-C3B65D047DB2}</a:tableStyleId>
              </a:tblPr>
              <a:tblGrid>
                <a:gridCol w="3752500"/>
                <a:gridCol w="6534500"/>
              </a:tblGrid>
              <a:tr h="38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y-AM" sz="1100"/>
                        <a:t>Բաղադրիչ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y-AM" sz="1100"/>
                        <a:t>Նկարագրություն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0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y-AM" sz="1100"/>
                        <a:t>Փոխանցման գիծ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1200"/>
                        <a:t>Օգտագործվում է բարձր հաճախականությամբ ազդանշաններ փոխանցելու համար՝ պահանջելով ճիշտ մոդելավորում ու դիմադրությունների համաձայնեցում։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y-AM" sz="1100"/>
                        <a:t>Անդրադարձում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1200"/>
                        <a:t>Դիմադրությունների անհամաձայնեցման հետևանքով առաջացած ազդանշանի արտացոլում, որը կարող է հանգեցնել տվյալների փոխանցման սխալների։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3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y-AM" sz="1100"/>
                        <a:t>Rtune սխեմա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1200"/>
                        <a:t>Օգտագործվում է փոխանցման գծի ընդհանուր դիմադրությունը ճշգրիտ կարգավորելու համար՝ corner-ների տարբեր պայմաններում։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9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y-AM" sz="1100"/>
                        <a:t>Կոդերի ազդեցություն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1200"/>
                        <a:t>Ավելի շատ ակտիվացված կոդեր → ավելի փոքր ընդհանուր դիմադրություն → ավելի լավ համապատասխանություն փոխանցման գծի դիմադրությանը։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y-AM" sz="1100"/>
                        <a:t>Rtune DC անալիզի արդյունքներ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y-AM" sz="1200"/>
                        <a:t>DC անալիզի արդյունքում, Rtune դիմադրությունը փոխվել է </a:t>
                      </a:r>
                      <a:r>
                        <a:rPr b="1" lang="hy-AM" sz="1200"/>
                        <a:t>120Ω → 50Ω</a:t>
                      </a:r>
                      <a:r>
                        <a:rPr lang="hy-AM" sz="1200"/>
                        <a:t> միջակայքում՝ կոդերի ավելացման հետ՝ TT corner-ի դեպքում։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/>
        </p:nvSpPr>
        <p:spPr>
          <a:xfrm>
            <a:off x="2804650" y="417250"/>
            <a:ext cx="610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hy-AM" sz="2800">
                <a:solidFill>
                  <a:srgbClr val="002060"/>
                </a:solidFill>
                <a:latin typeface="Merriweather"/>
                <a:ea typeface="Merriweather"/>
                <a:cs typeface="Merriweather"/>
                <a:sym typeface="Merriweather"/>
              </a:rPr>
              <a:t>Գրականության ցանկ</a:t>
            </a:r>
            <a:endParaRPr sz="3600">
              <a:solidFill>
                <a:srgbClr val="7030A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173500" y="1428850"/>
            <a:ext cx="11794500" cy="4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90000" wrap="square" tIns="75000">
            <a:noAutofit/>
          </a:bodyPr>
          <a:lstStyle/>
          <a:p>
            <a:pPr indent="-413975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hy-AM" sz="2200">
                <a:solidFill>
                  <a:schemeClr val="dk1"/>
                </a:solidFill>
                <a:highlight>
                  <a:srgbClr val="FFFFFF"/>
                </a:highlight>
              </a:rPr>
              <a:t>B. Razavi, Design of Analog CMOS Integrated Circuits, Tata McGraw- Hill ed., Tata McGraw-Hill, 2015, p.693</a:t>
            </a:r>
            <a:endParaRPr sz="2200">
              <a:solidFill>
                <a:srgbClr val="002060"/>
              </a:solidFill>
            </a:endParaRPr>
          </a:p>
          <a:p>
            <a:pPr indent="-413975" lvl="0" marL="360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hy-AM" sz="2200">
                <a:solidFill>
                  <a:schemeClr val="dk1"/>
                </a:solidFill>
                <a:highlight>
                  <a:srgbClr val="FFFFFF"/>
                </a:highlight>
              </a:rPr>
              <a:t>R.Jacob Baker, Harry W. LI and David E. Boys, CMOS Circuit Design, Layout, and Simulation, 2nd edition, The institute of Electrical and Electronics Engineers, Inc., New York, 2005, p.1038</a:t>
            </a:r>
            <a:r>
              <a:rPr lang="hy-AM" sz="2200" u="none">
                <a:solidFill>
                  <a:srgbClr val="002060"/>
                </a:solidFill>
              </a:rPr>
              <a:t>     </a:t>
            </a:r>
            <a:endParaRPr sz="2200"/>
          </a:p>
          <a:p>
            <a:pPr indent="-413975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hy-AM" sz="2200">
                <a:solidFill>
                  <a:schemeClr val="dk1"/>
                </a:solidFill>
              </a:rPr>
              <a:t>Sedra, A., &amp; Smith, K. (2014). </a:t>
            </a:r>
            <a:r>
              <a:rPr i="1" lang="hy-AM" sz="2200">
                <a:solidFill>
                  <a:schemeClr val="dk1"/>
                </a:solidFill>
              </a:rPr>
              <a:t>Microelectronic Circuits</a:t>
            </a:r>
            <a:r>
              <a:rPr lang="hy-AM" sz="2200">
                <a:solidFill>
                  <a:schemeClr val="dk1"/>
                </a:solidFill>
              </a:rPr>
              <a:t> (7th ed.). Oxford University Press.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hy-AM" sz="2200">
                <a:solidFill>
                  <a:srgbClr val="222222"/>
                </a:solidFill>
                <a:highlight>
                  <a:srgbClr val="FFFFFF"/>
                </a:highlight>
              </a:rPr>
              <a:t>Magnusson P. C. et al. Transmission lines and wave propagation. – CRC press, 2017.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13975" lvl="0" marL="360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hy-AM" sz="2200">
                <a:solidFill>
                  <a:schemeClr val="dk1"/>
                </a:solidFill>
              </a:rPr>
              <a:t>Texas Instruments – R-2R Ladder Networks.</a:t>
            </a:r>
            <a:br>
              <a:rPr lang="hy-AM" sz="2200">
                <a:solidFill>
                  <a:schemeClr val="dk1"/>
                </a:solidFill>
              </a:rPr>
            </a:br>
            <a:r>
              <a:rPr lang="hy-AM" sz="2200" u="sng">
                <a:solidFill>
                  <a:srgbClr val="00008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https://www.ti.com</a:t>
            </a:r>
            <a:endParaRPr sz="2200" u="sng">
              <a:solidFill>
                <a:srgbClr val="000080"/>
              </a:solidFill>
            </a:endParaRPr>
          </a:p>
          <a:p>
            <a:pPr indent="-413975" lvl="0" marL="3600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hy-AM" sz="2200">
                <a:solidFill>
                  <a:schemeClr val="dk1"/>
                </a:solidFill>
              </a:rPr>
              <a:t>IEEE Xplore Digital Library.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0" marL="3429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16165D"/>
              </a:buClr>
              <a:buSzPts val="2000"/>
              <a:buFont typeface="Noto Sans Symbols"/>
              <a:buNone/>
            </a:pPr>
            <a:r>
              <a:t/>
            </a:r>
            <a:endParaRPr b="0" sz="2000" u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15900" lvl="0" marL="3429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16165D"/>
              </a:buClr>
              <a:buSzPts val="2000"/>
              <a:buFont typeface="Noto Sans Symbols"/>
              <a:buNone/>
            </a:pPr>
            <a:r>
              <a:t/>
            </a:r>
            <a:endParaRPr b="0" sz="2000" u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65100" lvl="0" marL="3429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16165D"/>
              </a:buClr>
              <a:buSzPts val="2800"/>
              <a:buFont typeface="Noto Sans Symbols"/>
              <a:buNone/>
            </a:pPr>
            <a:r>
              <a:t/>
            </a:r>
            <a:endParaRPr b="0" sz="2800" u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3932903" y="6115501"/>
            <a:ext cx="1347000" cy="64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28"/>
          <p:cNvCxnSpPr/>
          <p:nvPr/>
        </p:nvCxnSpPr>
        <p:spPr>
          <a:xfrm>
            <a:off x="173500" y="6087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28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8"/>
          <p:cNvSpPr/>
          <p:nvPr/>
        </p:nvSpPr>
        <p:spPr>
          <a:xfrm>
            <a:off x="5939271" y="6268325"/>
            <a:ext cx="553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14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424" name="Google Shape;42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28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/>
        </p:nvSpPr>
        <p:spPr>
          <a:xfrm>
            <a:off x="1636015" y="2151840"/>
            <a:ext cx="862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40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Շնորհակալություն</a:t>
            </a:r>
            <a:endParaRPr sz="4000">
              <a:solidFill>
                <a:srgbClr val="7030A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2" name="Google Shape;432;p29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9"/>
          <p:cNvSpPr/>
          <p:nvPr/>
        </p:nvSpPr>
        <p:spPr>
          <a:xfrm>
            <a:off x="5939270" y="6268325"/>
            <a:ext cx="620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/>
              <a:t>15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435" name="Google Shape;4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29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-35472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-6" y="5743381"/>
            <a:ext cx="111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2000" u="sng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</a:t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004351" y="417250"/>
            <a:ext cx="48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Բովանդակություն</a:t>
            </a:r>
            <a:endParaRPr sz="3600">
              <a:solidFill>
                <a:srgbClr val="7030A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45473" y="1227900"/>
            <a:ext cx="77292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750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lang="hy-AM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Ներածություն  </a:t>
            </a:r>
            <a:endParaRPr b="0" sz="28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lang="hy-AM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Խնդրի դրվածքը       </a:t>
            </a:r>
            <a:endParaRPr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lang="hy-AM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Տեխնիկական առաջադրանք</a:t>
            </a:r>
            <a:endParaRPr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lang="hy-AM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Տեսական դրույթներ</a:t>
            </a:r>
            <a:endParaRPr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lang="hy-AM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Նախագծման գործընթաց</a:t>
            </a:r>
            <a:endParaRPr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lang="hy-AM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Եզրակացություն</a:t>
            </a:r>
            <a:endParaRPr b="0" sz="28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lang="hy-AM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Գրականության ցանկ</a:t>
            </a:r>
            <a:endParaRPr>
              <a:solidFill>
                <a:schemeClr val="dk1"/>
              </a:solidFill>
            </a:endParaRPr>
          </a:p>
          <a:p>
            <a:pPr indent="-215900" lvl="0" marL="3429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16165D"/>
              </a:buClr>
              <a:buSzPts val="2000"/>
              <a:buFont typeface="Noto Sans Symbols"/>
              <a:buNone/>
            </a:pPr>
            <a:r>
              <a:t/>
            </a:r>
            <a:endParaRPr b="0" sz="2000" u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15900" lvl="0" marL="3429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16165D"/>
              </a:buClr>
              <a:buSzPts val="2000"/>
              <a:buFont typeface="Noto Sans Symbols"/>
              <a:buNone/>
            </a:pPr>
            <a:r>
              <a:t/>
            </a:r>
            <a:endParaRPr b="0" sz="2000" u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65100" lvl="0" marL="3429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16165D"/>
              </a:buClr>
              <a:buSzPts val="2800"/>
              <a:buFont typeface="Noto Sans Symbols"/>
              <a:buNone/>
            </a:pPr>
            <a:r>
              <a:t/>
            </a:r>
            <a:endParaRPr b="0" sz="2800" u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932903" y="6115501"/>
            <a:ext cx="1347020" cy="6417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5939280" y="6268320"/>
            <a:ext cx="313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6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386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-38206" y="5756331"/>
            <a:ext cx="111876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2000" u="sng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</a:t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004344" y="417252"/>
            <a:ext cx="418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Ներածություն(1)</a:t>
            </a:r>
            <a:endParaRPr sz="3600">
              <a:solidFill>
                <a:srgbClr val="7030A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5071430" y="5089835"/>
            <a:ext cx="1900500" cy="71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083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hy-AM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>
            <a:off x="961721" y="4752918"/>
            <a:ext cx="1139527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2101248" y="3920863"/>
            <a:ext cx="0" cy="832055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2101248" y="3920863"/>
            <a:ext cx="1139527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3240775" y="3920862"/>
            <a:ext cx="0" cy="832055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3240775" y="4752917"/>
            <a:ext cx="1139527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817705" y="4176854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969336" y="4176854"/>
            <a:ext cx="0" cy="1008112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969336" y="5184966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1113352" y="4336889"/>
            <a:ext cx="0" cy="848077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1257368" y="4336889"/>
            <a:ext cx="7545" cy="776069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1401384" y="4464886"/>
            <a:ext cx="0" cy="671176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1545400" y="4423302"/>
            <a:ext cx="0" cy="603241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1682329" y="4608902"/>
            <a:ext cx="0" cy="433421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2101248" y="3272452"/>
            <a:ext cx="0" cy="1432485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2250481" y="3312758"/>
            <a:ext cx="0" cy="936104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2389280" y="3461490"/>
            <a:ext cx="0" cy="753641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2533296" y="3465284"/>
            <a:ext cx="0" cy="639562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2671011" y="3600790"/>
            <a:ext cx="0" cy="504056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2815027" y="3575225"/>
            <a:ext cx="0" cy="457613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3247094" y="3999263"/>
            <a:ext cx="0" cy="1113695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2959043" y="3672798"/>
            <a:ext cx="0" cy="36004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17"/>
          <p:cNvCxnSpPr/>
          <p:nvPr/>
        </p:nvCxnSpPr>
        <p:spPr>
          <a:xfrm>
            <a:off x="3103059" y="3672798"/>
            <a:ext cx="0" cy="315896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391517" y="4300883"/>
            <a:ext cx="0" cy="848077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17"/>
          <p:cNvCxnSpPr/>
          <p:nvPr/>
        </p:nvCxnSpPr>
        <p:spPr>
          <a:xfrm>
            <a:off x="3535533" y="4300883"/>
            <a:ext cx="0" cy="715433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17"/>
          <p:cNvCxnSpPr/>
          <p:nvPr/>
        </p:nvCxnSpPr>
        <p:spPr>
          <a:xfrm>
            <a:off x="1113352" y="4336889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1257368" y="5112958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17"/>
          <p:cNvCxnSpPr/>
          <p:nvPr/>
        </p:nvCxnSpPr>
        <p:spPr>
          <a:xfrm>
            <a:off x="1401384" y="4472581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17"/>
          <p:cNvCxnSpPr/>
          <p:nvPr/>
        </p:nvCxnSpPr>
        <p:spPr>
          <a:xfrm>
            <a:off x="1675500" y="4608902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1531484" y="5026543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1819516" y="4608902"/>
            <a:ext cx="0" cy="288032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1819516" y="4896934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1963532" y="4724922"/>
            <a:ext cx="0" cy="180021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1957232" y="4724922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2101248" y="3312758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2245264" y="4212858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2815027" y="4032838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2389280" y="3461490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2526995" y="4104846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2671011" y="3612335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2959043" y="3672798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7"/>
          <p:cNvCxnSpPr/>
          <p:nvPr/>
        </p:nvCxnSpPr>
        <p:spPr>
          <a:xfrm>
            <a:off x="3096759" y="3978113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7"/>
          <p:cNvCxnSpPr/>
          <p:nvPr/>
        </p:nvCxnSpPr>
        <p:spPr>
          <a:xfrm>
            <a:off x="3391517" y="4300883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3240775" y="5111440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3666522" y="4472581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3535533" y="5016316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3677264" y="4472581"/>
            <a:ext cx="0" cy="543735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3810538" y="4896934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3810538" y="4478579"/>
            <a:ext cx="0" cy="418355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17"/>
          <p:cNvCxnSpPr/>
          <p:nvPr/>
        </p:nvCxnSpPr>
        <p:spPr>
          <a:xfrm>
            <a:off x="3954554" y="4608902"/>
            <a:ext cx="0" cy="315566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17"/>
          <p:cNvCxnSpPr/>
          <p:nvPr/>
        </p:nvCxnSpPr>
        <p:spPr>
          <a:xfrm>
            <a:off x="3954554" y="4625008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4098570" y="4625008"/>
            <a:ext cx="0" cy="218631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4098570" y="4843639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4240197" y="4687756"/>
            <a:ext cx="0" cy="168957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4236286" y="4704937"/>
            <a:ext cx="14401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7"/>
          <p:cNvSpPr/>
          <p:nvPr/>
        </p:nvSpPr>
        <p:spPr>
          <a:xfrm>
            <a:off x="8063023" y="3812504"/>
            <a:ext cx="576900" cy="276000"/>
          </a:xfrm>
          <a:prstGeom prst="rect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7"/>
          <p:cNvCxnSpPr>
            <a:endCxn id="192" idx="2"/>
          </p:cNvCxnSpPr>
          <p:nvPr/>
        </p:nvCxnSpPr>
        <p:spPr>
          <a:xfrm>
            <a:off x="8639864" y="3964530"/>
            <a:ext cx="130200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17"/>
          <p:cNvCxnSpPr/>
          <p:nvPr/>
        </p:nvCxnSpPr>
        <p:spPr>
          <a:xfrm>
            <a:off x="7623767" y="3950518"/>
            <a:ext cx="431162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7"/>
          <p:cNvCxnSpPr>
            <a:endCxn id="195" idx="0"/>
          </p:cNvCxnSpPr>
          <p:nvPr/>
        </p:nvCxnSpPr>
        <p:spPr>
          <a:xfrm>
            <a:off x="7623761" y="3964431"/>
            <a:ext cx="8100" cy="47880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17"/>
          <p:cNvSpPr/>
          <p:nvPr/>
        </p:nvSpPr>
        <p:spPr>
          <a:xfrm>
            <a:off x="7455666" y="4443231"/>
            <a:ext cx="352389" cy="327238"/>
          </a:xfrm>
          <a:prstGeom prst="ellipse">
            <a:avLst/>
          </a:prstGeom>
          <a:noFill/>
          <a:ln cap="flat" cmpd="sng" w="19050">
            <a:solidFill>
              <a:srgbClr val="3864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17"/>
          <p:cNvCxnSpPr>
            <a:stCxn id="195" idx="4"/>
          </p:cNvCxnSpPr>
          <p:nvPr/>
        </p:nvCxnSpPr>
        <p:spPr>
          <a:xfrm flipH="1">
            <a:off x="7623761" y="4770469"/>
            <a:ext cx="8100" cy="38850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17"/>
          <p:cNvSpPr/>
          <p:nvPr/>
        </p:nvSpPr>
        <p:spPr>
          <a:xfrm rot="5400000">
            <a:off x="10168607" y="4415811"/>
            <a:ext cx="576950" cy="276028"/>
          </a:xfrm>
          <a:prstGeom prst="rect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17"/>
          <p:cNvCxnSpPr/>
          <p:nvPr/>
        </p:nvCxnSpPr>
        <p:spPr>
          <a:xfrm>
            <a:off x="10439899" y="3964530"/>
            <a:ext cx="8094" cy="30082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7"/>
          <p:cNvCxnSpPr/>
          <p:nvPr/>
        </p:nvCxnSpPr>
        <p:spPr>
          <a:xfrm>
            <a:off x="10431805" y="4858257"/>
            <a:ext cx="0" cy="300818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7"/>
          <p:cNvCxnSpPr>
            <a:endCxn id="201" idx="2"/>
          </p:cNvCxnSpPr>
          <p:nvPr/>
        </p:nvCxnSpPr>
        <p:spPr>
          <a:xfrm>
            <a:off x="7623893" y="5159077"/>
            <a:ext cx="1139400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17"/>
          <p:cNvSpPr/>
          <p:nvPr/>
        </p:nvSpPr>
        <p:spPr>
          <a:xfrm>
            <a:off x="8770064" y="3920019"/>
            <a:ext cx="94186" cy="89021"/>
          </a:xfrm>
          <a:prstGeom prst="ellipse">
            <a:avLst/>
          </a:prstGeom>
          <a:noFill/>
          <a:ln cap="flat" cmpd="sng" w="19050">
            <a:solidFill>
              <a:srgbClr val="3864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8763293" y="5114566"/>
            <a:ext cx="94186" cy="89021"/>
          </a:xfrm>
          <a:prstGeom prst="ellipse">
            <a:avLst/>
          </a:prstGeom>
          <a:noFill/>
          <a:ln cap="flat" cmpd="sng" w="19050">
            <a:solidFill>
              <a:srgbClr val="3864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9703670" y="3920019"/>
            <a:ext cx="94186" cy="89021"/>
          </a:xfrm>
          <a:prstGeom prst="ellipse">
            <a:avLst/>
          </a:prstGeom>
          <a:noFill/>
          <a:ln cap="flat" cmpd="sng" w="19050">
            <a:solidFill>
              <a:srgbClr val="3864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9750763" y="5114565"/>
            <a:ext cx="94186" cy="89021"/>
          </a:xfrm>
          <a:prstGeom prst="ellipse">
            <a:avLst/>
          </a:prstGeom>
          <a:noFill/>
          <a:ln cap="flat" cmpd="sng" w="19050">
            <a:solidFill>
              <a:srgbClr val="3864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17"/>
          <p:cNvCxnSpPr>
            <a:endCxn id="202" idx="4"/>
          </p:cNvCxnSpPr>
          <p:nvPr/>
        </p:nvCxnSpPr>
        <p:spPr>
          <a:xfrm>
            <a:off x="8824963" y="4008740"/>
            <a:ext cx="925800" cy="30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17"/>
          <p:cNvCxnSpPr/>
          <p:nvPr/>
        </p:nvCxnSpPr>
        <p:spPr>
          <a:xfrm>
            <a:off x="8829343" y="3922940"/>
            <a:ext cx="925920" cy="229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7"/>
          <p:cNvCxnSpPr>
            <a:stCxn id="201" idx="0"/>
            <a:endCxn id="203" idx="0"/>
          </p:cNvCxnSpPr>
          <p:nvPr/>
        </p:nvCxnSpPr>
        <p:spPr>
          <a:xfrm>
            <a:off x="8810386" y="5114566"/>
            <a:ext cx="987600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7"/>
          <p:cNvCxnSpPr/>
          <p:nvPr/>
        </p:nvCxnSpPr>
        <p:spPr>
          <a:xfrm flipH="1" rot="10800000">
            <a:off x="8796264" y="5203586"/>
            <a:ext cx="987470" cy="1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7"/>
          <p:cNvCxnSpPr/>
          <p:nvPr/>
        </p:nvCxnSpPr>
        <p:spPr>
          <a:xfrm>
            <a:off x="9797856" y="3967086"/>
            <a:ext cx="650137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7"/>
          <p:cNvCxnSpPr/>
          <p:nvPr/>
        </p:nvCxnSpPr>
        <p:spPr>
          <a:xfrm>
            <a:off x="9844949" y="5159075"/>
            <a:ext cx="586856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7"/>
          <p:cNvSpPr txBox="1"/>
          <p:nvPr/>
        </p:nvSpPr>
        <p:spPr>
          <a:xfrm>
            <a:off x="7513545" y="3556330"/>
            <a:ext cx="425100" cy="338700"/>
          </a:xfrm>
          <a:prstGeom prst="rect">
            <a:avLst/>
          </a:prstGeom>
          <a:noFill/>
          <a:ln cap="flat" cmpd="sng" w="19050">
            <a:solidFill>
              <a:srgbClr val="3864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Zs</a:t>
            </a:r>
            <a:endParaRPr sz="1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8996935" y="4698024"/>
            <a:ext cx="451200" cy="369300"/>
          </a:xfrm>
          <a:prstGeom prst="rect">
            <a:avLst/>
          </a:prstGeom>
          <a:noFill/>
          <a:ln cap="flat" cmpd="sng" w="19050">
            <a:solidFill>
              <a:srgbClr val="3864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hy-AM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cxnSp>
        <p:nvCxnSpPr>
          <p:cNvPr id="212" name="Google Shape;212;p17"/>
          <p:cNvCxnSpPr/>
          <p:nvPr/>
        </p:nvCxnSpPr>
        <p:spPr>
          <a:xfrm>
            <a:off x="7596445" y="4665460"/>
            <a:ext cx="70832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17"/>
          <p:cNvCxnSpPr/>
          <p:nvPr/>
        </p:nvCxnSpPr>
        <p:spPr>
          <a:xfrm>
            <a:off x="7596445" y="4592588"/>
            <a:ext cx="70832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17"/>
          <p:cNvCxnSpPr/>
          <p:nvPr/>
        </p:nvCxnSpPr>
        <p:spPr>
          <a:xfrm>
            <a:off x="7631861" y="4548343"/>
            <a:ext cx="0" cy="88489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17"/>
          <p:cNvCxnSpPr/>
          <p:nvPr/>
        </p:nvCxnSpPr>
        <p:spPr>
          <a:xfrm>
            <a:off x="9577839" y="3750971"/>
            <a:ext cx="295513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6" name="Google Shape;216;p17"/>
          <p:cNvCxnSpPr/>
          <p:nvPr/>
        </p:nvCxnSpPr>
        <p:spPr>
          <a:xfrm rot="10800000">
            <a:off x="9071135" y="5528692"/>
            <a:ext cx="288032" cy="0"/>
          </a:xfrm>
          <a:prstGeom prst="straightConnector1">
            <a:avLst/>
          </a:prstGeom>
          <a:noFill/>
          <a:ln cap="flat" cmpd="sng" w="19050">
            <a:solidFill>
              <a:srgbClr val="3864B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" name="Google Shape;217;p17"/>
          <p:cNvSpPr/>
          <p:nvPr/>
        </p:nvSpPr>
        <p:spPr>
          <a:xfrm>
            <a:off x="9215151" y="3665807"/>
            <a:ext cx="290476" cy="150392"/>
          </a:xfrm>
          <a:custGeom>
            <a:rect b="b" l="l" r="r" t="t"/>
            <a:pathLst>
              <a:path extrusionOk="0" h="251695" w="489527">
                <a:moveTo>
                  <a:pt x="0" y="176583"/>
                </a:moveTo>
                <a:cubicBezTo>
                  <a:pt x="56187" y="82680"/>
                  <a:pt x="112375" y="-11223"/>
                  <a:pt x="166254" y="1092"/>
                </a:cubicBezTo>
                <a:cubicBezTo>
                  <a:pt x="220133" y="13407"/>
                  <a:pt x="269393" y="233541"/>
                  <a:pt x="323272" y="250474"/>
                </a:cubicBezTo>
                <a:cubicBezTo>
                  <a:pt x="377151" y="267407"/>
                  <a:pt x="489527" y="102692"/>
                  <a:pt x="489527" y="102692"/>
                </a:cubicBezTo>
                <a:lnTo>
                  <a:pt x="489527" y="102692"/>
                </a:lnTo>
              </a:path>
            </a:pathLst>
          </a:custGeom>
          <a:noFill/>
          <a:ln cap="flat" cmpd="sng" w="19050">
            <a:solidFill>
              <a:srgbClr val="3864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9464578" y="5444948"/>
            <a:ext cx="267930" cy="167487"/>
          </a:xfrm>
          <a:custGeom>
            <a:rect b="b" l="l" r="r" t="t"/>
            <a:pathLst>
              <a:path extrusionOk="0" h="445206" w="498764">
                <a:moveTo>
                  <a:pt x="0" y="234725"/>
                </a:moveTo>
                <a:cubicBezTo>
                  <a:pt x="33866" y="355567"/>
                  <a:pt x="67733" y="476410"/>
                  <a:pt x="129309" y="437925"/>
                </a:cubicBezTo>
                <a:cubicBezTo>
                  <a:pt x="190885" y="399440"/>
                  <a:pt x="307879" y="33064"/>
                  <a:pt x="369455" y="3816"/>
                </a:cubicBezTo>
                <a:cubicBezTo>
                  <a:pt x="431031" y="-25433"/>
                  <a:pt x="464897" y="118500"/>
                  <a:pt x="498764" y="262434"/>
                </a:cubicBezTo>
              </a:path>
            </a:pathLst>
          </a:custGeom>
          <a:noFill/>
          <a:ln cap="flat" cmpd="sng" w="19050">
            <a:solidFill>
              <a:srgbClr val="3864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10636874" y="4381679"/>
            <a:ext cx="864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hy-AM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1113350" y="1465513"/>
            <a:ext cx="94593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hy-AM" sz="20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Փոխանցման գծերում անդրադարձումներից խուսափելու նպատակով գծի ալիքային դիմադրության, դրա վերջում՝ ընդունիչ հանգույցի մուտքային և սկզբում՝ հաղորդիչ հանգույցի ելքային  դիմադրությունների արժեքները պետք է համաձայնեցվեն: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/>
          <p:nvPr/>
        </p:nvSpPr>
        <p:spPr>
          <a:xfrm>
            <a:off x="5939280" y="6268320"/>
            <a:ext cx="313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24" name="Google Shape;22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17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17"/>
          <p:cNvSpPr txBox="1"/>
          <p:nvPr/>
        </p:nvSpPr>
        <p:spPr>
          <a:xfrm>
            <a:off x="6330800" y="5159075"/>
            <a:ext cx="400500" cy="2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4004344" y="417252"/>
            <a:ext cx="418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Ներածություն(2)</a:t>
            </a:r>
            <a:endParaRPr sz="3600">
              <a:solidFill>
                <a:srgbClr val="7030A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684075" y="26947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684075" y="31060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684075" y="35173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684075" y="39286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684075" y="43399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684075" y="47512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8"/>
          <p:cNvCxnSpPr/>
          <p:nvPr/>
        </p:nvCxnSpPr>
        <p:spPr>
          <a:xfrm>
            <a:off x="409875" y="290043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8"/>
          <p:cNvCxnSpPr/>
          <p:nvPr/>
        </p:nvCxnSpPr>
        <p:spPr>
          <a:xfrm>
            <a:off x="409875" y="326208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8"/>
          <p:cNvCxnSpPr/>
          <p:nvPr/>
        </p:nvCxnSpPr>
        <p:spPr>
          <a:xfrm>
            <a:off x="409875" y="372303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8"/>
          <p:cNvCxnSpPr/>
          <p:nvPr/>
        </p:nvCxnSpPr>
        <p:spPr>
          <a:xfrm>
            <a:off x="409875" y="413433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8"/>
          <p:cNvCxnSpPr/>
          <p:nvPr/>
        </p:nvCxnSpPr>
        <p:spPr>
          <a:xfrm>
            <a:off x="409875" y="4498613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8"/>
          <p:cNvCxnSpPr/>
          <p:nvPr/>
        </p:nvCxnSpPr>
        <p:spPr>
          <a:xfrm>
            <a:off x="409875" y="495693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8"/>
          <p:cNvCxnSpPr/>
          <p:nvPr/>
        </p:nvCxnSpPr>
        <p:spPr>
          <a:xfrm>
            <a:off x="1095375" y="29004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8"/>
          <p:cNvCxnSpPr/>
          <p:nvPr/>
        </p:nvCxnSpPr>
        <p:spPr>
          <a:xfrm>
            <a:off x="1095375" y="326208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8"/>
          <p:cNvCxnSpPr/>
          <p:nvPr/>
        </p:nvCxnSpPr>
        <p:spPr>
          <a:xfrm>
            <a:off x="1095375" y="37230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18"/>
          <p:cNvCxnSpPr/>
          <p:nvPr/>
        </p:nvCxnSpPr>
        <p:spPr>
          <a:xfrm>
            <a:off x="1095375" y="41343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8"/>
          <p:cNvCxnSpPr/>
          <p:nvPr/>
        </p:nvCxnSpPr>
        <p:spPr>
          <a:xfrm>
            <a:off x="1095375" y="45456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8"/>
          <p:cNvCxnSpPr/>
          <p:nvPr/>
        </p:nvCxnSpPr>
        <p:spPr>
          <a:xfrm>
            <a:off x="1095375" y="49569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18"/>
          <p:cNvSpPr/>
          <p:nvPr/>
        </p:nvSpPr>
        <p:spPr>
          <a:xfrm>
            <a:off x="1628900" y="2900438"/>
            <a:ext cx="2042100" cy="21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զուգահեռից հաջորդական փոխակերպում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10945975" y="26947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10945975" y="31060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10945975" y="35173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10945975" y="39286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10945975" y="43399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10945975" y="47512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18"/>
          <p:cNvCxnSpPr/>
          <p:nvPr/>
        </p:nvCxnSpPr>
        <p:spPr>
          <a:xfrm>
            <a:off x="10671775" y="290043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8"/>
          <p:cNvCxnSpPr/>
          <p:nvPr/>
        </p:nvCxnSpPr>
        <p:spPr>
          <a:xfrm>
            <a:off x="10671775" y="326208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8"/>
          <p:cNvCxnSpPr/>
          <p:nvPr/>
        </p:nvCxnSpPr>
        <p:spPr>
          <a:xfrm>
            <a:off x="10671775" y="372303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8"/>
          <p:cNvCxnSpPr/>
          <p:nvPr/>
        </p:nvCxnSpPr>
        <p:spPr>
          <a:xfrm>
            <a:off x="10671775" y="413433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10671775" y="4498613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8"/>
          <p:cNvCxnSpPr/>
          <p:nvPr/>
        </p:nvCxnSpPr>
        <p:spPr>
          <a:xfrm>
            <a:off x="10671775" y="4956938"/>
            <a:ext cx="2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8"/>
          <p:cNvCxnSpPr/>
          <p:nvPr/>
        </p:nvCxnSpPr>
        <p:spPr>
          <a:xfrm>
            <a:off x="11357275" y="29004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8"/>
          <p:cNvCxnSpPr/>
          <p:nvPr/>
        </p:nvCxnSpPr>
        <p:spPr>
          <a:xfrm>
            <a:off x="11357275" y="326208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11357275" y="37230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18"/>
          <p:cNvCxnSpPr/>
          <p:nvPr/>
        </p:nvCxnSpPr>
        <p:spPr>
          <a:xfrm>
            <a:off x="11357275" y="41343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18"/>
          <p:cNvCxnSpPr/>
          <p:nvPr/>
        </p:nvCxnSpPr>
        <p:spPr>
          <a:xfrm>
            <a:off x="11357275" y="45456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18"/>
          <p:cNvCxnSpPr/>
          <p:nvPr/>
        </p:nvCxnSpPr>
        <p:spPr>
          <a:xfrm>
            <a:off x="11357275" y="4956938"/>
            <a:ext cx="3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18"/>
          <p:cNvSpPr/>
          <p:nvPr/>
        </p:nvSpPr>
        <p:spPr>
          <a:xfrm>
            <a:off x="8470450" y="2806638"/>
            <a:ext cx="2042100" cy="21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64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y-AM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հաջորդականից զուգահեռ </a:t>
            </a:r>
            <a:r>
              <a:rPr lang="hy-AM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փոխակերպում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5106500" y="3784388"/>
            <a:ext cx="411300" cy="41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4695200" y="3784388"/>
            <a:ext cx="411300" cy="411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5517800" y="3784388"/>
            <a:ext cx="411300" cy="411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355750" y="3784388"/>
            <a:ext cx="411300" cy="41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5944450" y="3784388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6767050" y="3784388"/>
            <a:ext cx="411300" cy="4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1788125" y="2169488"/>
            <a:ext cx="162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8579150" y="2169488"/>
            <a:ext cx="198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4320050" y="4246025"/>
            <a:ext cx="3867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հաջորդական հաղորդակցում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0" y="5215500"/>
            <a:ext cx="298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զուգահեռ հաղորդակցում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8747800" y="5185200"/>
            <a:ext cx="298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զուգահեռ հաղորդակցում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129325" y="1422025"/>
            <a:ext cx="61767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Արագագործ համակարգեր(serDes)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/>
          <p:nvPr/>
        </p:nvSpPr>
        <p:spPr>
          <a:xfrm>
            <a:off x="5939280" y="6268320"/>
            <a:ext cx="313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86" name="Google Shape;2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18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-38206" y="5756331"/>
            <a:ext cx="111876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2000" u="sng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</a:t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4004344" y="417252"/>
            <a:ext cx="41833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Խնդրի դրվածքը</a:t>
            </a:r>
            <a:endParaRPr sz="3600">
              <a:solidFill>
                <a:srgbClr val="7030A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323004" y="1773237"/>
            <a:ext cx="11187678" cy="2933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Noto Sans Symbols"/>
              <a:buChar char="➢"/>
            </a:pPr>
            <a:r>
              <a:rPr lang="hy-AM" sz="20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Ուսումնասիրել ընդունիչ հանգույցում համաձայնեցման դիմադրության արժեքը կարգաբերող սխեմայի կառուցվածքը,</a:t>
            </a:r>
            <a:endParaRPr sz="2000">
              <a:solidFill>
                <a:srgbClr val="1F386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Noto Sans Symbols"/>
              <a:buChar char="➢"/>
            </a:pPr>
            <a:r>
              <a:rPr lang="hy-AM" sz="20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SAED14նմ տեխնոլոգիական գործընթացով նախագծել ընդունիչ հանգույցում համաձայնեցման դիմադրության արժեքը կարգաբերող սխեմա, որը կբավարարի տեխնիկական առաջադրանքին: </a:t>
            </a:r>
            <a:endParaRPr sz="2000">
              <a:solidFill>
                <a:srgbClr val="1F386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/>
          <p:nvPr/>
        </p:nvSpPr>
        <p:spPr>
          <a:xfrm>
            <a:off x="5939280" y="6268320"/>
            <a:ext cx="313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99" name="Google Shape;2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19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2621385" y="417252"/>
            <a:ext cx="66354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Տեխնիկական առաջադրանք</a:t>
            </a:r>
            <a:endParaRPr sz="3600">
              <a:solidFill>
                <a:srgbClr val="7030A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7" name="Google Shape;307;p20"/>
          <p:cNvSpPr txBox="1"/>
          <p:nvPr>
            <p:ph idx="1" type="body"/>
          </p:nvPr>
        </p:nvSpPr>
        <p:spPr>
          <a:xfrm>
            <a:off x="457200" y="1600200"/>
            <a:ext cx="11187678" cy="334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Noto Sans Symbols"/>
              <a:buChar char="➢"/>
            </a:pPr>
            <a:r>
              <a:rPr lang="hy-AM" sz="20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Տեխնոլոգիական գործընթաց՝	 		                                           14 նմ</a:t>
            </a:r>
            <a:endParaRPr sz="2000">
              <a:solidFill>
                <a:srgbClr val="1F386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Noto Sans Symbols"/>
              <a:buChar char="➢"/>
            </a:pPr>
            <a:r>
              <a:rPr lang="hy-AM" sz="20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Սնման լարում՝			 		                                                                  0.8 Վ ±10%</a:t>
            </a:r>
            <a:endParaRPr sz="2000">
              <a:solidFill>
                <a:srgbClr val="1F386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Noto Sans Symbols"/>
              <a:buChar char="➢"/>
            </a:pPr>
            <a:r>
              <a:rPr lang="hy-AM" sz="20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Աշխատանքի  ջերմաստիճանային միջակայք՝	                            (-40    +125)°C</a:t>
            </a:r>
            <a:endParaRPr sz="2000">
              <a:solidFill>
                <a:srgbClr val="1F386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Noto Sans Symbols"/>
              <a:buChar char="➢"/>
            </a:pPr>
            <a:r>
              <a:rPr lang="hy-AM" sz="20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 Ստացված դիմադրության արժեք՝	                                                    50 Օմ ± 10 %  </a:t>
            </a:r>
            <a:endParaRPr sz="2000">
              <a:solidFill>
                <a:srgbClr val="1F386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/>
          <p:nvPr/>
        </p:nvSpPr>
        <p:spPr>
          <a:xfrm>
            <a:off x="5939280" y="6268320"/>
            <a:ext cx="313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311" name="Google Shape;3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0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-38206" y="5756331"/>
            <a:ext cx="111876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2000" u="sng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</a:t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2621385" y="417252"/>
            <a:ext cx="663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Տեսական դրույթներ (2)</a:t>
            </a:r>
            <a:endParaRPr sz="3600">
              <a:solidFill>
                <a:srgbClr val="7030A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753558" y="4485899"/>
            <a:ext cx="3938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Տարածման հապաղման ժամանակ՝ </a:t>
            </a:r>
            <a:endParaRPr sz="1800">
              <a:solidFill>
                <a:srgbClr val="1F386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753558" y="5168855"/>
            <a:ext cx="298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Ալիքային դիմադրություն՝ </a:t>
            </a:r>
            <a:endParaRPr sz="1800">
              <a:solidFill>
                <a:srgbClr val="1F386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2" name="Google Shape;3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2040" y="1553203"/>
            <a:ext cx="7894052" cy="199170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1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/>
          <p:nvPr/>
        </p:nvSpPr>
        <p:spPr>
          <a:xfrm>
            <a:off x="5939280" y="6268320"/>
            <a:ext cx="313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326" name="Google Shape;32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1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8" name="Google Shape;328;p21" title="Screenshot from 2025-04-25 23-32-3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225" y="4849700"/>
            <a:ext cx="2613500" cy="11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/>
        </p:nvSpPr>
        <p:spPr>
          <a:xfrm>
            <a:off x="6506225" y="4365463"/>
            <a:ext cx="33321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3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Td = 2π * d * √l *</a:t>
            </a:r>
            <a:r>
              <a:rPr lang="hy-AM" sz="23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√c</a:t>
            </a:r>
            <a:r>
              <a:rPr lang="hy-AM" sz="23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5939117" y="6268477"/>
            <a:ext cx="313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8</a:t>
            </a:r>
            <a:endParaRPr b="1"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-38206" y="5756331"/>
            <a:ext cx="111876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2000" u="sng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</a:t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91" y="6186545"/>
            <a:ext cx="3070814" cy="57073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/>
          <p:nvPr/>
        </p:nvSpPr>
        <p:spPr>
          <a:xfrm>
            <a:off x="8027887" y="6125663"/>
            <a:ext cx="307081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ՌԱԴԻՈՖԻԶԻԿԱՅԻ ՖԱԿՈՒԼՏԵՏ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ԳԵՐՄԵԾ ԻՆՏԵԳՐԱԼ ՍԽԵՄԱՆԵՐԻ ՆԱԽԱԳԾՈՒՄ   ՄԱՍՆԱԳԻՏԱՑՈՒՄ</a:t>
            </a:r>
            <a:endParaRPr/>
          </a:p>
        </p:txBody>
      </p:sp>
      <p:pic>
        <p:nvPicPr>
          <p:cNvPr descr="Logo&#10;&#10;Description automatically generated" id="339" name="Google Shape;3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1260" y="5836025"/>
            <a:ext cx="1048181" cy="10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/>
        </p:nvSpPr>
        <p:spPr>
          <a:xfrm>
            <a:off x="2621385" y="417252"/>
            <a:ext cx="663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Տեսական դրույթներ (3)</a:t>
            </a:r>
            <a:endParaRPr sz="3600">
              <a:solidFill>
                <a:srgbClr val="7030A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41" name="Google Shape;34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5498" y="1437222"/>
            <a:ext cx="8168668" cy="291197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3106742" y="4367979"/>
            <a:ext cx="59785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Դիմադրության առավելագույն արժեք –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Դիմադրության նվազագույն արժեք – 0.5R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4639" y="3306462"/>
            <a:ext cx="1441765" cy="39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5083" y="3823323"/>
            <a:ext cx="1655774" cy="4861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22"/>
          <p:cNvCxnSpPr/>
          <p:nvPr/>
        </p:nvCxnSpPr>
        <p:spPr>
          <a:xfrm>
            <a:off x="245607" y="5943786"/>
            <a:ext cx="108531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838200" y="2034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hy-AM" sz="3600">
                <a:solidFill>
                  <a:srgbClr val="7030A0"/>
                </a:solidFill>
                <a:latin typeface="Merriweather"/>
                <a:ea typeface="Merriweather"/>
                <a:cs typeface="Merriweather"/>
                <a:sym typeface="Merriweather"/>
              </a:rPr>
              <a:t>Նախագծման գործնթաց(1)</a:t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7749375" y="6096800"/>
            <a:ext cx="4123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ՌԱԴԻՈՖԻԶԻԿԱՅԻ ՖԱԿՈՒԼՏԵՏ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300" strike="noStrike">
                <a:solidFill>
                  <a:srgbClr val="1F3864"/>
                </a:solidFill>
                <a:latin typeface="Merriweather"/>
                <a:ea typeface="Merriweather"/>
                <a:cs typeface="Merriweather"/>
                <a:sym typeface="Merriweather"/>
              </a:rPr>
              <a:t>ԳԵՐՄԵԾ ԻՆՏԵԳՐԱԼ ՍԽԵՄԱՆԵՐԻ ՆԱԽԱԳԾՈՒՄ   ՄԱՍՆԱԳԻՏԱՑՈՒՄ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20" y="6186600"/>
            <a:ext cx="307043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/>
          <p:nvPr/>
        </p:nvSpPr>
        <p:spPr>
          <a:xfrm>
            <a:off x="5939271" y="6268325"/>
            <a:ext cx="572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y-AM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355" name="Google Shape;3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2335" y="5854288"/>
            <a:ext cx="1048178" cy="1021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3"/>
          <p:cNvCxnSpPr/>
          <p:nvPr/>
        </p:nvCxnSpPr>
        <p:spPr>
          <a:xfrm>
            <a:off x="78900" y="5997850"/>
            <a:ext cx="110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7" name="Google Shape;357;p23" title="image00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325" y="1184875"/>
            <a:ext cx="5823567" cy="43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 title="image00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3367" y="1416575"/>
            <a:ext cx="4413194" cy="42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