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16" r:id="rId1"/>
  </p:sldMasterIdLst>
  <p:sldIdLst>
    <p:sldId id="256" r:id="rId2"/>
    <p:sldId id="275" r:id="rId3"/>
    <p:sldId id="276" r:id="rId4"/>
    <p:sldId id="271" r:id="rId5"/>
    <p:sldId id="270" r:id="rId6"/>
    <p:sldId id="257" r:id="rId7"/>
    <p:sldId id="259" r:id="rId8"/>
    <p:sldId id="260" r:id="rId9"/>
    <p:sldId id="273" r:id="rId10"/>
    <p:sldId id="262" r:id="rId11"/>
    <p:sldId id="264" r:id="rId12"/>
    <p:sldId id="265" r:id="rId13"/>
    <p:sldId id="266" r:id="rId14"/>
    <p:sldId id="268" r:id="rId15"/>
    <p:sldId id="277" r:id="rId16"/>
    <p:sldId id="274" r:id="rId17"/>
    <p:sldId id="269"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D1C94C-742B-7629-F293-DF749863F87F}" v="4" dt="2025-05-07T10:14:21.770"/>
    <p1510:client id="{58BCF9AB-139D-DD49-C699-336043D4F805}" v="6" dt="2025-05-08T06:59:52.2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20" d="100"/>
          <a:sy n="120" d="100"/>
        </p:scale>
        <p:origin x="134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gis Sharoyan" userId="S::sharoyan@synopsys.com::5a8b7706-e888-4fbd-91bf-3c62723c6272" providerId="AD" clId="Web-{F7953030-F9BA-B4CC-9B94-DEF3777EDA44}"/>
    <pc:docChg chg="addSld delSld">
      <pc:chgData name="Sargis Sharoyan" userId="S::sharoyan@synopsys.com::5a8b7706-e888-4fbd-91bf-3c62723c6272" providerId="AD" clId="Web-{F7953030-F9BA-B4CC-9B94-DEF3777EDA44}" dt="2025-04-18T11:20:55.464" v="2"/>
      <pc:docMkLst>
        <pc:docMk/>
      </pc:docMkLst>
      <pc:sldChg chg="del">
        <pc:chgData name="Sargis Sharoyan" userId="S::sharoyan@synopsys.com::5a8b7706-e888-4fbd-91bf-3c62723c6272" providerId="AD" clId="Web-{F7953030-F9BA-B4CC-9B94-DEF3777EDA44}" dt="2025-04-18T11:20:51.746" v="0"/>
        <pc:sldMkLst>
          <pc:docMk/>
          <pc:sldMk cId="0" sldId="267"/>
        </pc:sldMkLst>
      </pc:sldChg>
      <pc:sldChg chg="del">
        <pc:chgData name="Sargis Sharoyan" userId="S::sharoyan@synopsys.com::5a8b7706-e888-4fbd-91bf-3c62723c6272" providerId="AD" clId="Web-{F7953030-F9BA-B4CC-9B94-DEF3777EDA44}" dt="2025-04-18T11:20:55.136" v="1"/>
        <pc:sldMkLst>
          <pc:docMk/>
          <pc:sldMk cId="0" sldId="272"/>
        </pc:sldMkLst>
      </pc:sldChg>
      <pc:sldChg chg="new">
        <pc:chgData name="Sargis Sharoyan" userId="S::sharoyan@synopsys.com::5a8b7706-e888-4fbd-91bf-3c62723c6272" providerId="AD" clId="Web-{F7953030-F9BA-B4CC-9B94-DEF3777EDA44}" dt="2025-04-18T11:20:55.464" v="2"/>
        <pc:sldMkLst>
          <pc:docMk/>
          <pc:sldMk cId="3115261115" sldId="277"/>
        </pc:sldMkLst>
      </pc:sldChg>
    </pc:docChg>
  </pc:docChgLst>
  <pc:docChgLst>
    <pc:chgData name="Armen Harutyunyan" userId="S::armenha@synopsys.com::f88010cb-95b6-4806-9d27-6d8f1733ccae" providerId="AD" clId="Web-{58BCF9AB-139D-DD49-C699-336043D4F805}"/>
    <pc:docChg chg="modSld">
      <pc:chgData name="Armen Harutyunyan" userId="S::armenha@synopsys.com::f88010cb-95b6-4806-9d27-6d8f1733ccae" providerId="AD" clId="Web-{58BCF9AB-139D-DD49-C699-336043D4F805}" dt="2025-05-08T06:59:52.223" v="5" actId="1076"/>
      <pc:docMkLst>
        <pc:docMk/>
      </pc:docMkLst>
      <pc:sldChg chg="modSp">
        <pc:chgData name="Armen Harutyunyan" userId="S::armenha@synopsys.com::f88010cb-95b6-4806-9d27-6d8f1733ccae" providerId="AD" clId="Web-{58BCF9AB-139D-DD49-C699-336043D4F805}" dt="2025-05-08T06:59:52.223" v="5" actId="1076"/>
        <pc:sldMkLst>
          <pc:docMk/>
          <pc:sldMk cId="0" sldId="260"/>
        </pc:sldMkLst>
        <pc:grpChg chg="mod">
          <ac:chgData name="Armen Harutyunyan" userId="S::armenha@synopsys.com::f88010cb-95b6-4806-9d27-6d8f1733ccae" providerId="AD" clId="Web-{58BCF9AB-139D-DD49-C699-336043D4F805}" dt="2025-05-08T06:59:52.223" v="5" actId="1076"/>
          <ac:grpSpMkLst>
            <pc:docMk/>
            <pc:sldMk cId="0" sldId="260"/>
            <ac:grpSpMk id="69" creationId="{00000000-0000-0000-0000-000000000000}"/>
          </ac:grpSpMkLst>
        </pc:grpChg>
      </pc:sldChg>
    </pc:docChg>
  </pc:docChgLst>
  <pc:docChgLst>
    <pc:chgData name="Shaliko Arshakyan" userId="S::ashaliko@synopsys.com::9c0ea683-c01d-42e0-94c7-426b2ad2bd45" providerId="AD" clId="Web-{1FD1C94C-742B-7629-F293-DF749863F87F}"/>
    <pc:docChg chg="modSld">
      <pc:chgData name="Shaliko Arshakyan" userId="S::ashaliko@synopsys.com::9c0ea683-c01d-42e0-94c7-426b2ad2bd45" providerId="AD" clId="Web-{1FD1C94C-742B-7629-F293-DF749863F87F}" dt="2025-05-07T10:14:21.770" v="3" actId="14100"/>
      <pc:docMkLst>
        <pc:docMk/>
      </pc:docMkLst>
      <pc:sldChg chg="modSp">
        <pc:chgData name="Shaliko Arshakyan" userId="S::ashaliko@synopsys.com::9c0ea683-c01d-42e0-94c7-426b2ad2bd45" providerId="AD" clId="Web-{1FD1C94C-742B-7629-F293-DF749863F87F}" dt="2025-05-07T10:09:58.111" v="2" actId="1076"/>
        <pc:sldMkLst>
          <pc:docMk/>
          <pc:sldMk cId="0" sldId="264"/>
        </pc:sldMkLst>
        <pc:grpChg chg="mod">
          <ac:chgData name="Shaliko Arshakyan" userId="S::ashaliko@synopsys.com::9c0ea683-c01d-42e0-94c7-426b2ad2bd45" providerId="AD" clId="Web-{1FD1C94C-742B-7629-F293-DF749863F87F}" dt="2025-05-07T10:09:58.111" v="2" actId="1076"/>
          <ac:grpSpMkLst>
            <pc:docMk/>
            <pc:sldMk cId="0" sldId="264"/>
            <ac:grpSpMk id="133" creationId="{00000000-0000-0000-0000-000000000000}"/>
          </ac:grpSpMkLst>
        </pc:grpChg>
      </pc:sldChg>
      <pc:sldChg chg="modSp">
        <pc:chgData name="Shaliko Arshakyan" userId="S::ashaliko@synopsys.com::9c0ea683-c01d-42e0-94c7-426b2ad2bd45" providerId="AD" clId="Web-{1FD1C94C-742B-7629-F293-DF749863F87F}" dt="2025-05-07T10:07:59.603" v="0" actId="1076"/>
        <pc:sldMkLst>
          <pc:docMk/>
          <pc:sldMk cId="0" sldId="270"/>
        </pc:sldMkLst>
        <pc:grpChg chg="mod">
          <ac:chgData name="Shaliko Arshakyan" userId="S::ashaliko@synopsys.com::9c0ea683-c01d-42e0-94c7-426b2ad2bd45" providerId="AD" clId="Web-{1FD1C94C-742B-7629-F293-DF749863F87F}" dt="2025-05-07T10:07:59.603" v="0" actId="1076"/>
          <ac:grpSpMkLst>
            <pc:docMk/>
            <pc:sldMk cId="0" sldId="270"/>
            <ac:grpSpMk id="35" creationId="{00000000-0000-0000-0000-000000000000}"/>
          </ac:grpSpMkLst>
        </pc:grpChg>
      </pc:sldChg>
      <pc:sldChg chg="modSp">
        <pc:chgData name="Shaliko Arshakyan" userId="S::ashaliko@synopsys.com::9c0ea683-c01d-42e0-94c7-426b2ad2bd45" providerId="AD" clId="Web-{1FD1C94C-742B-7629-F293-DF749863F87F}" dt="2025-05-07T10:14:21.770" v="3" actId="14100"/>
        <pc:sldMkLst>
          <pc:docMk/>
          <pc:sldMk cId="0" sldId="271"/>
        </pc:sldMkLst>
        <pc:spChg chg="mod">
          <ac:chgData name="Shaliko Arshakyan" userId="S::ashaliko@synopsys.com::9c0ea683-c01d-42e0-94c7-426b2ad2bd45" providerId="AD" clId="Web-{1FD1C94C-742B-7629-F293-DF749863F87F}" dt="2025-05-07T10:14:21.770" v="3" actId="14100"/>
          <ac:spMkLst>
            <pc:docMk/>
            <pc:sldMk cId="0" sldId="271"/>
            <ac:spMk id="44" creationId="{00000000-0000-0000-0000-000000000000}"/>
          </ac:spMkLst>
        </pc:spChg>
      </pc:sldChg>
      <pc:sldChg chg="modSp">
        <pc:chgData name="Shaliko Arshakyan" userId="S::ashaliko@synopsys.com::9c0ea683-c01d-42e0-94c7-426b2ad2bd45" providerId="AD" clId="Web-{1FD1C94C-742B-7629-F293-DF749863F87F}" dt="2025-05-07T10:09:47.985" v="1" actId="1076"/>
        <pc:sldMkLst>
          <pc:docMk/>
          <pc:sldMk cId="0" sldId="273"/>
        </pc:sldMkLst>
        <pc:spChg chg="mod">
          <ac:chgData name="Shaliko Arshakyan" userId="S::ashaliko@synopsys.com::9c0ea683-c01d-42e0-94c7-426b2ad2bd45" providerId="AD" clId="Web-{1FD1C94C-742B-7629-F293-DF749863F87F}" dt="2025-05-07T10:09:47.985" v="1" actId="1076"/>
          <ac:spMkLst>
            <pc:docMk/>
            <pc:sldMk cId="0" sldId="273"/>
            <ac:spMk id="24"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76518" y="1600200"/>
            <a:ext cx="8229600" cy="1472184"/>
          </a:xfrm>
        </p:spPr>
        <p:txBody>
          <a:bodyPr anchor="b">
            <a:noAutofit/>
          </a:bodyPr>
          <a:lstStyle>
            <a:lvl1pPr algn="ctr">
              <a:defRPr sz="3600" b="1"/>
            </a:lvl1pPr>
          </a:lstStyle>
          <a:p>
            <a:r>
              <a:rPr lang="en-US"/>
              <a:t>Click to edit Master title style</a:t>
            </a:r>
            <a:endParaRPr lang="en-US" dirty="0"/>
          </a:p>
        </p:txBody>
      </p:sp>
      <p:sp>
        <p:nvSpPr>
          <p:cNvPr id="3" name="Subtitle 2"/>
          <p:cNvSpPr>
            <a:spLocks noGrp="1"/>
          </p:cNvSpPr>
          <p:nvPr>
            <p:ph type="subTitle" idx="1"/>
          </p:nvPr>
        </p:nvSpPr>
        <p:spPr>
          <a:xfrm>
            <a:off x="921287" y="3124200"/>
            <a:ext cx="7315200" cy="2335377"/>
          </a:xfrm>
        </p:spPr>
        <p:txBody>
          <a:bodyPr>
            <a:noAutofit/>
          </a:bodyPr>
          <a:lstStyle>
            <a:lvl1pPr marL="0" indent="0" algn="ctr">
              <a:buNone/>
              <a:defRPr sz="2800" b="1">
                <a:solidFill>
                  <a:schemeClr val="tx2">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grpSp>
        <p:nvGrpSpPr>
          <p:cNvPr id="4" name="Group 6"/>
          <p:cNvGrpSpPr/>
          <p:nvPr/>
        </p:nvGrpSpPr>
        <p:grpSpPr>
          <a:xfrm>
            <a:off x="0" y="0"/>
            <a:ext cx="9144000" cy="1295400"/>
            <a:chOff x="0" y="0"/>
            <a:chExt cx="9144000" cy="1295400"/>
          </a:xfrm>
        </p:grpSpPr>
        <p:pic>
          <p:nvPicPr>
            <p:cNvPr id="8" name="Picture 7" descr="Focus16-9_PPTtitleNologos.jpg"/>
            <p:cNvPicPr>
              <a:picLocks noChangeAspect="1"/>
            </p:cNvPicPr>
            <p:nvPr userDrawn="1"/>
          </p:nvPicPr>
          <p:blipFill>
            <a:blip r:embed="rId2" cstate="print"/>
            <a:stretch>
              <a:fillRect/>
            </a:stretch>
          </p:blipFill>
          <p:spPr>
            <a:xfrm>
              <a:off x="0" y="0"/>
              <a:ext cx="9144000" cy="1295400"/>
            </a:xfrm>
            <a:prstGeom prst="rect">
              <a:avLst/>
            </a:prstGeom>
          </p:spPr>
        </p:pic>
        <p:pic>
          <p:nvPicPr>
            <p:cNvPr id="9" name="Picture 8" descr="Synopsys25-logoWhite_O_transparent.png"/>
            <p:cNvPicPr>
              <a:picLocks noChangeAspect="1"/>
            </p:cNvPicPr>
            <p:nvPr userDrawn="1"/>
          </p:nvPicPr>
          <p:blipFill>
            <a:blip r:embed="rId3" cstate="print"/>
            <a:stretch>
              <a:fillRect/>
            </a:stretch>
          </p:blipFill>
          <p:spPr>
            <a:xfrm>
              <a:off x="6964822" y="341352"/>
              <a:ext cx="1990552" cy="561108"/>
            </a:xfrm>
            <a:prstGeom prst="rect">
              <a:avLst/>
            </a:prstGeom>
          </p:spPr>
        </p:pic>
      </p:grpSp>
      <p:sp>
        <p:nvSpPr>
          <p:cNvPr id="10" name="Text Placeholder 21"/>
          <p:cNvSpPr>
            <a:spLocks noGrp="1"/>
          </p:cNvSpPr>
          <p:nvPr>
            <p:ph type="body" sz="quarter" idx="13"/>
          </p:nvPr>
        </p:nvSpPr>
        <p:spPr>
          <a:xfrm>
            <a:off x="1742536" y="4447422"/>
            <a:ext cx="5658928" cy="1005840"/>
          </a:xfrm>
        </p:spPr>
        <p:txBody>
          <a:bodyPr anchor="b">
            <a:noAutofit/>
          </a:bodyPr>
          <a:lstStyle>
            <a:lvl1pPr marL="0" indent="0" algn="ctr">
              <a:buFontTx/>
              <a:buNone/>
              <a:defRPr sz="2000">
                <a:solidFill>
                  <a:schemeClr val="tx2">
                    <a:lumMod val="65000"/>
                    <a:lumOff val="35000"/>
                  </a:schemeClr>
                </a:solidFill>
              </a:defRPr>
            </a:lvl1pPr>
            <a:lvl2pPr algn="l">
              <a:buFontTx/>
              <a:buNone/>
              <a:defRPr/>
            </a:lvl2pPr>
            <a:lvl3pPr algn="l">
              <a:buFontTx/>
              <a:buNone/>
              <a:defRPr/>
            </a:lvl3pPr>
            <a:lvl4pPr algn="l">
              <a:buFontTx/>
              <a:buNone/>
              <a:defRPr/>
            </a:lvl4pPr>
            <a:lvl5pPr algn="l">
              <a:buFontTx/>
              <a:buNone/>
              <a:defRPr/>
            </a:lvl5pPr>
          </a:lstStyle>
          <a:p>
            <a:pPr lvl="0"/>
            <a:r>
              <a:rPr lang="en-US"/>
              <a:t>Click to edit Master text styles</a:t>
            </a:r>
          </a:p>
        </p:txBody>
      </p:sp>
      <p:sp>
        <p:nvSpPr>
          <p:cNvPr id="11" name="Text Placeholder 23"/>
          <p:cNvSpPr>
            <a:spLocks noGrp="1"/>
          </p:cNvSpPr>
          <p:nvPr>
            <p:ph type="body" sz="quarter" idx="14"/>
          </p:nvPr>
        </p:nvSpPr>
        <p:spPr>
          <a:xfrm>
            <a:off x="1742537" y="5457757"/>
            <a:ext cx="5658927" cy="369887"/>
          </a:xfrm>
        </p:spPr>
        <p:txBody>
          <a:bodyPr anchor="ctr">
            <a:noAutofit/>
          </a:bodyPr>
          <a:lstStyle>
            <a:lvl1pPr marL="0" indent="0" algn="ctr">
              <a:buNone/>
              <a:defRPr sz="1800">
                <a:solidFill>
                  <a:schemeClr val="tx2">
                    <a:lumMod val="65000"/>
                    <a:lumOff val="35000"/>
                  </a:schemeClr>
                </a:solidFill>
              </a:defRPr>
            </a:lvl1pPr>
          </a:lstStyle>
          <a:p>
            <a:pPr lvl="0"/>
            <a:r>
              <a:rPr lang="en-US"/>
              <a:t>Click to edit Master text styles</a:t>
            </a:r>
          </a:p>
        </p:txBody>
      </p:sp>
      <p:sp useBgFill="1">
        <p:nvSpPr>
          <p:cNvPr id="12" name="Rectangle 11"/>
          <p:cNvSpPr/>
          <p:nvPr/>
        </p:nvSpPr>
        <p:spPr>
          <a:xfrm>
            <a:off x="252484" y="6377959"/>
            <a:ext cx="1808328" cy="4663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p:cNvSpPr/>
          <p:nvPr/>
        </p:nvSpPr>
        <p:spPr>
          <a:xfrm>
            <a:off x="7308376" y="6377959"/>
            <a:ext cx="1808328" cy="4663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ooter Placeholder 13"/>
          <p:cNvSpPr>
            <a:spLocks noGrp="1"/>
          </p:cNvSpPr>
          <p:nvPr>
            <p:ph type="ftr" sz="quarter" idx="15"/>
          </p:nvPr>
        </p:nvSpPr>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7" name="Footer Placeholder 6"/>
          <p:cNvSpPr>
            <a:spLocks noGrp="1"/>
          </p:cNvSpPr>
          <p:nvPr>
            <p:ph type="ftr" sz="quarter" idx="10"/>
          </p:nvPr>
        </p:nvSpPr>
        <p:spPr/>
        <p:txBody>
          <a:bodyPr/>
          <a:lstStyle/>
          <a:p>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Sub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6"/>
          <p:cNvSpPr>
            <a:spLocks noGrp="1"/>
          </p:cNvSpPr>
          <p:nvPr>
            <p:ph type="body" sz="quarter" idx="12"/>
          </p:nvPr>
        </p:nvSpPr>
        <p:spPr>
          <a:xfrm>
            <a:off x="457200" y="838200"/>
            <a:ext cx="8686800" cy="457200"/>
          </a:xfrm>
        </p:spPr>
        <p:txBody>
          <a:bodyPr/>
          <a:lstStyle>
            <a:lvl1pPr marL="0" indent="0">
              <a:buNone/>
              <a:defRPr sz="2400" i="1"/>
            </a:lvl1pPr>
          </a:lstStyle>
          <a:p>
            <a:pPr lvl="0"/>
            <a:r>
              <a:rPr lang="en-US"/>
              <a:t>Click to edit Master text styles</a:t>
            </a:r>
          </a:p>
        </p:txBody>
      </p:sp>
      <p:sp>
        <p:nvSpPr>
          <p:cNvPr id="4" name="Footer Placeholder 3"/>
          <p:cNvSpPr>
            <a:spLocks noGrp="1"/>
          </p:cNvSpPr>
          <p:nvPr>
            <p:ph type="ftr" sz="quarter" idx="13"/>
          </p:nvPr>
        </p:nvSpPr>
        <p:spPr/>
        <p:txBody>
          <a:bodyPr/>
          <a:lstStyle/>
          <a:p>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noAutofit/>
          </a:bodyPr>
          <a:lstStyle>
            <a:lvl1pPr algn="l">
              <a:defRPr sz="2400" b="1"/>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2400"/>
            </a:lvl1pPr>
            <a:lvl2pPr>
              <a:defRPr sz="2000"/>
            </a:lvl2pPr>
            <a:lvl3pPr>
              <a:defRPr sz="18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p:txBody>
      </p:sp>
      <p:sp>
        <p:nvSpPr>
          <p:cNvPr id="4" name="Text Placeholder 3"/>
          <p:cNvSpPr>
            <a:spLocks noGrp="1"/>
          </p:cNvSpPr>
          <p:nvPr>
            <p:ph type="body" sz="half" idx="2"/>
          </p:nvPr>
        </p:nvSpPr>
        <p:spPr>
          <a:xfrm>
            <a:off x="457200" y="1435100"/>
            <a:ext cx="3008313" cy="4691063"/>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p>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no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p>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Content Gray Bar">
    <p:spTree>
      <p:nvGrpSpPr>
        <p:cNvPr id="1" name=""/>
        <p:cNvGrpSpPr/>
        <p:nvPr/>
      </p:nvGrpSpPr>
      <p:grpSpPr>
        <a:xfrm>
          <a:off x="0" y="0"/>
          <a:ext cx="0" cy="0"/>
          <a:chOff x="0" y="0"/>
          <a:chExt cx="0" cy="0"/>
        </a:xfrm>
      </p:grpSpPr>
      <p:sp>
        <p:nvSpPr>
          <p:cNvPr id="3" name="Rectangle 2"/>
          <p:cNvSpPr/>
          <p:nvPr/>
        </p:nvSpPr>
        <p:spPr>
          <a:xfrm>
            <a:off x="0" y="1311215"/>
            <a:ext cx="9144000" cy="5013385"/>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bIns="457200" rtlCol="0" anchor="b" anchorCtr="0"/>
          <a:lstStyle/>
          <a:p>
            <a:pPr>
              <a:spcBef>
                <a:spcPts val="1200"/>
              </a:spcBef>
            </a:pPr>
            <a:endParaRPr lang="en-US" sz="3200" b="1" dirty="0">
              <a:solidFill>
                <a:prstClr val="black"/>
              </a:solidFill>
            </a:endParaRPr>
          </a:p>
        </p:txBody>
      </p:sp>
      <p:sp>
        <p:nvSpPr>
          <p:cNvPr id="4" name="Title 1"/>
          <p:cNvSpPr>
            <a:spLocks noGrp="1"/>
          </p:cNvSpPr>
          <p:nvPr>
            <p:ph type="title"/>
          </p:nvPr>
        </p:nvSpPr>
        <p:spPr>
          <a:xfrm>
            <a:off x="457200" y="63137"/>
            <a:ext cx="8686800" cy="1143000"/>
          </a:xfrm>
        </p:spPr>
        <p:txBody>
          <a:bodyPr/>
          <a:lstStyle>
            <a:lvl1pPr>
              <a:defRPr/>
            </a:lvl1pPr>
          </a:lstStyle>
          <a:p>
            <a:r>
              <a:rPr lang="en-US"/>
              <a:t>Click to edit Master title style</a:t>
            </a:r>
            <a:endParaRPr lang="en-US" dirty="0"/>
          </a:p>
        </p:txBody>
      </p:sp>
      <p:sp>
        <p:nvSpPr>
          <p:cNvPr id="5" name="Content Placeholder 8"/>
          <p:cNvSpPr>
            <a:spLocks noGrp="1"/>
          </p:cNvSpPr>
          <p:nvPr>
            <p:ph sz="quarter" idx="10"/>
          </p:nvPr>
        </p:nvSpPr>
        <p:spPr>
          <a:xfrm>
            <a:off x="457200" y="1600200"/>
            <a:ext cx="8229600" cy="4648200"/>
          </a:xfrm>
        </p:spPr>
        <p:txBody>
          <a:bodyPr/>
          <a:lstStyle/>
          <a:p>
            <a:pPr lvl="0"/>
            <a:r>
              <a:rPr lang="en-US"/>
              <a:t>Click to edit Master text styles</a:t>
            </a:r>
          </a:p>
          <a:p>
            <a:pPr lvl="1"/>
            <a:r>
              <a:rPr lang="en-US"/>
              <a:t>Second level</a:t>
            </a:r>
          </a:p>
          <a:p>
            <a:pPr lvl="2"/>
            <a:r>
              <a:rPr lang="en-US"/>
              <a:t>Third level</a:t>
            </a:r>
          </a:p>
        </p:txBody>
      </p:sp>
      <p:sp>
        <p:nvSpPr>
          <p:cNvPr id="6" name="Text Placeholder 6"/>
          <p:cNvSpPr>
            <a:spLocks noGrp="1"/>
          </p:cNvSpPr>
          <p:nvPr>
            <p:ph type="body" sz="quarter" idx="11"/>
          </p:nvPr>
        </p:nvSpPr>
        <p:spPr>
          <a:xfrm>
            <a:off x="457200" y="838200"/>
            <a:ext cx="8686800" cy="457200"/>
          </a:xfrm>
        </p:spPr>
        <p:txBody>
          <a:bodyPr/>
          <a:lstStyle>
            <a:lvl1pPr marL="0" indent="0">
              <a:buNone/>
              <a:defRPr sz="2400" i="1"/>
            </a:lvl1pPr>
          </a:lstStyle>
          <a:p>
            <a:pPr lvl="0"/>
            <a:r>
              <a:rPr lang="en-US"/>
              <a:t>Click to edit Master text styles</a:t>
            </a:r>
          </a:p>
        </p:txBody>
      </p:sp>
      <p:sp>
        <p:nvSpPr>
          <p:cNvPr id="7" name="Footer Placeholder 6"/>
          <p:cNvSpPr>
            <a:spLocks noGrp="1"/>
          </p:cNvSpPr>
          <p:nvPr>
            <p:ph type="ftr" sz="quarter" idx="12"/>
          </p:nvPr>
        </p:nvSpPr>
        <p:spPr/>
        <p:txBody>
          <a:bodyPr/>
          <a:lstStyle/>
          <a:p>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Half Gray">
    <p:spTree>
      <p:nvGrpSpPr>
        <p:cNvPr id="1" name=""/>
        <p:cNvGrpSpPr/>
        <p:nvPr/>
      </p:nvGrpSpPr>
      <p:grpSpPr>
        <a:xfrm>
          <a:off x="0" y="0"/>
          <a:ext cx="0" cy="0"/>
          <a:chOff x="0" y="0"/>
          <a:chExt cx="0" cy="0"/>
        </a:xfrm>
      </p:grpSpPr>
      <p:sp>
        <p:nvSpPr>
          <p:cNvPr id="5" name="Rectangle 4"/>
          <p:cNvSpPr/>
          <p:nvPr/>
        </p:nvSpPr>
        <p:spPr>
          <a:xfrm>
            <a:off x="0" y="3950562"/>
            <a:ext cx="9144000" cy="2374037"/>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bIns="457200" rtlCol="0" anchor="b" anchorCtr="0"/>
          <a:lstStyle/>
          <a:p>
            <a:pPr>
              <a:spcBef>
                <a:spcPts val="1200"/>
              </a:spcBef>
            </a:pPr>
            <a:endParaRPr lang="en-US" sz="3200" b="1" dirty="0">
              <a:solidFill>
                <a:prstClr val="black"/>
              </a:solidFill>
            </a:endParaRPr>
          </a:p>
        </p:txBody>
      </p:sp>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endParaRPr lang="en-US" dirty="0"/>
          </a:p>
        </p:txBody>
      </p:sp>
      <p:sp>
        <p:nvSpPr>
          <p:cNvPr id="4" name="Text Placeholder 6"/>
          <p:cNvSpPr>
            <a:spLocks noGrp="1"/>
          </p:cNvSpPr>
          <p:nvPr>
            <p:ph type="body" sz="quarter" idx="12"/>
          </p:nvPr>
        </p:nvSpPr>
        <p:spPr>
          <a:xfrm>
            <a:off x="457200" y="838200"/>
            <a:ext cx="8686800" cy="457200"/>
          </a:xfrm>
        </p:spPr>
        <p:txBody>
          <a:bodyPr/>
          <a:lstStyle>
            <a:lvl1pPr marL="0" indent="0">
              <a:buNone/>
              <a:defRPr sz="2400" i="1"/>
            </a:lvl1pPr>
          </a:lstStyle>
          <a:p>
            <a:pPr lvl="0"/>
            <a:r>
              <a:rPr lang="en-US"/>
              <a:t>Click to edit Master text styles</a:t>
            </a:r>
          </a:p>
        </p:txBody>
      </p:sp>
      <p:sp>
        <p:nvSpPr>
          <p:cNvPr id="7" name="Rectangle 6"/>
          <p:cNvSpPr/>
          <p:nvPr/>
        </p:nvSpPr>
        <p:spPr>
          <a:xfrm>
            <a:off x="0" y="3950562"/>
            <a:ext cx="9144000" cy="2374037"/>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bIns="457200" rtlCol="0" anchor="b" anchorCtr="0"/>
          <a:lstStyle/>
          <a:p>
            <a:pPr>
              <a:spcBef>
                <a:spcPts val="1200"/>
              </a:spcBef>
            </a:pPr>
            <a:endParaRPr lang="en-US" sz="3200" b="1" dirty="0">
              <a:solidFill>
                <a:prstClr val="black"/>
              </a:solidFill>
            </a:endParaRPr>
          </a:p>
        </p:txBody>
      </p:sp>
      <p:sp>
        <p:nvSpPr>
          <p:cNvPr id="8" name="Content Placeholder 7"/>
          <p:cNvSpPr>
            <a:spLocks noGrp="1"/>
          </p:cNvSpPr>
          <p:nvPr>
            <p:ph sz="quarter" idx="13"/>
          </p:nvPr>
        </p:nvSpPr>
        <p:spPr>
          <a:xfrm>
            <a:off x="457200" y="1600200"/>
            <a:ext cx="8229600" cy="4648200"/>
          </a:xfrm>
        </p:spPr>
        <p:txBody>
          <a:bodyPr/>
          <a:lstStyle/>
          <a:p>
            <a:pPr lvl="0"/>
            <a:r>
              <a:rPr lang="en-US"/>
              <a:t>Click to edit Master text styles</a:t>
            </a:r>
          </a:p>
          <a:p>
            <a:pPr lvl="1"/>
            <a:r>
              <a:rPr lang="en-US"/>
              <a:t>Second level</a:t>
            </a:r>
          </a:p>
          <a:p>
            <a:pPr lvl="2"/>
            <a:r>
              <a:rPr lang="en-US"/>
              <a:t>Third level</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wo Content Gray Bar_1">
    <p:spTree>
      <p:nvGrpSpPr>
        <p:cNvPr id="1" name=""/>
        <p:cNvGrpSpPr/>
        <p:nvPr/>
      </p:nvGrpSpPr>
      <p:grpSpPr>
        <a:xfrm>
          <a:off x="0" y="0"/>
          <a:ext cx="0" cy="0"/>
          <a:chOff x="0" y="0"/>
          <a:chExt cx="0" cy="0"/>
        </a:xfrm>
      </p:grpSpPr>
      <p:sp>
        <p:nvSpPr>
          <p:cNvPr id="3" name="Rectangle 2"/>
          <p:cNvSpPr/>
          <p:nvPr/>
        </p:nvSpPr>
        <p:spPr>
          <a:xfrm>
            <a:off x="2398142" y="0"/>
            <a:ext cx="6745857" cy="6858000"/>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bIns="457200" rtlCol="0" anchor="b" anchorCtr="0"/>
          <a:lstStyle/>
          <a:p>
            <a:pPr>
              <a:spcBef>
                <a:spcPts val="1200"/>
              </a:spcBef>
            </a:pPr>
            <a:endParaRPr lang="en-US" sz="3200" b="1" dirty="0">
              <a:solidFill>
                <a:prstClr val="black"/>
              </a:solidFill>
            </a:endParaRPr>
          </a:p>
        </p:txBody>
      </p:sp>
      <p:sp>
        <p:nvSpPr>
          <p:cNvPr id="4" name="Title 1"/>
          <p:cNvSpPr>
            <a:spLocks noGrp="1"/>
          </p:cNvSpPr>
          <p:nvPr>
            <p:ph type="title"/>
          </p:nvPr>
        </p:nvSpPr>
        <p:spPr>
          <a:xfrm>
            <a:off x="2648204" y="57150"/>
            <a:ext cx="6495795" cy="1143000"/>
          </a:xfrm>
        </p:spPr>
        <p:txBody>
          <a:bodyPr/>
          <a:lstStyle>
            <a:lvl1pPr algn="l">
              <a:defRPr/>
            </a:lvl1pPr>
          </a:lstStyle>
          <a:p>
            <a:r>
              <a:rPr lang="en-US"/>
              <a:t>Click to edit Master title style</a:t>
            </a:r>
            <a:endParaRPr lang="en-US" dirty="0"/>
          </a:p>
        </p:txBody>
      </p:sp>
      <p:sp>
        <p:nvSpPr>
          <p:cNvPr id="5" name="Content Placeholder 5"/>
          <p:cNvSpPr>
            <a:spLocks noGrp="1"/>
          </p:cNvSpPr>
          <p:nvPr>
            <p:ph sz="quarter" idx="10"/>
          </p:nvPr>
        </p:nvSpPr>
        <p:spPr>
          <a:xfrm>
            <a:off x="457201" y="370936"/>
            <a:ext cx="1725282" cy="5877463"/>
          </a:xfrm>
        </p:spPr>
        <p:txBody>
          <a:bodyPr/>
          <a:lstStyle>
            <a:lvl1pPr marL="0" indent="0">
              <a:buFontTx/>
              <a:buNone/>
              <a:defRPr/>
            </a:lvl1pPr>
            <a:lvl2pPr>
              <a:buFontTx/>
              <a:buNone/>
              <a:defRPr/>
            </a:lvl2pPr>
            <a:lvl3pPr>
              <a:buFontTx/>
              <a:buNone/>
              <a:defRPr/>
            </a:lvl3pPr>
          </a:lstStyle>
          <a:p>
            <a:pPr lvl="0"/>
            <a:r>
              <a:rPr lang="en-US"/>
              <a:t>Click to edit Master text styles</a:t>
            </a:r>
          </a:p>
        </p:txBody>
      </p:sp>
      <p:sp>
        <p:nvSpPr>
          <p:cNvPr id="6" name="Content Placeholder 7"/>
          <p:cNvSpPr>
            <a:spLocks noGrp="1"/>
          </p:cNvSpPr>
          <p:nvPr>
            <p:ph sz="quarter" idx="11"/>
          </p:nvPr>
        </p:nvSpPr>
        <p:spPr>
          <a:xfrm>
            <a:off x="2639683" y="1371600"/>
            <a:ext cx="6275717" cy="4876800"/>
          </a:xfrm>
        </p:spPr>
        <p:txBody>
          <a:bodyPr/>
          <a:lstStyle/>
          <a:p>
            <a:pPr lvl="0"/>
            <a:r>
              <a:rPr lang="en-US"/>
              <a:t>Click to edit Master text styles</a:t>
            </a:r>
          </a:p>
          <a:p>
            <a:pPr lvl="1"/>
            <a:r>
              <a:rPr lang="en-US"/>
              <a:t>Second level</a:t>
            </a:r>
          </a:p>
          <a:p>
            <a:pPr lvl="2"/>
            <a:r>
              <a:rPr lang="en-US"/>
              <a:t>Third level</a:t>
            </a:r>
          </a:p>
        </p:txBody>
      </p:sp>
      <p:sp>
        <p:nvSpPr>
          <p:cNvPr id="7" name="Text Placeholder 6"/>
          <p:cNvSpPr>
            <a:spLocks noGrp="1"/>
          </p:cNvSpPr>
          <p:nvPr>
            <p:ph type="body" sz="quarter" idx="12"/>
          </p:nvPr>
        </p:nvSpPr>
        <p:spPr>
          <a:xfrm>
            <a:off x="2639682" y="838200"/>
            <a:ext cx="6504317" cy="457200"/>
          </a:xfrm>
        </p:spPr>
        <p:txBody>
          <a:bodyPr/>
          <a:lstStyle>
            <a:lvl1pPr marL="0" indent="0">
              <a:buNone/>
              <a:defRPr sz="2400" i="1"/>
            </a:lvl1pPr>
          </a:lstStyle>
          <a:p>
            <a:pPr lvl="0"/>
            <a:r>
              <a:rPr lang="en-US"/>
              <a:t>Click to edit Master text styles</a:t>
            </a:r>
          </a:p>
        </p:txBody>
      </p:sp>
      <p:pic>
        <p:nvPicPr>
          <p:cNvPr id="8" name="Picture 7" descr="25-268-purple-25small.png"/>
          <p:cNvPicPr>
            <a:picLocks noChangeAspect="1"/>
          </p:cNvPicPr>
          <p:nvPr/>
        </p:nvPicPr>
        <p:blipFill>
          <a:blip r:embed="rId2" cstate="print"/>
          <a:stretch>
            <a:fillRect/>
          </a:stretch>
        </p:blipFill>
        <p:spPr>
          <a:xfrm>
            <a:off x="7459291" y="6407778"/>
            <a:ext cx="1311214" cy="415718"/>
          </a:xfrm>
          <a:prstGeom prst="rect">
            <a:avLst/>
          </a:prstGeom>
        </p:spPr>
      </p:pic>
      <p:sp>
        <p:nvSpPr>
          <p:cNvPr id="9" name="Footer Placeholder 8"/>
          <p:cNvSpPr>
            <a:spLocks noGrp="1"/>
          </p:cNvSpPr>
          <p:nvPr>
            <p:ph type="ftr" sz="quarter" idx="13"/>
          </p:nvPr>
        </p:nvSpPr>
        <p:spPr/>
        <p:txBody>
          <a:bodyPr/>
          <a:lstStyle/>
          <a:p>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wo Content Gray Bar_2">
    <p:spTree>
      <p:nvGrpSpPr>
        <p:cNvPr id="1" name=""/>
        <p:cNvGrpSpPr/>
        <p:nvPr/>
      </p:nvGrpSpPr>
      <p:grpSpPr>
        <a:xfrm>
          <a:off x="0" y="0"/>
          <a:ext cx="0" cy="0"/>
          <a:chOff x="0" y="0"/>
          <a:chExt cx="0" cy="0"/>
        </a:xfrm>
      </p:grpSpPr>
      <p:sp>
        <p:nvSpPr>
          <p:cNvPr id="3" name="Rectangle 2"/>
          <p:cNvSpPr/>
          <p:nvPr/>
        </p:nvSpPr>
        <p:spPr>
          <a:xfrm>
            <a:off x="6400800" y="0"/>
            <a:ext cx="2743200" cy="6858000"/>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bIns="457200" rtlCol="0" anchor="b" anchorCtr="0"/>
          <a:lstStyle/>
          <a:p>
            <a:pPr>
              <a:spcBef>
                <a:spcPts val="1200"/>
              </a:spcBef>
            </a:pPr>
            <a:endParaRPr lang="en-US" sz="3200" b="1" dirty="0">
              <a:solidFill>
                <a:prstClr val="black"/>
              </a:solidFill>
            </a:endParaRPr>
          </a:p>
        </p:txBody>
      </p:sp>
      <p:sp>
        <p:nvSpPr>
          <p:cNvPr id="4" name="Title 1"/>
          <p:cNvSpPr>
            <a:spLocks noGrp="1"/>
          </p:cNvSpPr>
          <p:nvPr>
            <p:ph type="title"/>
          </p:nvPr>
        </p:nvSpPr>
        <p:spPr>
          <a:xfrm>
            <a:off x="457200" y="57150"/>
            <a:ext cx="5715000" cy="1143000"/>
          </a:xfrm>
        </p:spPr>
        <p:txBody>
          <a:bodyPr/>
          <a:lstStyle>
            <a:lvl1pPr algn="l">
              <a:defRPr/>
            </a:lvl1pPr>
          </a:lstStyle>
          <a:p>
            <a:r>
              <a:rPr lang="en-US"/>
              <a:t>Click to edit Master title style</a:t>
            </a:r>
            <a:endParaRPr lang="en-US" dirty="0"/>
          </a:p>
        </p:txBody>
      </p:sp>
      <p:sp>
        <p:nvSpPr>
          <p:cNvPr id="5" name="Content Placeholder 5"/>
          <p:cNvSpPr>
            <a:spLocks noGrp="1"/>
          </p:cNvSpPr>
          <p:nvPr>
            <p:ph sz="quarter" idx="10"/>
          </p:nvPr>
        </p:nvSpPr>
        <p:spPr>
          <a:xfrm>
            <a:off x="457200" y="1371600"/>
            <a:ext cx="5715000" cy="4876800"/>
          </a:xfrm>
        </p:spPr>
        <p:txBody>
          <a:bodyPr/>
          <a:lstStyle/>
          <a:p>
            <a:pPr lvl="0"/>
            <a:r>
              <a:rPr lang="en-US"/>
              <a:t>Click to edit Master text styles</a:t>
            </a:r>
          </a:p>
          <a:p>
            <a:pPr lvl="1"/>
            <a:r>
              <a:rPr lang="en-US"/>
              <a:t>Second level</a:t>
            </a:r>
          </a:p>
          <a:p>
            <a:pPr lvl="2"/>
            <a:r>
              <a:rPr lang="en-US"/>
              <a:t>Third level</a:t>
            </a:r>
          </a:p>
        </p:txBody>
      </p:sp>
      <p:sp>
        <p:nvSpPr>
          <p:cNvPr id="6" name="Content Placeholder 7"/>
          <p:cNvSpPr>
            <a:spLocks noGrp="1"/>
          </p:cNvSpPr>
          <p:nvPr>
            <p:ph sz="quarter" idx="11"/>
          </p:nvPr>
        </p:nvSpPr>
        <p:spPr>
          <a:xfrm>
            <a:off x="6553200" y="228600"/>
            <a:ext cx="2438400" cy="6019800"/>
          </a:xfrm>
        </p:spPr>
        <p:txBody>
          <a:bodyPr/>
          <a:lstStyle>
            <a:lvl1pPr marL="0" indent="0">
              <a:buNone/>
              <a:defRPr/>
            </a:lvl1pPr>
            <a:lvl2pPr marL="0" indent="0">
              <a:buNone/>
              <a:defRPr/>
            </a:lvl2pPr>
            <a:lvl3pPr marL="0" indent="0">
              <a:buNone/>
              <a:defRPr/>
            </a:lvl3pPr>
          </a:lstStyle>
          <a:p>
            <a:pPr lvl="0"/>
            <a:r>
              <a:rPr lang="en-US"/>
              <a:t>Click to edit Master text styles</a:t>
            </a:r>
          </a:p>
        </p:txBody>
      </p:sp>
      <p:sp>
        <p:nvSpPr>
          <p:cNvPr id="7" name="Text Placeholder 6"/>
          <p:cNvSpPr>
            <a:spLocks noGrp="1"/>
          </p:cNvSpPr>
          <p:nvPr>
            <p:ph type="body" sz="quarter" idx="12"/>
          </p:nvPr>
        </p:nvSpPr>
        <p:spPr>
          <a:xfrm>
            <a:off x="457200" y="838200"/>
            <a:ext cx="5719313" cy="457200"/>
          </a:xfrm>
        </p:spPr>
        <p:txBody>
          <a:bodyPr/>
          <a:lstStyle>
            <a:lvl1pPr marL="0" indent="0">
              <a:buNone/>
              <a:defRPr sz="2400" i="1"/>
            </a:lvl1pPr>
          </a:lstStyle>
          <a:p>
            <a:pPr lvl="0"/>
            <a:r>
              <a:rPr lang="en-US"/>
              <a:t>Click to edit Master text styles</a:t>
            </a:r>
          </a:p>
        </p:txBody>
      </p:sp>
      <p:pic>
        <p:nvPicPr>
          <p:cNvPr id="8" name="Picture 7" descr="25-268-purple-25small.png"/>
          <p:cNvPicPr>
            <a:picLocks noChangeAspect="1"/>
          </p:cNvPicPr>
          <p:nvPr/>
        </p:nvPicPr>
        <p:blipFill>
          <a:blip r:embed="rId2" cstate="print"/>
          <a:stretch>
            <a:fillRect/>
          </a:stretch>
        </p:blipFill>
        <p:spPr>
          <a:xfrm>
            <a:off x="7459291" y="6407778"/>
            <a:ext cx="1311214" cy="415718"/>
          </a:xfrm>
          <a:prstGeom prst="rect">
            <a:avLst/>
          </a:prstGeom>
        </p:spPr>
      </p:pic>
      <p:sp>
        <p:nvSpPr>
          <p:cNvPr id="10" name="Footer Placeholder 9"/>
          <p:cNvSpPr>
            <a:spLocks noGrp="1"/>
          </p:cNvSpPr>
          <p:nvPr>
            <p:ph type="ftr" sz="quarter" idx="13"/>
          </p:nvPr>
        </p:nvSpPr>
        <p:spPr/>
        <p:txBody>
          <a:bodyPr/>
          <a:lstStyle/>
          <a:p>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68574"/>
            <a:ext cx="8686800" cy="1143000"/>
          </a:xfrm>
        </p:spPr>
        <p:txBody>
          <a:bodyPr/>
          <a:lstStyle>
            <a:lvl1pPr>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p:txBody>
      </p:sp>
      <p:sp>
        <p:nvSpPr>
          <p:cNvPr id="4" name="Footer Placeholder 3"/>
          <p:cNvSpPr>
            <a:spLocks noGrp="1"/>
          </p:cNvSpPr>
          <p:nvPr>
            <p:ph type="ftr" sz="quarter" idx="10"/>
          </p:nvPr>
        </p:nvSpPr>
        <p:spPr/>
        <p:txBody>
          <a:bodyPr/>
          <a:lstStyle/>
          <a:p>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pic>
        <p:nvPicPr>
          <p:cNvPr id="6" name="Picture 2" descr="C:\Users\adorso\Pictures\Focus4-3_PPT-fl_72_lowRes_more Blue.jpg"/>
          <p:cNvPicPr>
            <a:picLocks noChangeAspect="1" noChangeArrowheads="1"/>
          </p:cNvPicPr>
          <p:nvPr/>
        </p:nvPicPr>
        <p:blipFill>
          <a:blip r:embed="rId2" cstate="print"/>
          <a:srcRect/>
          <a:stretch>
            <a:fillRect/>
          </a:stretch>
        </p:blipFill>
        <p:spPr bwMode="auto">
          <a:xfrm>
            <a:off x="0" y="1391362"/>
            <a:ext cx="9144000" cy="4075277"/>
          </a:xfrm>
          <a:prstGeom prst="rect">
            <a:avLst/>
          </a:prstGeom>
          <a:noFill/>
        </p:spPr>
      </p:pic>
      <p:pic>
        <p:nvPicPr>
          <p:cNvPr id="4" name="Picture 3" descr="Synopsys25-logoWhite_O_transparent.png"/>
          <p:cNvPicPr>
            <a:picLocks noChangeAspect="1"/>
          </p:cNvPicPr>
          <p:nvPr/>
        </p:nvPicPr>
        <p:blipFill>
          <a:blip r:embed="rId3" cstate="print"/>
          <a:stretch>
            <a:fillRect/>
          </a:stretch>
        </p:blipFill>
        <p:spPr>
          <a:xfrm>
            <a:off x="3649005" y="3147617"/>
            <a:ext cx="1724926" cy="486232"/>
          </a:xfrm>
          <a:prstGeom prst="rect">
            <a:avLst/>
          </a:prstGeom>
        </p:spPr>
      </p:pic>
      <p:sp>
        <p:nvSpPr>
          <p:cNvPr id="5" name="TextBox 4"/>
          <p:cNvSpPr txBox="1"/>
          <p:nvPr/>
        </p:nvSpPr>
        <p:spPr>
          <a:xfrm>
            <a:off x="2834986" y="2106155"/>
            <a:ext cx="3279359" cy="830997"/>
          </a:xfrm>
          <a:prstGeom prst="rect">
            <a:avLst/>
          </a:prstGeom>
          <a:noFill/>
        </p:spPr>
        <p:txBody>
          <a:bodyPr wrap="none" rtlCol="0">
            <a:spAutoFit/>
          </a:bodyPr>
          <a:lstStyle/>
          <a:p>
            <a:r>
              <a:rPr lang="en-US" sz="4800" b="1" dirty="0">
                <a:solidFill>
                  <a:schemeClr val="bg2"/>
                </a:solidFill>
              </a:rPr>
              <a:t>Thank You</a:t>
            </a:r>
          </a:p>
        </p:txBody>
      </p:sp>
      <p:sp>
        <p:nvSpPr>
          <p:cNvPr id="7" name="Rectangle 6"/>
          <p:cNvSpPr/>
          <p:nvPr/>
        </p:nvSpPr>
        <p:spPr>
          <a:xfrm>
            <a:off x="1615045" y="6412674"/>
            <a:ext cx="3930638" cy="35626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ooter Placeholder 7"/>
          <p:cNvSpPr>
            <a:spLocks noGrp="1"/>
          </p:cNvSpPr>
          <p:nvPr>
            <p:ph type="ftr" sz="quarter" idx="10"/>
          </p:nvPr>
        </p:nvSpPr>
        <p:spPr/>
        <p:txBody>
          <a:bodyPr/>
          <a:lstStyle/>
          <a:p>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End logo">
    <p:spTree>
      <p:nvGrpSpPr>
        <p:cNvPr id="1" name=""/>
        <p:cNvGrpSpPr/>
        <p:nvPr/>
      </p:nvGrpSpPr>
      <p:grpSpPr>
        <a:xfrm>
          <a:off x="0" y="0"/>
          <a:ext cx="0" cy="0"/>
          <a:chOff x="0" y="0"/>
          <a:chExt cx="0" cy="0"/>
        </a:xfrm>
      </p:grpSpPr>
      <p:pic>
        <p:nvPicPr>
          <p:cNvPr id="3" name="Picture 2" descr="25-268_transparent_Back.png"/>
          <p:cNvPicPr>
            <a:picLocks noChangeAspect="1"/>
          </p:cNvPicPr>
          <p:nvPr userDrawn="1"/>
        </p:nvPicPr>
        <p:blipFill>
          <a:blip r:embed="rId2" cstate="print"/>
          <a:stretch>
            <a:fillRect/>
          </a:stretch>
        </p:blipFill>
        <p:spPr>
          <a:xfrm>
            <a:off x="1932250" y="2620537"/>
            <a:ext cx="5279499" cy="1498073"/>
          </a:xfrm>
          <a:prstGeom prst="rect">
            <a:avLst/>
          </a:prstGeom>
        </p:spPr>
      </p:pic>
      <p:sp>
        <p:nvSpPr>
          <p:cNvPr id="4" name="Rectangle 3"/>
          <p:cNvSpPr/>
          <p:nvPr userDrawn="1"/>
        </p:nvSpPr>
        <p:spPr>
          <a:xfrm>
            <a:off x="0" y="6477000"/>
            <a:ext cx="9144000" cy="381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0"/>
          </p:nvPr>
        </p:nvSpPr>
        <p:spPr/>
        <p:txBody>
          <a:bodyPr/>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 NOT Print Version">
    <p:spTree>
      <p:nvGrpSpPr>
        <p:cNvPr id="1" name=""/>
        <p:cNvGrpSpPr/>
        <p:nvPr/>
      </p:nvGrpSpPr>
      <p:grpSpPr>
        <a:xfrm>
          <a:off x="0" y="0"/>
          <a:ext cx="0" cy="0"/>
          <a:chOff x="0" y="0"/>
          <a:chExt cx="0" cy="0"/>
        </a:xfrm>
      </p:grpSpPr>
      <p:pic>
        <p:nvPicPr>
          <p:cNvPr id="10" name="Picture 9" descr="CS1213FocusBackgr10x7-5_96_90.jpg"/>
          <p:cNvPicPr>
            <a:picLocks noChangeAspect="1"/>
          </p:cNvPicPr>
          <p:nvPr/>
        </p:nvPicPr>
        <p:blipFill>
          <a:blip r:embed="rId2" cstate="print"/>
          <a:stretch>
            <a:fillRect/>
          </a:stretch>
        </p:blipFill>
        <p:spPr>
          <a:xfrm>
            <a:off x="0" y="0"/>
            <a:ext cx="9144000" cy="6858000"/>
          </a:xfrm>
          <a:prstGeom prst="rect">
            <a:avLst/>
          </a:prstGeom>
        </p:spPr>
      </p:pic>
      <p:pic>
        <p:nvPicPr>
          <p:cNvPr id="9" name="Picture 8" descr="CS1213FocusBackgr10x7-5_96_90.jpg"/>
          <p:cNvPicPr>
            <a:picLocks noChangeAspect="1"/>
          </p:cNvPicPr>
          <p:nvPr/>
        </p:nvPicPr>
        <p:blipFill>
          <a:blip r:embed="rId2" cstate="print"/>
          <a:stretch>
            <a:fillRect/>
          </a:stretch>
        </p:blipFill>
        <p:spPr>
          <a:xfrm>
            <a:off x="0" y="0"/>
            <a:ext cx="9144000" cy="6858000"/>
          </a:xfrm>
          <a:prstGeom prst="rect">
            <a:avLst/>
          </a:prstGeom>
        </p:spPr>
      </p:pic>
      <p:sp>
        <p:nvSpPr>
          <p:cNvPr id="4" name="Title 1"/>
          <p:cNvSpPr>
            <a:spLocks noGrp="1"/>
          </p:cNvSpPr>
          <p:nvPr>
            <p:ph type="ctrTitle" hasCustomPrompt="1"/>
          </p:nvPr>
        </p:nvSpPr>
        <p:spPr>
          <a:xfrm>
            <a:off x="457200" y="685800"/>
            <a:ext cx="8229600" cy="1131506"/>
          </a:xfrm>
        </p:spPr>
        <p:txBody>
          <a:bodyPr anchor="b">
            <a:noAutofit/>
          </a:bodyPr>
          <a:lstStyle>
            <a:lvl1pPr algn="ctr">
              <a:defRPr sz="4000">
                <a:solidFill>
                  <a:schemeClr val="bg2"/>
                </a:solidFill>
                <a:effectLst>
                  <a:outerShdw blurRad="38100" dist="38100" dir="2700000" algn="tl">
                    <a:srgbClr val="000000">
                      <a:alpha val="43137"/>
                    </a:srgbClr>
                  </a:outerShdw>
                </a:effectLst>
              </a:defRPr>
            </a:lvl1pPr>
          </a:lstStyle>
          <a:p>
            <a:r>
              <a:rPr lang="en-US" dirty="0"/>
              <a:t>Click To Edit Master Title Style</a:t>
            </a:r>
          </a:p>
        </p:txBody>
      </p:sp>
      <p:sp>
        <p:nvSpPr>
          <p:cNvPr id="5" name="Subtitle 2"/>
          <p:cNvSpPr>
            <a:spLocks noGrp="1"/>
          </p:cNvSpPr>
          <p:nvPr>
            <p:ph type="subTitle" idx="1" hasCustomPrompt="1"/>
          </p:nvPr>
        </p:nvSpPr>
        <p:spPr>
          <a:xfrm>
            <a:off x="876300" y="1866900"/>
            <a:ext cx="7391400" cy="1905000"/>
          </a:xfrm>
        </p:spPr>
        <p:txBody>
          <a:bodyPr/>
          <a:lstStyle>
            <a:lvl1pPr marL="0" indent="0" algn="ctr">
              <a:buNone/>
              <a:defRPr sz="2800" b="0">
                <a:solidFill>
                  <a:schemeClr val="bg2"/>
                </a:solidFill>
                <a:effectLst>
                  <a:outerShdw blurRad="38100" dist="38100" dir="2700000" algn="tl">
                    <a:srgbClr val="000000">
                      <a:alpha val="43137"/>
                    </a:srgb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Text Placeholder 15"/>
          <p:cNvSpPr>
            <a:spLocks noGrp="1"/>
          </p:cNvSpPr>
          <p:nvPr>
            <p:ph type="body" sz="quarter" idx="10"/>
          </p:nvPr>
        </p:nvSpPr>
        <p:spPr>
          <a:xfrm>
            <a:off x="1843709" y="2637186"/>
            <a:ext cx="5456582" cy="731520"/>
          </a:xfrm>
        </p:spPr>
        <p:txBody>
          <a:bodyPr anchor="b"/>
          <a:lstStyle>
            <a:lvl1pPr marL="0" indent="0" algn="ctr">
              <a:buNone/>
              <a:defRPr sz="2000">
                <a:solidFill>
                  <a:schemeClr val="bg2">
                    <a:lumMod val="95000"/>
                  </a:schemeClr>
                </a:solidFill>
              </a:defRPr>
            </a:lvl1pPr>
            <a:lvl2pPr marL="0" indent="0" algn="ctr">
              <a:buNone/>
              <a:defRPr>
                <a:solidFill>
                  <a:schemeClr val="tx1">
                    <a:lumMod val="65000"/>
                    <a:lumOff val="35000"/>
                  </a:schemeClr>
                </a:solidFill>
              </a:defRPr>
            </a:lvl2pPr>
            <a:lvl3pPr algn="ctr">
              <a:defRPr>
                <a:solidFill>
                  <a:schemeClr val="tx1">
                    <a:lumMod val="65000"/>
                    <a:lumOff val="35000"/>
                  </a:schemeClr>
                </a:solidFill>
              </a:defRPr>
            </a:lvl3pPr>
            <a:lvl4pPr algn="ctr">
              <a:defRPr>
                <a:solidFill>
                  <a:schemeClr val="tx1">
                    <a:lumMod val="65000"/>
                    <a:lumOff val="35000"/>
                  </a:schemeClr>
                </a:solidFill>
              </a:defRPr>
            </a:lvl4pPr>
            <a:lvl5pPr algn="ctr">
              <a:defRPr>
                <a:solidFill>
                  <a:schemeClr val="tx1">
                    <a:lumMod val="65000"/>
                    <a:lumOff val="35000"/>
                  </a:schemeClr>
                </a:solidFill>
              </a:defRPr>
            </a:lvl5pPr>
          </a:lstStyle>
          <a:p>
            <a:pPr lvl="0"/>
            <a:r>
              <a:rPr lang="en-US"/>
              <a:t>Click to edit Master text styles</a:t>
            </a:r>
          </a:p>
        </p:txBody>
      </p:sp>
      <p:sp>
        <p:nvSpPr>
          <p:cNvPr id="7" name="Text Placeholder 18"/>
          <p:cNvSpPr>
            <a:spLocks noGrp="1"/>
          </p:cNvSpPr>
          <p:nvPr>
            <p:ph type="body" sz="quarter" idx="11"/>
          </p:nvPr>
        </p:nvSpPr>
        <p:spPr>
          <a:xfrm>
            <a:off x="2743200" y="3369368"/>
            <a:ext cx="3657600" cy="414130"/>
          </a:xfrm>
        </p:spPr>
        <p:txBody>
          <a:bodyPr anchor="b"/>
          <a:lstStyle>
            <a:lvl1pPr algn="ctr">
              <a:buNone/>
              <a:defRPr sz="1800">
                <a:solidFill>
                  <a:schemeClr val="bg2">
                    <a:lumMod val="95000"/>
                  </a:schemeClr>
                </a:solidFill>
              </a:defRPr>
            </a:lvl1pPr>
          </a:lstStyle>
          <a:p>
            <a:pPr lvl="0"/>
            <a:r>
              <a:rPr lang="en-US"/>
              <a:t>Click to edit Master text styles</a:t>
            </a:r>
          </a:p>
        </p:txBody>
      </p:sp>
      <p:pic>
        <p:nvPicPr>
          <p:cNvPr id="8" name="Picture 7" descr="Synopsys25-logoWhite_O_transparent.png"/>
          <p:cNvPicPr>
            <a:picLocks noChangeAspect="1"/>
          </p:cNvPicPr>
          <p:nvPr/>
        </p:nvPicPr>
        <p:blipFill>
          <a:blip r:embed="rId3" cstate="print"/>
          <a:stretch>
            <a:fillRect/>
          </a:stretch>
        </p:blipFill>
        <p:spPr>
          <a:xfrm>
            <a:off x="562206" y="6349043"/>
            <a:ext cx="1432100" cy="403688"/>
          </a:xfrm>
          <a:prstGeom prst="rect">
            <a:avLst/>
          </a:prstGeom>
        </p:spPr>
      </p:pic>
      <p:pic>
        <p:nvPicPr>
          <p:cNvPr id="11" name="Picture 10" descr="Synopsys25-logoWhite_O_transparent.png"/>
          <p:cNvPicPr>
            <a:picLocks noChangeAspect="1"/>
          </p:cNvPicPr>
          <p:nvPr/>
        </p:nvPicPr>
        <p:blipFill>
          <a:blip r:embed="rId3" cstate="print"/>
          <a:stretch>
            <a:fillRect/>
          </a:stretch>
        </p:blipFill>
        <p:spPr>
          <a:xfrm>
            <a:off x="562206" y="6349043"/>
            <a:ext cx="1432100" cy="403688"/>
          </a:xfrm>
          <a:prstGeom prst="rect">
            <a:avLst/>
          </a:prstGeom>
        </p:spPr>
      </p:pic>
      <p:sp>
        <p:nvSpPr>
          <p:cNvPr id="12" name="Footer Placeholder 11"/>
          <p:cNvSpPr>
            <a:spLocks noGrp="1"/>
          </p:cNvSpPr>
          <p:nvPr>
            <p:ph type="ftr" sz="quarter" idx="12"/>
          </p:nvPr>
        </p:nvSpPr>
        <p:spPr/>
        <p:txBody>
          <a:bodyPr/>
          <a:lstStyle/>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76518" y="1537828"/>
            <a:ext cx="8229600" cy="1600200"/>
          </a:xfrm>
        </p:spPr>
        <p:txBody>
          <a:bodyPr anchor="b"/>
          <a:lstStyle>
            <a:lvl1pPr algn="ctr">
              <a:defRPr b="1"/>
            </a:lvl1pPr>
          </a:lstStyle>
          <a:p>
            <a:r>
              <a:rPr lang="en-US"/>
              <a:t>Click to edit Master title style</a:t>
            </a:r>
          </a:p>
        </p:txBody>
      </p:sp>
      <p:sp>
        <p:nvSpPr>
          <p:cNvPr id="3" name="Subtitle 2"/>
          <p:cNvSpPr>
            <a:spLocks noGrp="1"/>
          </p:cNvSpPr>
          <p:nvPr>
            <p:ph type="subTitle" idx="1"/>
          </p:nvPr>
        </p:nvSpPr>
        <p:spPr>
          <a:xfrm>
            <a:off x="953037" y="3216492"/>
            <a:ext cx="7315200" cy="1752600"/>
          </a:xfrm>
        </p:spPr>
        <p:txBody>
          <a:bodyPr>
            <a:noAutofit/>
          </a:bodyPr>
          <a:lstStyle>
            <a:lvl1pPr marL="0" indent="0" algn="ctr">
              <a:buNone/>
              <a:defRPr sz="2800" b="1">
                <a:solidFill>
                  <a:schemeClr val="tx2">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grpSp>
        <p:nvGrpSpPr>
          <p:cNvPr id="4" name="Group 6"/>
          <p:cNvGrpSpPr/>
          <p:nvPr/>
        </p:nvGrpSpPr>
        <p:grpSpPr>
          <a:xfrm>
            <a:off x="0" y="0"/>
            <a:ext cx="9144000" cy="1295400"/>
            <a:chOff x="0" y="0"/>
            <a:chExt cx="9144000" cy="1295400"/>
          </a:xfrm>
        </p:grpSpPr>
        <p:pic>
          <p:nvPicPr>
            <p:cNvPr id="8" name="Picture 7" descr="Focus16-9_PPTtitleNologos.jpg"/>
            <p:cNvPicPr>
              <a:picLocks noChangeAspect="1"/>
            </p:cNvPicPr>
            <p:nvPr userDrawn="1"/>
          </p:nvPicPr>
          <p:blipFill>
            <a:blip r:embed="rId2" cstate="print"/>
            <a:stretch>
              <a:fillRect/>
            </a:stretch>
          </p:blipFill>
          <p:spPr>
            <a:xfrm>
              <a:off x="0" y="0"/>
              <a:ext cx="9144000" cy="1295400"/>
            </a:xfrm>
            <a:prstGeom prst="rect">
              <a:avLst/>
            </a:prstGeom>
          </p:spPr>
        </p:pic>
        <p:pic>
          <p:nvPicPr>
            <p:cNvPr id="9" name="Picture 8" descr="Synopsys25-logoWhite_O_transparent.png"/>
            <p:cNvPicPr>
              <a:picLocks noChangeAspect="1"/>
            </p:cNvPicPr>
            <p:nvPr userDrawn="1"/>
          </p:nvPicPr>
          <p:blipFill>
            <a:blip r:embed="rId3" cstate="print"/>
            <a:stretch>
              <a:fillRect/>
            </a:stretch>
          </p:blipFill>
          <p:spPr>
            <a:xfrm>
              <a:off x="6964822" y="341352"/>
              <a:ext cx="1990552" cy="561108"/>
            </a:xfrm>
            <a:prstGeom prst="rect">
              <a:avLst/>
            </a:prstGeom>
          </p:spPr>
        </p:pic>
      </p:grpSp>
      <p:sp useBgFill="1">
        <p:nvSpPr>
          <p:cNvPr id="10" name="Rectangle 9"/>
          <p:cNvSpPr/>
          <p:nvPr/>
        </p:nvSpPr>
        <p:spPr>
          <a:xfrm>
            <a:off x="252484" y="6377959"/>
            <a:ext cx="1808328" cy="4663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p:cNvSpPr/>
          <p:nvPr/>
        </p:nvSpPr>
        <p:spPr>
          <a:xfrm>
            <a:off x="7308376" y="6377959"/>
            <a:ext cx="1808328" cy="4663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ooter Placeholder 11"/>
          <p:cNvSpPr>
            <a:spLocks noGrp="1"/>
          </p:cNvSpPr>
          <p:nvPr>
            <p:ph type="ftr" sz="quarter" idx="10"/>
          </p:nvPr>
        </p:nvSpPr>
        <p:spPr/>
        <p:txBody>
          <a:bodyPr/>
          <a:lstStyle/>
          <a:p>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8574"/>
            <a:ext cx="8686800" cy="1143000"/>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p:txBody>
      </p:sp>
      <p:sp>
        <p:nvSpPr>
          <p:cNvPr id="4" name="Text Placeholder 6"/>
          <p:cNvSpPr>
            <a:spLocks noGrp="1"/>
          </p:cNvSpPr>
          <p:nvPr>
            <p:ph type="body" sz="quarter" idx="12"/>
          </p:nvPr>
        </p:nvSpPr>
        <p:spPr>
          <a:xfrm>
            <a:off x="457200" y="838200"/>
            <a:ext cx="8686800" cy="457200"/>
          </a:xfrm>
        </p:spPr>
        <p:txBody>
          <a:bodyPr/>
          <a:lstStyle>
            <a:lvl1pPr marL="0" indent="0">
              <a:buNone/>
              <a:defRPr sz="2400" i="1"/>
            </a:lvl1pPr>
          </a:lstStyle>
          <a:p>
            <a:pPr lvl="0"/>
            <a:r>
              <a:rPr lang="en-US"/>
              <a:t>Click to edit Master text styles</a:t>
            </a:r>
          </a:p>
        </p:txBody>
      </p:sp>
      <p:sp>
        <p:nvSpPr>
          <p:cNvPr id="5" name="Footer Placeholder 4"/>
          <p:cNvSpPr>
            <a:spLocks noGrp="1"/>
          </p:cNvSpPr>
          <p:nvPr>
            <p:ph type="ftr" sz="quarter" idx="13"/>
          </p:nvPr>
        </p:nvSpPr>
        <p:spPr/>
        <p:txBody>
          <a:bodyPr/>
          <a:lstStyle/>
          <a:p>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5" name="Title 6"/>
          <p:cNvSpPr txBox="1">
            <a:spLocks/>
          </p:cNvSpPr>
          <p:nvPr/>
        </p:nvSpPr>
        <p:spPr>
          <a:xfrm>
            <a:off x="0" y="1295400"/>
            <a:ext cx="9144000" cy="1143000"/>
          </a:xfrm>
          <a:prstGeom prst="rect">
            <a:avLst/>
          </a:prstGeom>
          <a:solidFill>
            <a:schemeClr val="accent1">
              <a:lumMod val="75000"/>
            </a:schemeClr>
          </a:solidFill>
        </p:spPr>
        <p:txBody>
          <a:bodyPr vert="horz" lIns="274320" tIns="45720" rIns="274320" bIns="45720" rtlCol="0" anchor="ctr">
            <a:normAutofit/>
          </a:bodyPr>
          <a:lstStyle>
            <a:lvl1pPr marL="173038" indent="0">
              <a:defRPr>
                <a:solidFill>
                  <a:schemeClr val="bg2"/>
                </a:solidFill>
                <a:effectLst>
                  <a:outerShdw blurRad="38100" dist="38100" dir="2700000" algn="tl">
                    <a:srgbClr val="000000">
                      <a:alpha val="43137"/>
                    </a:srgbClr>
                  </a:outerShdw>
                </a:effectLst>
              </a:defRPr>
            </a:lvl1pPr>
          </a:lstStyle>
          <a:p>
            <a:pPr marL="173038" marR="0" lvl="0" indent="0" algn="l" defTabSz="914400" rtl="0" eaLnBrk="1" fontAlgn="auto" latinLnBrk="0" hangingPunct="1">
              <a:lnSpc>
                <a:spcPct val="100000"/>
              </a:lnSpc>
              <a:spcBef>
                <a:spcPct val="0"/>
              </a:spcBef>
              <a:spcAft>
                <a:spcPts val="0"/>
              </a:spcAft>
              <a:buClrTx/>
              <a:buSzTx/>
              <a:buFontTx/>
              <a:buNone/>
              <a:tabLst/>
              <a:defRPr/>
            </a:pPr>
            <a:endParaRPr kumimoji="0" lang="en-US" sz="3400" b="1" i="0" u="none" strike="noStrike" kern="1200" cap="none" spc="0" normalizeH="0" baseline="0" noProof="0" dirty="0">
              <a:ln>
                <a:noFill/>
              </a:ln>
              <a:solidFill>
                <a:schemeClr val="bg2"/>
              </a:solidFill>
              <a:effectLst>
                <a:outerShdw blurRad="38100" dist="38100" dir="2700000" algn="tl">
                  <a:srgbClr val="000000">
                    <a:alpha val="43137"/>
                  </a:srgbClr>
                </a:outerShdw>
              </a:effectLst>
              <a:uLnTx/>
              <a:uFillTx/>
              <a:latin typeface="+mj-lt"/>
              <a:ea typeface="+mj-ea"/>
              <a:cs typeface="+mj-cs"/>
            </a:endParaRPr>
          </a:p>
        </p:txBody>
      </p:sp>
      <p:sp>
        <p:nvSpPr>
          <p:cNvPr id="2" name="Title 1"/>
          <p:cNvSpPr>
            <a:spLocks noGrp="1"/>
          </p:cNvSpPr>
          <p:nvPr>
            <p:ph type="title"/>
          </p:nvPr>
        </p:nvSpPr>
        <p:spPr>
          <a:xfrm>
            <a:off x="457200" y="1295400"/>
            <a:ext cx="8686800" cy="1143000"/>
          </a:xfrm>
        </p:spPr>
        <p:txBody>
          <a:bodyPr/>
          <a:lstStyle>
            <a:lvl1pPr>
              <a:defRPr>
                <a:solidFill>
                  <a:schemeClr val="bg2"/>
                </a:solidFill>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7" name="Text Placeholder 6"/>
          <p:cNvSpPr>
            <a:spLocks noGrp="1"/>
          </p:cNvSpPr>
          <p:nvPr>
            <p:ph type="body" sz="quarter" idx="10"/>
          </p:nvPr>
        </p:nvSpPr>
        <p:spPr>
          <a:xfrm>
            <a:off x="1143000" y="2688609"/>
            <a:ext cx="7543800" cy="3559791"/>
          </a:xfrm>
        </p:spPr>
        <p:txBody>
          <a:bodyPr/>
          <a:lstStyle>
            <a:lvl1pPr>
              <a:spcBef>
                <a:spcPts val="1400"/>
              </a:spcBef>
              <a:spcAft>
                <a:spcPts val="0"/>
              </a:spcAft>
              <a:buFontTx/>
              <a:buNone/>
              <a:defRPr/>
            </a:lvl1pPr>
            <a:lvl2pPr>
              <a:buFontTx/>
              <a:buNone/>
              <a:defRPr/>
            </a:lvl2pPr>
            <a:lvl3pPr>
              <a:buFontTx/>
              <a:buNone/>
              <a:defRPr/>
            </a:lvl3pPr>
            <a:lvl4pPr>
              <a:buFontTx/>
              <a:buNone/>
              <a:defRPr/>
            </a:lvl4pPr>
            <a:lvl5pPr>
              <a:buFontTx/>
              <a:buNone/>
              <a:defRPr/>
            </a:lvl5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8" name="Picture 2" descr="C:\Users\adorso\Pictures\Focus4-3_PPT-fl_72_lowRes_more Blue.jpg"/>
          <p:cNvPicPr>
            <a:picLocks noChangeAspect="1" noChangeArrowheads="1"/>
          </p:cNvPicPr>
          <p:nvPr/>
        </p:nvPicPr>
        <p:blipFill>
          <a:blip r:embed="rId2" cstate="print"/>
          <a:srcRect/>
          <a:stretch>
            <a:fillRect/>
          </a:stretch>
        </p:blipFill>
        <p:spPr bwMode="auto">
          <a:xfrm>
            <a:off x="0" y="1391362"/>
            <a:ext cx="9144000" cy="4075277"/>
          </a:xfrm>
          <a:prstGeom prst="rect">
            <a:avLst/>
          </a:prstGeom>
          <a:noFill/>
        </p:spPr>
      </p:pic>
      <p:sp>
        <p:nvSpPr>
          <p:cNvPr id="2" name="Title 1"/>
          <p:cNvSpPr>
            <a:spLocks noGrp="1"/>
          </p:cNvSpPr>
          <p:nvPr>
            <p:ph type="title"/>
          </p:nvPr>
        </p:nvSpPr>
        <p:spPr>
          <a:xfrm>
            <a:off x="457200" y="1486228"/>
            <a:ext cx="8229600" cy="1362075"/>
          </a:xfrm>
        </p:spPr>
        <p:txBody>
          <a:bodyPr anchor="b">
            <a:noAutofit/>
          </a:bodyPr>
          <a:lstStyle>
            <a:lvl1pPr algn="l">
              <a:defRPr sz="3400" b="1" cap="none" baseline="0">
                <a:solidFill>
                  <a:schemeClr val="bg2"/>
                </a:solidFill>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3" name="Text Placeholder 2"/>
          <p:cNvSpPr>
            <a:spLocks noGrp="1"/>
          </p:cNvSpPr>
          <p:nvPr>
            <p:ph type="body" idx="1"/>
          </p:nvPr>
        </p:nvSpPr>
        <p:spPr>
          <a:xfrm>
            <a:off x="457200" y="2906713"/>
            <a:ext cx="8229600" cy="1500187"/>
          </a:xfrm>
        </p:spPr>
        <p:txBody>
          <a:bodyPr anchor="t">
            <a:noAutofit/>
          </a:bodyPr>
          <a:lstStyle>
            <a:lvl1pPr marL="0" indent="0">
              <a:buNone/>
              <a:defRPr sz="2400" b="0" i="1">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0"/>
          </p:nvPr>
        </p:nvSpPr>
        <p:spPr/>
        <p:txBody>
          <a:bodyPr/>
          <a:lstStyle/>
          <a:p>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648200" y="1600200"/>
            <a:ext cx="4038600" cy="4525963"/>
          </a:xfr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5" name="Footer Placeholder 4"/>
          <p:cNvSpPr>
            <a:spLocks noGrp="1"/>
          </p:cNvSpPr>
          <p:nvPr>
            <p:ph type="ftr" sz="quarter" idx="10"/>
          </p:nvPr>
        </p:nvSpPr>
        <p:spPr/>
        <p:txBody>
          <a:bodyPr/>
          <a:lstStyle/>
          <a:p>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ntent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648200" y="1600200"/>
            <a:ext cx="4038600" cy="4525963"/>
          </a:xfr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5" name="Text Placeholder 6"/>
          <p:cNvSpPr>
            <a:spLocks noGrp="1"/>
          </p:cNvSpPr>
          <p:nvPr>
            <p:ph type="body" sz="quarter" idx="12"/>
          </p:nvPr>
        </p:nvSpPr>
        <p:spPr>
          <a:xfrm>
            <a:off x="457200" y="838200"/>
            <a:ext cx="8686800" cy="457200"/>
          </a:xfrm>
        </p:spPr>
        <p:txBody>
          <a:bodyPr/>
          <a:lstStyle>
            <a:lvl1pPr marL="0" indent="0">
              <a:buNone/>
              <a:defRPr sz="2400" i="1"/>
            </a:lvl1pPr>
          </a:lstStyle>
          <a:p>
            <a:pPr lvl="0"/>
            <a:r>
              <a:rPr lang="en-US"/>
              <a:t>Click to edit Master text styles</a:t>
            </a:r>
          </a:p>
        </p:txBody>
      </p:sp>
      <p:sp>
        <p:nvSpPr>
          <p:cNvPr id="6" name="Footer Placeholder 5"/>
          <p:cNvSpPr>
            <a:spLocks noGrp="1"/>
          </p:cNvSpPr>
          <p:nvPr>
            <p:ph type="ftr" sz="quarter" idx="13"/>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8574"/>
            <a:ext cx="86868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p:txBody>
      </p:sp>
      <p:pic>
        <p:nvPicPr>
          <p:cNvPr id="7" name="Picture 6" descr="25-268-purple-25small.png"/>
          <p:cNvPicPr>
            <a:picLocks noChangeAspect="1"/>
          </p:cNvPicPr>
          <p:nvPr/>
        </p:nvPicPr>
        <p:blipFill>
          <a:blip r:embed="rId23" cstate="print"/>
          <a:stretch>
            <a:fillRect/>
          </a:stretch>
        </p:blipFill>
        <p:spPr>
          <a:xfrm>
            <a:off x="7459291" y="6407778"/>
            <a:ext cx="1311214" cy="415718"/>
          </a:xfrm>
          <a:prstGeom prst="rect">
            <a:avLst/>
          </a:prstGeom>
        </p:spPr>
      </p:pic>
      <p:sp>
        <p:nvSpPr>
          <p:cNvPr id="8" name="TextBox 7"/>
          <p:cNvSpPr txBox="1"/>
          <p:nvPr/>
        </p:nvSpPr>
        <p:spPr>
          <a:xfrm>
            <a:off x="381000" y="6535579"/>
            <a:ext cx="1600200" cy="246221"/>
          </a:xfrm>
          <a:prstGeom prst="rect">
            <a:avLst/>
          </a:prstGeom>
          <a:noFill/>
        </p:spPr>
        <p:txBody>
          <a:bodyPr wrap="square" rtlCol="0">
            <a:spAutoFit/>
          </a:bodyPr>
          <a:lstStyle/>
          <a:p>
            <a:r>
              <a:rPr lang="en-US" sz="1000" dirty="0">
                <a:solidFill>
                  <a:schemeClr val="tx1">
                    <a:lumMod val="65000"/>
                    <a:lumOff val="35000"/>
                  </a:schemeClr>
                </a:solidFill>
              </a:rPr>
              <a:t>©</a:t>
            </a:r>
            <a:r>
              <a:rPr lang="en-US" sz="1000" baseline="0" dirty="0">
                <a:solidFill>
                  <a:schemeClr val="tx1">
                    <a:lumMod val="65000"/>
                    <a:lumOff val="35000"/>
                  </a:schemeClr>
                </a:solidFill>
              </a:rPr>
              <a:t> </a:t>
            </a:r>
            <a:r>
              <a:rPr lang="en-US" sz="1000" dirty="0">
                <a:solidFill>
                  <a:schemeClr val="tx1">
                    <a:lumMod val="65000"/>
                    <a:lumOff val="35000"/>
                  </a:schemeClr>
                </a:solidFill>
              </a:rPr>
              <a:t>Synopsys 2012</a:t>
            </a:r>
          </a:p>
        </p:txBody>
      </p:sp>
      <p:sp>
        <p:nvSpPr>
          <p:cNvPr id="9" name="TextBox 8"/>
          <p:cNvSpPr txBox="1"/>
          <p:nvPr/>
        </p:nvSpPr>
        <p:spPr>
          <a:xfrm>
            <a:off x="1657328" y="6535579"/>
            <a:ext cx="640080" cy="246221"/>
          </a:xfrm>
          <a:prstGeom prst="rect">
            <a:avLst/>
          </a:prstGeom>
          <a:noFill/>
        </p:spPr>
        <p:txBody>
          <a:bodyPr wrap="square" rtlCol="0">
            <a:spAutoFit/>
          </a:bodyPr>
          <a:lstStyle/>
          <a:p>
            <a:fld id="{CAE2347F-76BC-4690-80B5-B24BA0EA7B0A}" type="slidenum">
              <a:rPr lang="en-US" sz="1000" smtClean="0">
                <a:solidFill>
                  <a:schemeClr val="tx1">
                    <a:lumMod val="65000"/>
                    <a:lumOff val="35000"/>
                  </a:schemeClr>
                </a:solidFill>
              </a:rPr>
              <a:pPr/>
              <a:t>‹#›</a:t>
            </a:fld>
            <a:endParaRPr lang="en-US" sz="1000" dirty="0">
              <a:solidFill>
                <a:schemeClr val="tx1">
                  <a:lumMod val="65000"/>
                  <a:lumOff val="35000"/>
                </a:schemeClr>
              </a:solidFill>
            </a:endParaRPr>
          </a:p>
        </p:txBody>
      </p:sp>
      <p:sp>
        <p:nvSpPr>
          <p:cNvPr id="10" name="Footer Placeholder 2"/>
          <p:cNvSpPr>
            <a:spLocks noGrp="1"/>
          </p:cNvSpPr>
          <p:nvPr/>
        </p:nvSpPr>
        <p:spPr>
          <a:xfrm>
            <a:off x="3124200" y="640080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 name="Footer Placeholder 2"/>
          <p:cNvSpPr>
            <a:spLocks noGrp="1"/>
          </p:cNvSpPr>
          <p:nvPr/>
        </p:nvSpPr>
        <p:spPr>
          <a:xfrm>
            <a:off x="3124200" y="640080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 name="Footer Placeholder 11"/>
          <p:cNvSpPr>
            <a:spLocks noGrp="1"/>
          </p:cNvSpPr>
          <p:nvPr>
            <p:ph type="ftr" sz="quarter" idx="3"/>
          </p:nvPr>
        </p:nvSpPr>
        <p:spPr>
          <a:xfrm>
            <a:off x="3933646" y="6475623"/>
            <a:ext cx="1138686" cy="365125"/>
          </a:xfrm>
          <a:prstGeom prst="rect">
            <a:avLst/>
          </a:prstGeom>
        </p:spPr>
        <p:txBody>
          <a:bodyPr vert="horz" lIns="91440" tIns="45720" rIns="91440" bIns="45720" rtlCol="0" anchor="ctr"/>
          <a:lstStyle>
            <a:lvl1pPr algn="ctr">
              <a:defRPr sz="1100" b="1">
                <a:solidFill>
                  <a:schemeClr val="tx1">
                    <a:tint val="75000"/>
                  </a:schemeClr>
                </a:solidFill>
                <a:latin typeface="Arial Black" pitchFamily="34" charset="0"/>
              </a:defRPr>
            </a:lvl1pPr>
          </a:lstStyle>
          <a:p>
            <a:r>
              <a:rPr lang="en-US" dirty="0"/>
              <a:t>Confidential</a:t>
            </a:r>
          </a:p>
        </p:txBody>
      </p:sp>
    </p:spTree>
  </p:cSld>
  <p:clrMap bg1="lt1" tx1="dk1" bg2="lt2" tx2="dk2" accent1="accent1" accent2="accent2" accent3="accent3" accent4="accent4" accent5="accent5" accent6="accent6" hlink="hlink" folHlink="folHlink"/>
  <p:sldLayoutIdLst>
    <p:sldLayoutId id="2147484417" r:id="rId1"/>
    <p:sldLayoutId id="2147484418" r:id="rId2"/>
    <p:sldLayoutId id="2147484419" r:id="rId3"/>
    <p:sldLayoutId id="2147484420" r:id="rId4"/>
    <p:sldLayoutId id="2147484421" r:id="rId5"/>
    <p:sldLayoutId id="2147484422" r:id="rId6"/>
    <p:sldLayoutId id="2147484423" r:id="rId7"/>
    <p:sldLayoutId id="2147484424" r:id="rId8"/>
    <p:sldLayoutId id="2147484425" r:id="rId9"/>
    <p:sldLayoutId id="2147484426" r:id="rId10"/>
    <p:sldLayoutId id="2147484427" r:id="rId11"/>
    <p:sldLayoutId id="2147484428" r:id="rId12"/>
    <p:sldLayoutId id="2147484429" r:id="rId13"/>
    <p:sldLayoutId id="2147484430" r:id="rId14"/>
    <p:sldLayoutId id="2147484431" r:id="rId15"/>
    <p:sldLayoutId id="2147484432" r:id="rId16"/>
    <p:sldLayoutId id="2147484433" r:id="rId17"/>
    <p:sldLayoutId id="2147484434" r:id="rId18"/>
    <p:sldLayoutId id="2147484435" r:id="rId19"/>
    <p:sldLayoutId id="2147484436" r:id="rId20"/>
    <p:sldLayoutId id="2147484437" r:id="rId21"/>
  </p:sldLayoutIdLst>
  <p:hf sldNum="0" hdr="0" dt="0"/>
  <p:txStyles>
    <p:titleStyle>
      <a:lvl1pPr algn="l" defTabSz="914400" rtl="0" eaLnBrk="1" latinLnBrk="0" hangingPunct="1">
        <a:spcBef>
          <a:spcPct val="0"/>
        </a:spcBef>
        <a:buNone/>
        <a:defRPr sz="34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690563" indent="-344488"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027113" indent="-341313"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5"/>
          </p:nvPr>
        </p:nvSpPr>
        <p:spPr/>
        <p:txBody>
          <a:bodyPr/>
          <a:lstStyle/>
          <a:p>
            <a:endParaRPr lang="en-US" dirty="0"/>
          </a:p>
        </p:txBody>
      </p:sp>
      <p:sp>
        <p:nvSpPr>
          <p:cNvPr id="44" name="Rectangle 43"/>
          <p:cNvSpPr/>
          <p:nvPr/>
        </p:nvSpPr>
        <p:spPr>
          <a:xfrm>
            <a:off x="401502" y="2967335"/>
            <a:ext cx="8341002" cy="923330"/>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54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SRAM Memory design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74"/>
            <a:ext cx="8686800" cy="693426"/>
          </a:xfrm>
        </p:spPr>
        <p:txBody>
          <a:bodyPr/>
          <a:lstStyle/>
          <a:p>
            <a:r>
              <a:rPr lang="en-US" i="1" u="sng" dirty="0"/>
              <a:t>STAR (ST) structure</a:t>
            </a:r>
          </a:p>
        </p:txBody>
      </p:sp>
      <p:sp>
        <p:nvSpPr>
          <p:cNvPr id="41" name="Rectangle 40"/>
          <p:cNvSpPr/>
          <p:nvPr/>
        </p:nvSpPr>
        <p:spPr>
          <a:xfrm>
            <a:off x="754709" y="1371600"/>
            <a:ext cx="1908532" cy="457200"/>
          </a:xfrm>
          <a:prstGeom prst="rect">
            <a:avLst/>
          </a:prstGeom>
          <a:solidFill>
            <a:srgbClr val="FFFF0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RW</a:t>
            </a:r>
          </a:p>
        </p:txBody>
      </p:sp>
      <p:sp>
        <p:nvSpPr>
          <p:cNvPr id="42" name="Rectangle 41"/>
          <p:cNvSpPr/>
          <p:nvPr/>
        </p:nvSpPr>
        <p:spPr>
          <a:xfrm>
            <a:off x="2945987" y="1371600"/>
            <a:ext cx="1908532" cy="457200"/>
          </a:xfrm>
          <a:prstGeom prst="rect">
            <a:avLst/>
          </a:prstGeom>
          <a:solidFill>
            <a:srgbClr val="FFFF0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RWBUF</a:t>
            </a:r>
          </a:p>
        </p:txBody>
      </p:sp>
      <p:sp>
        <p:nvSpPr>
          <p:cNvPr id="43" name="Rectangle 42"/>
          <p:cNvSpPr/>
          <p:nvPr/>
        </p:nvSpPr>
        <p:spPr>
          <a:xfrm>
            <a:off x="5066579" y="1371600"/>
            <a:ext cx="706864" cy="457200"/>
          </a:xfrm>
          <a:prstGeom prst="rect">
            <a:avLst/>
          </a:prstGeom>
          <a:solidFill>
            <a:srgbClr val="FFFF0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rgbClr val="002060"/>
                </a:solidFill>
              </a:rPr>
              <a:t>WTIMER</a:t>
            </a:r>
          </a:p>
        </p:txBody>
      </p:sp>
      <p:sp>
        <p:nvSpPr>
          <p:cNvPr id="47" name="Rectangle 46"/>
          <p:cNvSpPr/>
          <p:nvPr/>
        </p:nvSpPr>
        <p:spPr>
          <a:xfrm>
            <a:off x="754709" y="2057400"/>
            <a:ext cx="1908532" cy="304800"/>
          </a:xfrm>
          <a:prstGeom prst="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X4DEC</a:t>
            </a:r>
          </a:p>
        </p:txBody>
      </p:sp>
      <p:sp>
        <p:nvSpPr>
          <p:cNvPr id="48" name="Rectangle 47"/>
          <p:cNvSpPr/>
          <p:nvPr/>
        </p:nvSpPr>
        <p:spPr>
          <a:xfrm>
            <a:off x="754709" y="2514600"/>
            <a:ext cx="1908532" cy="304800"/>
          </a:xfrm>
          <a:prstGeom prst="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X4DEC</a:t>
            </a:r>
          </a:p>
        </p:txBody>
      </p:sp>
      <p:sp>
        <p:nvSpPr>
          <p:cNvPr id="49" name="Rectangle 48"/>
          <p:cNvSpPr/>
          <p:nvPr/>
        </p:nvSpPr>
        <p:spPr>
          <a:xfrm>
            <a:off x="754709" y="2971800"/>
            <a:ext cx="1908532" cy="457200"/>
          </a:xfrm>
          <a:prstGeom prst="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LCEN</a:t>
            </a:r>
          </a:p>
        </p:txBody>
      </p:sp>
      <p:sp>
        <p:nvSpPr>
          <p:cNvPr id="50" name="Rectangle 49"/>
          <p:cNvSpPr/>
          <p:nvPr/>
        </p:nvSpPr>
        <p:spPr>
          <a:xfrm>
            <a:off x="754709" y="3581400"/>
            <a:ext cx="1908532" cy="457200"/>
          </a:xfrm>
          <a:prstGeom prst="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SACTRL</a:t>
            </a:r>
          </a:p>
        </p:txBody>
      </p:sp>
      <p:sp>
        <p:nvSpPr>
          <p:cNvPr id="52" name="Rectangle 51"/>
          <p:cNvSpPr/>
          <p:nvPr/>
        </p:nvSpPr>
        <p:spPr>
          <a:xfrm>
            <a:off x="2945987" y="2057400"/>
            <a:ext cx="1908532" cy="304800"/>
          </a:xfrm>
          <a:prstGeom prst="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X4BUF</a:t>
            </a:r>
          </a:p>
        </p:txBody>
      </p:sp>
      <p:sp>
        <p:nvSpPr>
          <p:cNvPr id="53" name="Rectangle 52"/>
          <p:cNvSpPr/>
          <p:nvPr/>
        </p:nvSpPr>
        <p:spPr>
          <a:xfrm>
            <a:off x="2945987" y="2514600"/>
            <a:ext cx="1908532" cy="304800"/>
          </a:xfrm>
          <a:prstGeom prst="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X4BUF</a:t>
            </a:r>
          </a:p>
        </p:txBody>
      </p:sp>
      <p:sp>
        <p:nvSpPr>
          <p:cNvPr id="54" name="Rectangle 53"/>
          <p:cNvSpPr/>
          <p:nvPr/>
        </p:nvSpPr>
        <p:spPr>
          <a:xfrm>
            <a:off x="2945987" y="2971800"/>
            <a:ext cx="1908532" cy="457200"/>
          </a:xfrm>
          <a:prstGeom prst="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LCENBUF</a:t>
            </a:r>
          </a:p>
        </p:txBody>
      </p:sp>
      <p:sp>
        <p:nvSpPr>
          <p:cNvPr id="55" name="Rectangle 54"/>
          <p:cNvSpPr/>
          <p:nvPr/>
        </p:nvSpPr>
        <p:spPr>
          <a:xfrm>
            <a:off x="2945987" y="3581400"/>
            <a:ext cx="1908532" cy="457200"/>
          </a:xfrm>
          <a:prstGeom prst="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SACBUF</a:t>
            </a:r>
          </a:p>
        </p:txBody>
      </p:sp>
      <p:sp>
        <p:nvSpPr>
          <p:cNvPr id="57" name="Rectangle 56"/>
          <p:cNvSpPr/>
          <p:nvPr/>
        </p:nvSpPr>
        <p:spPr>
          <a:xfrm>
            <a:off x="5066579" y="2057400"/>
            <a:ext cx="706864" cy="304800"/>
          </a:xfrm>
          <a:prstGeom prst="rect">
            <a:avLst/>
          </a:prstGeom>
          <a:solidFill>
            <a:srgbClr val="FFFF0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l4ref</a:t>
            </a:r>
          </a:p>
        </p:txBody>
      </p:sp>
      <p:sp>
        <p:nvSpPr>
          <p:cNvPr id="58" name="Rectangle 57"/>
          <p:cNvSpPr/>
          <p:nvPr/>
        </p:nvSpPr>
        <p:spPr>
          <a:xfrm>
            <a:off x="5066579" y="2514600"/>
            <a:ext cx="706864" cy="304800"/>
          </a:xfrm>
          <a:prstGeom prst="rect">
            <a:avLst/>
          </a:prstGeom>
          <a:solidFill>
            <a:srgbClr val="FFFF0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l4ref</a:t>
            </a:r>
          </a:p>
        </p:txBody>
      </p:sp>
      <p:sp>
        <p:nvSpPr>
          <p:cNvPr id="59" name="Rectangle 58"/>
          <p:cNvSpPr/>
          <p:nvPr/>
        </p:nvSpPr>
        <p:spPr>
          <a:xfrm>
            <a:off x="5066579" y="2971800"/>
            <a:ext cx="706864" cy="457200"/>
          </a:xfrm>
          <a:prstGeom prst="rect">
            <a:avLst/>
          </a:prstGeom>
          <a:solidFill>
            <a:srgbClr val="FFFF0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err="1">
                <a:solidFill>
                  <a:srgbClr val="002060"/>
                </a:solidFill>
              </a:rPr>
              <a:t>refmux</a:t>
            </a:r>
            <a:endParaRPr lang="en-US" sz="1000" b="1" dirty="0">
              <a:solidFill>
                <a:srgbClr val="002060"/>
              </a:solidFill>
            </a:endParaRPr>
          </a:p>
        </p:txBody>
      </p:sp>
      <p:sp>
        <p:nvSpPr>
          <p:cNvPr id="60" name="Rectangle 59"/>
          <p:cNvSpPr/>
          <p:nvPr/>
        </p:nvSpPr>
        <p:spPr>
          <a:xfrm>
            <a:off x="5066579" y="3581400"/>
            <a:ext cx="706864" cy="457200"/>
          </a:xfrm>
          <a:prstGeom prst="rect">
            <a:avLst/>
          </a:prstGeom>
          <a:solidFill>
            <a:srgbClr val="FFFF0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rgbClr val="002060"/>
                </a:solidFill>
              </a:rPr>
              <a:t>rio</a:t>
            </a:r>
            <a:endParaRPr lang="en-US" b="1" dirty="0">
              <a:solidFill>
                <a:srgbClr val="002060"/>
              </a:solidFill>
            </a:endParaRPr>
          </a:p>
        </p:txBody>
      </p:sp>
      <p:sp>
        <p:nvSpPr>
          <p:cNvPr id="7" name="Left Brace 6"/>
          <p:cNvSpPr/>
          <p:nvPr/>
        </p:nvSpPr>
        <p:spPr>
          <a:xfrm rot="10800000" flipH="1">
            <a:off x="377022" y="2057400"/>
            <a:ext cx="302150" cy="685800"/>
          </a:xfrm>
          <a:prstGeom prst="leftBrace">
            <a:avLst/>
          </a:prstGeom>
          <a:ln w="381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 name="Left Brace 7"/>
          <p:cNvSpPr/>
          <p:nvPr/>
        </p:nvSpPr>
        <p:spPr>
          <a:xfrm rot="16200000" flipH="1">
            <a:off x="3737111" y="122583"/>
            <a:ext cx="304800" cy="1888435"/>
          </a:xfrm>
          <a:prstGeom prst="leftBrace">
            <a:avLst/>
          </a:prstGeom>
          <a:ln w="381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Left Brace 8"/>
          <p:cNvSpPr/>
          <p:nvPr/>
        </p:nvSpPr>
        <p:spPr>
          <a:xfrm rot="16200000" flipH="1">
            <a:off x="5285628" y="764650"/>
            <a:ext cx="304800" cy="604299"/>
          </a:xfrm>
          <a:prstGeom prst="leftBrace">
            <a:avLst/>
          </a:prstGeom>
          <a:ln w="381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Left Brace 11"/>
          <p:cNvSpPr/>
          <p:nvPr/>
        </p:nvSpPr>
        <p:spPr>
          <a:xfrm rot="10800000" flipH="1">
            <a:off x="377022" y="1371600"/>
            <a:ext cx="302150" cy="533400"/>
          </a:xfrm>
          <a:prstGeom prst="leftBrace">
            <a:avLst/>
          </a:prstGeom>
          <a:ln w="381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 name="Left Brace 12"/>
          <p:cNvSpPr/>
          <p:nvPr/>
        </p:nvSpPr>
        <p:spPr>
          <a:xfrm rot="10800000" flipH="1">
            <a:off x="76200" y="2971800"/>
            <a:ext cx="299500" cy="3048000"/>
          </a:xfrm>
          <a:prstGeom prst="leftBrace">
            <a:avLst/>
          </a:prstGeom>
          <a:ln w="381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4" name="Left Brace 13"/>
          <p:cNvSpPr/>
          <p:nvPr/>
        </p:nvSpPr>
        <p:spPr>
          <a:xfrm rot="16200000" flipH="1">
            <a:off x="1622064" y="122582"/>
            <a:ext cx="304800" cy="1888435"/>
          </a:xfrm>
          <a:prstGeom prst="leftBrace">
            <a:avLst/>
          </a:prstGeom>
          <a:ln w="381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905783" y="609600"/>
            <a:ext cx="1737361" cy="369332"/>
          </a:xfrm>
          <a:prstGeom prst="rect">
            <a:avLst/>
          </a:prstGeom>
          <a:noFill/>
        </p:spPr>
        <p:txBody>
          <a:bodyPr wrap="square" rtlCol="0">
            <a:spAutoFit/>
          </a:bodyPr>
          <a:lstStyle/>
          <a:p>
            <a:r>
              <a:rPr lang="en-US" dirty="0">
                <a:solidFill>
                  <a:schemeClr val="accent4">
                    <a:lumMod val="50000"/>
                  </a:schemeClr>
                </a:solidFill>
              </a:rPr>
              <a:t>Center column</a:t>
            </a:r>
          </a:p>
        </p:txBody>
      </p:sp>
      <p:sp>
        <p:nvSpPr>
          <p:cNvPr id="16" name="TextBox 15"/>
          <p:cNvSpPr txBox="1"/>
          <p:nvPr/>
        </p:nvSpPr>
        <p:spPr>
          <a:xfrm>
            <a:off x="3096369" y="609600"/>
            <a:ext cx="1737361" cy="369332"/>
          </a:xfrm>
          <a:prstGeom prst="rect">
            <a:avLst/>
          </a:prstGeom>
          <a:noFill/>
        </p:spPr>
        <p:txBody>
          <a:bodyPr wrap="square" rtlCol="0">
            <a:spAutoFit/>
          </a:bodyPr>
          <a:lstStyle/>
          <a:p>
            <a:r>
              <a:rPr lang="en-US" dirty="0">
                <a:solidFill>
                  <a:schemeClr val="accent4">
                    <a:lumMod val="50000"/>
                  </a:schemeClr>
                </a:solidFill>
              </a:rPr>
              <a:t>buffer column</a:t>
            </a:r>
          </a:p>
        </p:txBody>
      </p:sp>
      <p:sp>
        <p:nvSpPr>
          <p:cNvPr id="17" name="TextBox 16"/>
          <p:cNvSpPr txBox="1"/>
          <p:nvPr/>
        </p:nvSpPr>
        <p:spPr>
          <a:xfrm>
            <a:off x="4985466" y="609600"/>
            <a:ext cx="881934" cy="400110"/>
          </a:xfrm>
          <a:prstGeom prst="rect">
            <a:avLst/>
          </a:prstGeom>
          <a:noFill/>
        </p:spPr>
        <p:txBody>
          <a:bodyPr wrap="square" rtlCol="0">
            <a:spAutoFit/>
          </a:bodyPr>
          <a:lstStyle/>
          <a:p>
            <a:pPr algn="ctr"/>
            <a:r>
              <a:rPr lang="en-US" sz="1000" dirty="0">
                <a:solidFill>
                  <a:schemeClr val="accent4">
                    <a:lumMod val="50000"/>
                  </a:schemeClr>
                </a:solidFill>
              </a:rPr>
              <a:t>Timer</a:t>
            </a:r>
          </a:p>
          <a:p>
            <a:pPr algn="ctr"/>
            <a:r>
              <a:rPr lang="en-US" sz="1000" dirty="0">
                <a:solidFill>
                  <a:schemeClr val="accent4">
                    <a:lumMod val="50000"/>
                  </a:schemeClr>
                </a:solidFill>
              </a:rPr>
              <a:t> column</a:t>
            </a:r>
          </a:p>
        </p:txBody>
      </p:sp>
      <p:grpSp>
        <p:nvGrpSpPr>
          <p:cNvPr id="115" name="Group 114"/>
          <p:cNvGrpSpPr/>
          <p:nvPr/>
        </p:nvGrpSpPr>
        <p:grpSpPr>
          <a:xfrm>
            <a:off x="5824251" y="478315"/>
            <a:ext cx="2417197" cy="3569732"/>
            <a:chOff x="6726803" y="468868"/>
            <a:chExt cx="2417197" cy="3569732"/>
          </a:xfrm>
        </p:grpSpPr>
        <p:sp>
          <p:nvSpPr>
            <p:cNvPr id="44" name="Rectangle 43"/>
            <p:cNvSpPr/>
            <p:nvPr/>
          </p:nvSpPr>
          <p:spPr>
            <a:xfrm>
              <a:off x="6781800" y="1371600"/>
              <a:ext cx="777550" cy="457200"/>
            </a:xfrm>
            <a:prstGeom prst="rect">
              <a:avLst/>
            </a:prstGeom>
            <a:solidFill>
              <a:srgbClr val="FFFF0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RAR</a:t>
              </a:r>
            </a:p>
          </p:txBody>
        </p:sp>
        <p:sp>
          <p:nvSpPr>
            <p:cNvPr id="45" name="Rectangle 44"/>
            <p:cNvSpPr/>
            <p:nvPr/>
          </p:nvSpPr>
          <p:spPr>
            <a:xfrm>
              <a:off x="7673359" y="1371600"/>
              <a:ext cx="777550" cy="457200"/>
            </a:xfrm>
            <a:prstGeom prst="rect">
              <a:avLst/>
            </a:prstGeom>
            <a:solidFill>
              <a:srgbClr val="FFFF0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RAR</a:t>
              </a:r>
            </a:p>
          </p:txBody>
        </p:sp>
        <p:sp>
          <p:nvSpPr>
            <p:cNvPr id="46" name="Rectangle 45"/>
            <p:cNvSpPr/>
            <p:nvPr/>
          </p:nvSpPr>
          <p:spPr>
            <a:xfrm>
              <a:off x="8568807" y="1371600"/>
              <a:ext cx="424118" cy="457200"/>
            </a:xfrm>
            <a:prstGeom prst="rect">
              <a:avLst/>
            </a:prstGeom>
            <a:solidFill>
              <a:srgbClr val="FFFF0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002060"/>
                  </a:solidFill>
                </a:rPr>
                <a:t>PWEDGE</a:t>
              </a:r>
            </a:p>
          </p:txBody>
        </p:sp>
        <p:sp>
          <p:nvSpPr>
            <p:cNvPr id="62" name="Rectangle 61"/>
            <p:cNvSpPr/>
            <p:nvPr/>
          </p:nvSpPr>
          <p:spPr>
            <a:xfrm>
              <a:off x="6781800" y="2057400"/>
              <a:ext cx="777550" cy="304800"/>
            </a:xfrm>
            <a:prstGeom prst="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array</a:t>
              </a:r>
            </a:p>
          </p:txBody>
        </p:sp>
        <p:sp>
          <p:nvSpPr>
            <p:cNvPr id="63" name="Rectangle 62"/>
            <p:cNvSpPr/>
            <p:nvPr/>
          </p:nvSpPr>
          <p:spPr>
            <a:xfrm>
              <a:off x="6781800" y="2514600"/>
              <a:ext cx="777550" cy="304800"/>
            </a:xfrm>
            <a:prstGeom prst="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array</a:t>
              </a:r>
            </a:p>
          </p:txBody>
        </p:sp>
        <p:sp>
          <p:nvSpPr>
            <p:cNvPr id="64" name="Rectangle 63"/>
            <p:cNvSpPr/>
            <p:nvPr/>
          </p:nvSpPr>
          <p:spPr>
            <a:xfrm>
              <a:off x="6781800" y="2971800"/>
              <a:ext cx="777550" cy="457200"/>
            </a:xfrm>
            <a:prstGeom prst="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rgbClr val="002060"/>
                  </a:solidFill>
                </a:rPr>
                <a:t>CMUX</a:t>
              </a:r>
            </a:p>
          </p:txBody>
        </p:sp>
        <p:sp>
          <p:nvSpPr>
            <p:cNvPr id="65" name="Rectangle 64"/>
            <p:cNvSpPr/>
            <p:nvPr/>
          </p:nvSpPr>
          <p:spPr>
            <a:xfrm>
              <a:off x="6781800" y="3581400"/>
              <a:ext cx="777550" cy="457200"/>
            </a:xfrm>
            <a:prstGeom prst="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sac</a:t>
              </a:r>
            </a:p>
          </p:txBody>
        </p:sp>
        <p:sp>
          <p:nvSpPr>
            <p:cNvPr id="67" name="Rectangle 66"/>
            <p:cNvSpPr/>
            <p:nvPr/>
          </p:nvSpPr>
          <p:spPr>
            <a:xfrm>
              <a:off x="7673359" y="2057400"/>
              <a:ext cx="777550" cy="304800"/>
            </a:xfrm>
            <a:prstGeom prst="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array</a:t>
              </a:r>
            </a:p>
          </p:txBody>
        </p:sp>
        <p:sp>
          <p:nvSpPr>
            <p:cNvPr id="68" name="Rectangle 67"/>
            <p:cNvSpPr/>
            <p:nvPr/>
          </p:nvSpPr>
          <p:spPr>
            <a:xfrm>
              <a:off x="7673359" y="2514600"/>
              <a:ext cx="777550" cy="304800"/>
            </a:xfrm>
            <a:prstGeom prst="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array</a:t>
              </a:r>
            </a:p>
          </p:txBody>
        </p:sp>
        <p:sp>
          <p:nvSpPr>
            <p:cNvPr id="69" name="Rectangle 68"/>
            <p:cNvSpPr/>
            <p:nvPr/>
          </p:nvSpPr>
          <p:spPr>
            <a:xfrm>
              <a:off x="7673359" y="2971800"/>
              <a:ext cx="777550" cy="457200"/>
            </a:xfrm>
            <a:prstGeom prst="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rgbClr val="002060"/>
                  </a:solidFill>
                </a:rPr>
                <a:t>CMUX</a:t>
              </a:r>
            </a:p>
          </p:txBody>
        </p:sp>
        <p:sp>
          <p:nvSpPr>
            <p:cNvPr id="70" name="Rectangle 69"/>
            <p:cNvSpPr/>
            <p:nvPr/>
          </p:nvSpPr>
          <p:spPr>
            <a:xfrm>
              <a:off x="7673359" y="3581400"/>
              <a:ext cx="777550" cy="457200"/>
            </a:xfrm>
            <a:prstGeom prst="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sac</a:t>
              </a:r>
            </a:p>
          </p:txBody>
        </p:sp>
        <p:sp>
          <p:nvSpPr>
            <p:cNvPr id="72" name="Rectangle 71"/>
            <p:cNvSpPr/>
            <p:nvPr/>
          </p:nvSpPr>
          <p:spPr>
            <a:xfrm>
              <a:off x="8568807" y="2057400"/>
              <a:ext cx="424118" cy="304800"/>
            </a:xfrm>
            <a:prstGeom prst="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002060"/>
                  </a:solidFill>
                </a:rPr>
                <a:t>edge</a:t>
              </a:r>
            </a:p>
          </p:txBody>
        </p:sp>
        <p:sp>
          <p:nvSpPr>
            <p:cNvPr id="73" name="Rectangle 72"/>
            <p:cNvSpPr/>
            <p:nvPr/>
          </p:nvSpPr>
          <p:spPr>
            <a:xfrm>
              <a:off x="8568807" y="2514600"/>
              <a:ext cx="424118" cy="304800"/>
            </a:xfrm>
            <a:prstGeom prst="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002060"/>
                  </a:solidFill>
                </a:rPr>
                <a:t>edge</a:t>
              </a:r>
            </a:p>
          </p:txBody>
        </p:sp>
        <p:sp>
          <p:nvSpPr>
            <p:cNvPr id="74" name="Rectangle 73"/>
            <p:cNvSpPr/>
            <p:nvPr/>
          </p:nvSpPr>
          <p:spPr>
            <a:xfrm>
              <a:off x="8568807" y="2971800"/>
              <a:ext cx="424118" cy="457200"/>
            </a:xfrm>
            <a:prstGeom prst="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err="1">
                  <a:solidFill>
                    <a:srgbClr val="002060"/>
                  </a:solidFill>
                </a:rPr>
                <a:t>capmux</a:t>
              </a:r>
              <a:endParaRPr lang="en-US" sz="1000" b="1" dirty="0">
                <a:solidFill>
                  <a:srgbClr val="002060"/>
                </a:solidFill>
              </a:endParaRPr>
            </a:p>
          </p:txBody>
        </p:sp>
        <p:sp>
          <p:nvSpPr>
            <p:cNvPr id="75" name="Rectangle 74"/>
            <p:cNvSpPr/>
            <p:nvPr/>
          </p:nvSpPr>
          <p:spPr>
            <a:xfrm>
              <a:off x="8568807" y="3581400"/>
              <a:ext cx="424118" cy="457200"/>
            </a:xfrm>
            <a:prstGeom prst="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err="1">
                  <a:solidFill>
                    <a:srgbClr val="002060"/>
                  </a:solidFill>
                </a:rPr>
                <a:t>capsac</a:t>
              </a:r>
              <a:endParaRPr lang="en-US" sz="900" b="1" dirty="0">
                <a:solidFill>
                  <a:srgbClr val="002060"/>
                </a:solidFill>
              </a:endParaRPr>
            </a:p>
          </p:txBody>
        </p:sp>
        <p:sp>
          <p:nvSpPr>
            <p:cNvPr id="10" name="Left Brace 9"/>
            <p:cNvSpPr/>
            <p:nvPr/>
          </p:nvSpPr>
          <p:spPr>
            <a:xfrm rot="16200000" flipH="1">
              <a:off x="7432813" y="263387"/>
              <a:ext cx="304800" cy="1606826"/>
            </a:xfrm>
            <a:prstGeom prst="leftBrace">
              <a:avLst/>
            </a:prstGeom>
            <a:ln w="381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Left Brace 10"/>
            <p:cNvSpPr/>
            <p:nvPr/>
          </p:nvSpPr>
          <p:spPr>
            <a:xfrm rot="16200000" flipH="1">
              <a:off x="8613913" y="840188"/>
              <a:ext cx="304800" cy="453225"/>
            </a:xfrm>
            <a:prstGeom prst="leftBrace">
              <a:avLst/>
            </a:prstGeom>
            <a:ln w="381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6726803" y="609600"/>
              <a:ext cx="1737361" cy="369332"/>
            </a:xfrm>
            <a:prstGeom prst="rect">
              <a:avLst/>
            </a:prstGeom>
            <a:noFill/>
          </p:spPr>
          <p:txBody>
            <a:bodyPr wrap="square" rtlCol="0">
              <a:spAutoFit/>
            </a:bodyPr>
            <a:lstStyle/>
            <a:p>
              <a:r>
                <a:rPr lang="en-US" dirty="0">
                  <a:solidFill>
                    <a:schemeClr val="accent4">
                      <a:lumMod val="50000"/>
                    </a:schemeClr>
                  </a:solidFill>
                </a:rPr>
                <a:t>array column</a:t>
              </a:r>
            </a:p>
          </p:txBody>
        </p:sp>
        <p:sp>
          <p:nvSpPr>
            <p:cNvPr id="19" name="TextBox 18"/>
            <p:cNvSpPr txBox="1"/>
            <p:nvPr/>
          </p:nvSpPr>
          <p:spPr>
            <a:xfrm>
              <a:off x="8539701" y="468868"/>
              <a:ext cx="604299" cy="369332"/>
            </a:xfrm>
            <a:prstGeom prst="rect">
              <a:avLst/>
            </a:prstGeom>
            <a:noFill/>
          </p:spPr>
          <p:txBody>
            <a:bodyPr wrap="square" rtlCol="0">
              <a:spAutoFit/>
            </a:bodyPr>
            <a:lstStyle/>
            <a:p>
              <a:pPr algn="ctr"/>
              <a:r>
                <a:rPr lang="en-US" sz="900" dirty="0">
                  <a:solidFill>
                    <a:schemeClr val="accent4">
                      <a:lumMod val="50000"/>
                    </a:schemeClr>
                  </a:solidFill>
                </a:rPr>
                <a:t>cap</a:t>
              </a:r>
            </a:p>
            <a:p>
              <a:pPr algn="ctr"/>
              <a:r>
                <a:rPr lang="en-US" sz="900" dirty="0">
                  <a:solidFill>
                    <a:schemeClr val="accent4">
                      <a:lumMod val="50000"/>
                    </a:schemeClr>
                  </a:solidFill>
                </a:rPr>
                <a:t> column</a:t>
              </a:r>
            </a:p>
          </p:txBody>
        </p:sp>
      </p:grpSp>
      <p:sp>
        <p:nvSpPr>
          <p:cNvPr id="20" name="TextBox 19"/>
          <p:cNvSpPr txBox="1"/>
          <p:nvPr/>
        </p:nvSpPr>
        <p:spPr>
          <a:xfrm rot="16200000">
            <a:off x="-272551" y="1261824"/>
            <a:ext cx="1060967" cy="366121"/>
          </a:xfrm>
          <a:prstGeom prst="rect">
            <a:avLst/>
          </a:prstGeom>
          <a:noFill/>
        </p:spPr>
        <p:txBody>
          <a:bodyPr wrap="square" rtlCol="0">
            <a:spAutoFit/>
          </a:bodyPr>
          <a:lstStyle/>
          <a:p>
            <a:r>
              <a:rPr lang="en-US" sz="1000" dirty="0">
                <a:solidFill>
                  <a:schemeClr val="accent4">
                    <a:lumMod val="50000"/>
                  </a:schemeClr>
                </a:solidFill>
              </a:rPr>
              <a:t>Ref</a:t>
            </a:r>
            <a:r>
              <a:rPr lang="en-US" dirty="0">
                <a:solidFill>
                  <a:schemeClr val="accent4">
                    <a:lumMod val="50000"/>
                  </a:schemeClr>
                </a:solidFill>
              </a:rPr>
              <a:t>  </a:t>
            </a:r>
            <a:r>
              <a:rPr lang="en-US" sz="1000" dirty="0">
                <a:solidFill>
                  <a:schemeClr val="accent4">
                    <a:lumMod val="50000"/>
                  </a:schemeClr>
                </a:solidFill>
              </a:rPr>
              <a:t>row</a:t>
            </a:r>
          </a:p>
        </p:txBody>
      </p:sp>
      <p:sp>
        <p:nvSpPr>
          <p:cNvPr id="21" name="TextBox 20"/>
          <p:cNvSpPr txBox="1"/>
          <p:nvPr/>
        </p:nvSpPr>
        <p:spPr>
          <a:xfrm rot="16200000">
            <a:off x="-164119" y="2278259"/>
            <a:ext cx="838200" cy="244080"/>
          </a:xfrm>
          <a:prstGeom prst="rect">
            <a:avLst/>
          </a:prstGeom>
          <a:noFill/>
        </p:spPr>
        <p:txBody>
          <a:bodyPr wrap="square" rtlCol="0">
            <a:spAutoFit/>
          </a:bodyPr>
          <a:lstStyle/>
          <a:p>
            <a:r>
              <a:rPr lang="en-US" sz="1000" dirty="0">
                <a:solidFill>
                  <a:schemeClr val="accent4">
                    <a:lumMod val="50000"/>
                  </a:schemeClr>
                </a:solidFill>
              </a:rPr>
              <a:t>array  row</a:t>
            </a:r>
          </a:p>
        </p:txBody>
      </p:sp>
      <p:sp>
        <p:nvSpPr>
          <p:cNvPr id="22" name="TextBox 21"/>
          <p:cNvSpPr txBox="1"/>
          <p:nvPr/>
        </p:nvSpPr>
        <p:spPr>
          <a:xfrm rot="16200000">
            <a:off x="-754562" y="4350838"/>
            <a:ext cx="1752602" cy="366121"/>
          </a:xfrm>
          <a:prstGeom prst="rect">
            <a:avLst/>
          </a:prstGeom>
          <a:noFill/>
        </p:spPr>
        <p:txBody>
          <a:bodyPr wrap="square" rtlCol="0">
            <a:spAutoFit/>
          </a:bodyPr>
          <a:lstStyle/>
          <a:p>
            <a:r>
              <a:rPr lang="en-US" dirty="0">
                <a:solidFill>
                  <a:schemeClr val="accent4">
                    <a:lumMod val="50000"/>
                  </a:schemeClr>
                </a:solidFill>
              </a:rPr>
              <a:t>centers  row</a:t>
            </a:r>
          </a:p>
        </p:txBody>
      </p:sp>
      <p:grpSp>
        <p:nvGrpSpPr>
          <p:cNvPr id="107" name="Group 106"/>
          <p:cNvGrpSpPr/>
          <p:nvPr/>
        </p:nvGrpSpPr>
        <p:grpSpPr>
          <a:xfrm>
            <a:off x="-55085" y="4191000"/>
            <a:ext cx="5849644" cy="1676401"/>
            <a:chOff x="-76201" y="4800600"/>
            <a:chExt cx="5849644" cy="1676401"/>
          </a:xfrm>
        </p:grpSpPr>
        <p:sp>
          <p:nvSpPr>
            <p:cNvPr id="51" name="Rectangle 50"/>
            <p:cNvSpPr/>
            <p:nvPr/>
          </p:nvSpPr>
          <p:spPr>
            <a:xfrm>
              <a:off x="754709" y="4800600"/>
              <a:ext cx="1908532" cy="457200"/>
            </a:xfrm>
            <a:prstGeom prst="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GCEN</a:t>
              </a:r>
            </a:p>
          </p:txBody>
        </p:sp>
        <p:sp>
          <p:nvSpPr>
            <p:cNvPr id="56" name="Rectangle 55"/>
            <p:cNvSpPr/>
            <p:nvPr/>
          </p:nvSpPr>
          <p:spPr>
            <a:xfrm>
              <a:off x="2945987" y="4800600"/>
              <a:ext cx="1908532" cy="457200"/>
            </a:xfrm>
            <a:prstGeom prst="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GCENBUF</a:t>
              </a:r>
            </a:p>
          </p:txBody>
        </p:sp>
        <p:sp>
          <p:nvSpPr>
            <p:cNvPr id="61" name="Rectangle 60"/>
            <p:cNvSpPr/>
            <p:nvPr/>
          </p:nvSpPr>
          <p:spPr>
            <a:xfrm>
              <a:off x="5066579" y="4800600"/>
              <a:ext cx="706864" cy="457200"/>
            </a:xfrm>
            <a:prstGeom prst="rect">
              <a:avLst/>
            </a:prstGeom>
            <a:solidFill>
              <a:srgbClr val="FFFF0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rgbClr val="002060"/>
                  </a:solidFill>
                </a:rPr>
                <a:t>rmctrl</a:t>
              </a:r>
              <a:endParaRPr lang="en-US" b="1" dirty="0">
                <a:solidFill>
                  <a:srgbClr val="002060"/>
                </a:solidFill>
              </a:endParaRPr>
            </a:p>
          </p:txBody>
        </p:sp>
        <p:sp>
          <p:nvSpPr>
            <p:cNvPr id="34" name="Rectangle 23"/>
            <p:cNvSpPr/>
            <p:nvPr/>
          </p:nvSpPr>
          <p:spPr>
            <a:xfrm>
              <a:off x="754711" y="6178033"/>
              <a:ext cx="1888436"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Cen</a:t>
              </a:r>
              <a:r>
                <a:rPr lang="en-US" dirty="0"/>
                <a:t> pin</a:t>
              </a:r>
            </a:p>
          </p:txBody>
        </p:sp>
        <p:sp>
          <p:nvSpPr>
            <p:cNvPr id="35" name="Rectangle 34"/>
            <p:cNvSpPr/>
            <p:nvPr/>
          </p:nvSpPr>
          <p:spPr>
            <a:xfrm>
              <a:off x="2945297" y="6178033"/>
              <a:ext cx="1888436"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buf</a:t>
              </a:r>
              <a:r>
                <a:rPr lang="en-US" dirty="0"/>
                <a:t> pin</a:t>
              </a:r>
            </a:p>
          </p:txBody>
        </p:sp>
        <p:sp>
          <p:nvSpPr>
            <p:cNvPr id="36" name="Rectangle 35"/>
            <p:cNvSpPr/>
            <p:nvPr/>
          </p:nvSpPr>
          <p:spPr>
            <a:xfrm>
              <a:off x="5060345" y="6178033"/>
              <a:ext cx="679837"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timer pin</a:t>
              </a:r>
            </a:p>
          </p:txBody>
        </p:sp>
        <p:sp>
          <p:nvSpPr>
            <p:cNvPr id="40" name="Left Brace 39"/>
            <p:cNvSpPr/>
            <p:nvPr/>
          </p:nvSpPr>
          <p:spPr>
            <a:xfrm rot="10800000" flipH="1">
              <a:off x="377024" y="6178033"/>
              <a:ext cx="302150" cy="228600"/>
            </a:xfrm>
            <a:prstGeom prst="leftBrace">
              <a:avLst/>
            </a:prstGeom>
            <a:ln w="3810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3" name="TextBox 32"/>
            <p:cNvSpPr txBox="1"/>
            <p:nvPr/>
          </p:nvSpPr>
          <p:spPr>
            <a:xfrm rot="16200000">
              <a:off x="-42549" y="5991982"/>
              <a:ext cx="451367" cy="518671"/>
            </a:xfrm>
            <a:prstGeom prst="rect">
              <a:avLst/>
            </a:prstGeom>
            <a:noFill/>
          </p:spPr>
          <p:txBody>
            <a:bodyPr wrap="square" rtlCol="0">
              <a:spAutoFit/>
            </a:bodyPr>
            <a:lstStyle/>
            <a:p>
              <a:r>
                <a:rPr lang="en-US" sz="1000" dirty="0">
                  <a:solidFill>
                    <a:srgbClr val="7030A0"/>
                  </a:solidFill>
                </a:rPr>
                <a:t>pin</a:t>
              </a:r>
              <a:r>
                <a:rPr lang="en-US" dirty="0">
                  <a:solidFill>
                    <a:srgbClr val="7030A0"/>
                  </a:solidFill>
                </a:rPr>
                <a:t>  </a:t>
              </a:r>
              <a:r>
                <a:rPr lang="en-US" sz="1000" dirty="0">
                  <a:solidFill>
                    <a:srgbClr val="7030A0"/>
                  </a:solidFill>
                </a:rPr>
                <a:t>row</a:t>
              </a:r>
            </a:p>
          </p:txBody>
        </p:sp>
        <p:sp>
          <p:nvSpPr>
            <p:cNvPr id="24" name="Rectangle 23"/>
            <p:cNvSpPr/>
            <p:nvPr/>
          </p:nvSpPr>
          <p:spPr>
            <a:xfrm>
              <a:off x="754710" y="5486400"/>
              <a:ext cx="1908532" cy="457200"/>
            </a:xfrm>
            <a:prstGeom prst="rect">
              <a:avLst/>
            </a:prstGeom>
            <a:solidFill>
              <a:srgbClr val="92D050"/>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BCEN</a:t>
              </a:r>
            </a:p>
          </p:txBody>
        </p:sp>
        <p:sp>
          <p:nvSpPr>
            <p:cNvPr id="25" name="Rectangle 24"/>
            <p:cNvSpPr/>
            <p:nvPr/>
          </p:nvSpPr>
          <p:spPr>
            <a:xfrm>
              <a:off x="2945295" y="5486400"/>
              <a:ext cx="1908532" cy="457200"/>
            </a:xfrm>
            <a:prstGeom prst="rect">
              <a:avLst/>
            </a:prstGeom>
            <a:solidFill>
              <a:srgbClr val="92D050"/>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BCENBUF</a:t>
              </a:r>
            </a:p>
          </p:txBody>
        </p:sp>
        <p:sp>
          <p:nvSpPr>
            <p:cNvPr id="26" name="Rectangle 25"/>
            <p:cNvSpPr/>
            <p:nvPr/>
          </p:nvSpPr>
          <p:spPr>
            <a:xfrm>
              <a:off x="5060343" y="5486400"/>
              <a:ext cx="679836" cy="457200"/>
            </a:xfrm>
            <a:prstGeom prst="rect">
              <a:avLst/>
            </a:prstGeom>
            <a:solidFill>
              <a:srgbClr val="92D050"/>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err="1">
                  <a:solidFill>
                    <a:srgbClr val="002060"/>
                  </a:solidFill>
                </a:rPr>
                <a:t>fillbio</a:t>
              </a:r>
              <a:endParaRPr lang="en-US" sz="1000" b="1" dirty="0">
                <a:solidFill>
                  <a:srgbClr val="002060"/>
                </a:solidFill>
              </a:endParaRPr>
            </a:p>
          </p:txBody>
        </p:sp>
        <p:sp>
          <p:nvSpPr>
            <p:cNvPr id="30" name="Left Brace 29"/>
            <p:cNvSpPr/>
            <p:nvPr/>
          </p:nvSpPr>
          <p:spPr>
            <a:xfrm>
              <a:off x="496245" y="5519451"/>
              <a:ext cx="151075" cy="381000"/>
            </a:xfrm>
            <a:prstGeom prst="leftBrace">
              <a:avLst/>
            </a:prstGeom>
            <a:ln w="381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TextBox 30"/>
            <p:cNvSpPr txBox="1"/>
            <p:nvPr/>
          </p:nvSpPr>
          <p:spPr>
            <a:xfrm rot="16200000">
              <a:off x="30360" y="5516759"/>
              <a:ext cx="914400" cy="244080"/>
            </a:xfrm>
            <a:prstGeom prst="rect">
              <a:avLst/>
            </a:prstGeom>
            <a:noFill/>
          </p:spPr>
          <p:txBody>
            <a:bodyPr wrap="square" rtlCol="0">
              <a:spAutoFit/>
            </a:bodyPr>
            <a:lstStyle/>
            <a:p>
              <a:r>
                <a:rPr lang="en-US" sz="1000" b="1" dirty="0">
                  <a:solidFill>
                    <a:srgbClr val="00B050"/>
                  </a:solidFill>
                </a:rPr>
                <a:t>TEST ROW</a:t>
              </a:r>
            </a:p>
          </p:txBody>
        </p:sp>
      </p:grpSp>
      <p:grpSp>
        <p:nvGrpSpPr>
          <p:cNvPr id="116" name="Group 115"/>
          <p:cNvGrpSpPr/>
          <p:nvPr/>
        </p:nvGrpSpPr>
        <p:grpSpPr>
          <a:xfrm>
            <a:off x="5870759" y="4191000"/>
            <a:ext cx="2244529" cy="1606033"/>
            <a:chOff x="6781800" y="4876800"/>
            <a:chExt cx="2244529" cy="1606033"/>
          </a:xfrm>
        </p:grpSpPr>
        <p:sp>
          <p:nvSpPr>
            <p:cNvPr id="66" name="Rectangle 65"/>
            <p:cNvSpPr/>
            <p:nvPr/>
          </p:nvSpPr>
          <p:spPr>
            <a:xfrm>
              <a:off x="6781800" y="4876800"/>
              <a:ext cx="777550" cy="457200"/>
            </a:xfrm>
            <a:prstGeom prst="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rgbClr val="002060"/>
                  </a:solidFill>
                </a:rPr>
                <a:t>gio</a:t>
              </a:r>
              <a:endParaRPr lang="en-US" b="1" dirty="0">
                <a:solidFill>
                  <a:srgbClr val="002060"/>
                </a:solidFill>
              </a:endParaRPr>
            </a:p>
          </p:txBody>
        </p:sp>
        <p:sp>
          <p:nvSpPr>
            <p:cNvPr id="71" name="Rectangle 70"/>
            <p:cNvSpPr/>
            <p:nvPr/>
          </p:nvSpPr>
          <p:spPr>
            <a:xfrm>
              <a:off x="7696200" y="4876800"/>
              <a:ext cx="777550" cy="457200"/>
            </a:xfrm>
            <a:prstGeom prst="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rgbClr val="002060"/>
                  </a:solidFill>
                </a:rPr>
                <a:t>gio</a:t>
              </a:r>
              <a:endParaRPr lang="en-US" b="1" dirty="0">
                <a:solidFill>
                  <a:srgbClr val="002060"/>
                </a:solidFill>
              </a:endParaRPr>
            </a:p>
          </p:txBody>
        </p:sp>
        <p:sp>
          <p:nvSpPr>
            <p:cNvPr id="76" name="Rectangle 75"/>
            <p:cNvSpPr/>
            <p:nvPr/>
          </p:nvSpPr>
          <p:spPr>
            <a:xfrm>
              <a:off x="8591648" y="4876800"/>
              <a:ext cx="424118" cy="457200"/>
            </a:xfrm>
            <a:prstGeom prst="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err="1">
                  <a:solidFill>
                    <a:srgbClr val="002060"/>
                  </a:solidFill>
                </a:rPr>
                <a:t>giocap</a:t>
              </a:r>
              <a:endParaRPr lang="en-US" sz="1100" b="1" dirty="0">
                <a:solidFill>
                  <a:srgbClr val="002060"/>
                </a:solidFill>
              </a:endParaRPr>
            </a:p>
          </p:txBody>
        </p:sp>
        <p:sp>
          <p:nvSpPr>
            <p:cNvPr id="37" name="Rectangle 36"/>
            <p:cNvSpPr/>
            <p:nvPr/>
          </p:nvSpPr>
          <p:spPr>
            <a:xfrm>
              <a:off x="6798987" y="6254233"/>
              <a:ext cx="755374"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io</a:t>
              </a:r>
              <a:r>
                <a:rPr lang="en-US" sz="1000" dirty="0"/>
                <a:t> pin</a:t>
              </a:r>
            </a:p>
          </p:txBody>
        </p:sp>
        <p:sp>
          <p:nvSpPr>
            <p:cNvPr id="39" name="Rectangle 28"/>
            <p:cNvSpPr/>
            <p:nvPr/>
          </p:nvSpPr>
          <p:spPr>
            <a:xfrm>
              <a:off x="8571778" y="6254233"/>
              <a:ext cx="453224"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Cap pin</a:t>
              </a:r>
            </a:p>
          </p:txBody>
        </p:sp>
        <p:sp>
          <p:nvSpPr>
            <p:cNvPr id="27" name="Rectangle 26"/>
            <p:cNvSpPr/>
            <p:nvPr/>
          </p:nvSpPr>
          <p:spPr>
            <a:xfrm>
              <a:off x="6810354" y="5562600"/>
              <a:ext cx="755374" cy="457200"/>
            </a:xfrm>
            <a:prstGeom prst="rect">
              <a:avLst/>
            </a:prstGeom>
            <a:solidFill>
              <a:srgbClr val="92D050"/>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bio</a:t>
              </a:r>
            </a:p>
          </p:txBody>
        </p:sp>
        <p:sp>
          <p:nvSpPr>
            <p:cNvPr id="28" name="Rectangle 27"/>
            <p:cNvSpPr/>
            <p:nvPr/>
          </p:nvSpPr>
          <p:spPr>
            <a:xfrm>
              <a:off x="7696200" y="5562600"/>
              <a:ext cx="755374" cy="457200"/>
            </a:xfrm>
            <a:prstGeom prst="rect">
              <a:avLst/>
            </a:prstGeom>
            <a:solidFill>
              <a:srgbClr val="92D050"/>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bio</a:t>
              </a:r>
            </a:p>
          </p:txBody>
        </p:sp>
        <p:sp>
          <p:nvSpPr>
            <p:cNvPr id="29" name="Rectangle 28"/>
            <p:cNvSpPr/>
            <p:nvPr/>
          </p:nvSpPr>
          <p:spPr>
            <a:xfrm>
              <a:off x="8573104" y="5562600"/>
              <a:ext cx="453225" cy="457200"/>
            </a:xfrm>
            <a:prstGeom prst="rect">
              <a:avLst/>
            </a:prstGeom>
            <a:solidFill>
              <a:srgbClr val="92D050"/>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err="1">
                  <a:solidFill>
                    <a:srgbClr val="002060"/>
                  </a:solidFill>
                </a:rPr>
                <a:t>biocap</a:t>
              </a:r>
              <a:endParaRPr lang="en-US" sz="1000" b="1" dirty="0">
                <a:solidFill>
                  <a:srgbClr val="002060"/>
                </a:solidFill>
              </a:endParaRPr>
            </a:p>
          </p:txBody>
        </p:sp>
        <p:sp>
          <p:nvSpPr>
            <p:cNvPr id="92" name="Rectangle 91"/>
            <p:cNvSpPr/>
            <p:nvPr/>
          </p:nvSpPr>
          <p:spPr>
            <a:xfrm>
              <a:off x="7736228" y="6248400"/>
              <a:ext cx="755374"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io</a:t>
              </a:r>
              <a:r>
                <a:rPr lang="en-US" sz="1000" dirty="0"/>
                <a:t> pin</a:t>
              </a:r>
            </a:p>
          </p:txBody>
        </p:sp>
      </p:grpSp>
      <p:grpSp>
        <p:nvGrpSpPr>
          <p:cNvPr id="114" name="Group 113"/>
          <p:cNvGrpSpPr/>
          <p:nvPr/>
        </p:nvGrpSpPr>
        <p:grpSpPr>
          <a:xfrm>
            <a:off x="363378" y="685800"/>
            <a:ext cx="8652388" cy="5791200"/>
            <a:chOff x="363378" y="685800"/>
            <a:chExt cx="8652388" cy="5791200"/>
          </a:xfrm>
        </p:grpSpPr>
        <p:sp>
          <p:nvSpPr>
            <p:cNvPr id="77" name="Rectangle 76"/>
            <p:cNvSpPr/>
            <p:nvPr/>
          </p:nvSpPr>
          <p:spPr>
            <a:xfrm>
              <a:off x="762000" y="4191000"/>
              <a:ext cx="1908532" cy="457200"/>
            </a:xfrm>
            <a:prstGeom prst="rect">
              <a:avLst/>
            </a:prstGeom>
            <a:solidFill>
              <a:srgbClr val="00B0F0"/>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REDSACTRL</a:t>
              </a:r>
            </a:p>
          </p:txBody>
        </p:sp>
        <p:sp>
          <p:nvSpPr>
            <p:cNvPr id="78" name="Rectangle 77"/>
            <p:cNvSpPr/>
            <p:nvPr/>
          </p:nvSpPr>
          <p:spPr>
            <a:xfrm>
              <a:off x="2953278" y="4191000"/>
              <a:ext cx="1908532" cy="457200"/>
            </a:xfrm>
            <a:prstGeom prst="rect">
              <a:avLst/>
            </a:prstGeom>
            <a:solidFill>
              <a:srgbClr val="00B0F0"/>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REDBUF</a:t>
              </a:r>
            </a:p>
          </p:txBody>
        </p:sp>
        <p:sp>
          <p:nvSpPr>
            <p:cNvPr id="79" name="Rectangle 78"/>
            <p:cNvSpPr/>
            <p:nvPr/>
          </p:nvSpPr>
          <p:spPr>
            <a:xfrm>
              <a:off x="5073870" y="4191000"/>
              <a:ext cx="706864" cy="457200"/>
            </a:xfrm>
            <a:prstGeom prst="rect">
              <a:avLst/>
            </a:prstGeom>
            <a:solidFill>
              <a:srgbClr val="00B0F0"/>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err="1">
                  <a:solidFill>
                    <a:srgbClr val="002060"/>
                  </a:solidFill>
                </a:rPr>
                <a:t>redfill</a:t>
              </a:r>
              <a:endParaRPr lang="en-US" sz="1000" b="1" dirty="0">
                <a:solidFill>
                  <a:srgbClr val="002060"/>
                </a:solidFill>
              </a:endParaRPr>
            </a:p>
          </p:txBody>
        </p:sp>
        <p:sp>
          <p:nvSpPr>
            <p:cNvPr id="80" name="Rectangle 79"/>
            <p:cNvSpPr/>
            <p:nvPr/>
          </p:nvSpPr>
          <p:spPr>
            <a:xfrm>
              <a:off x="6781800" y="4191000"/>
              <a:ext cx="777550" cy="457200"/>
            </a:xfrm>
            <a:prstGeom prst="rect">
              <a:avLst/>
            </a:prstGeom>
            <a:solidFill>
              <a:srgbClr val="00B0F0"/>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rgbClr val="002060"/>
                  </a:solidFill>
                </a:rPr>
                <a:t>redio</a:t>
              </a:r>
              <a:endParaRPr lang="en-US" b="1" dirty="0">
                <a:solidFill>
                  <a:srgbClr val="002060"/>
                </a:solidFill>
              </a:endParaRPr>
            </a:p>
          </p:txBody>
        </p:sp>
        <p:sp>
          <p:nvSpPr>
            <p:cNvPr id="81" name="Rectangle 80"/>
            <p:cNvSpPr/>
            <p:nvPr/>
          </p:nvSpPr>
          <p:spPr>
            <a:xfrm>
              <a:off x="7696200" y="4191000"/>
              <a:ext cx="777550" cy="457200"/>
            </a:xfrm>
            <a:prstGeom prst="rect">
              <a:avLst/>
            </a:prstGeom>
            <a:solidFill>
              <a:srgbClr val="00B0F0"/>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rgbClr val="002060"/>
                  </a:solidFill>
                </a:rPr>
                <a:t>redio</a:t>
              </a:r>
              <a:endParaRPr lang="en-US" b="1" dirty="0">
                <a:solidFill>
                  <a:srgbClr val="002060"/>
                </a:solidFill>
              </a:endParaRPr>
            </a:p>
          </p:txBody>
        </p:sp>
        <p:sp>
          <p:nvSpPr>
            <p:cNvPr id="82" name="Rectangle 81"/>
            <p:cNvSpPr/>
            <p:nvPr/>
          </p:nvSpPr>
          <p:spPr>
            <a:xfrm>
              <a:off x="8591648" y="4191000"/>
              <a:ext cx="424118" cy="457200"/>
            </a:xfrm>
            <a:prstGeom prst="rect">
              <a:avLst/>
            </a:prstGeom>
            <a:solidFill>
              <a:srgbClr val="00B0F0"/>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002060"/>
                  </a:solidFill>
                </a:rPr>
                <a:t>redcap</a:t>
              </a:r>
            </a:p>
          </p:txBody>
        </p:sp>
        <p:sp>
          <p:nvSpPr>
            <p:cNvPr id="83" name="Rectangle 82"/>
            <p:cNvSpPr/>
            <p:nvPr/>
          </p:nvSpPr>
          <p:spPr>
            <a:xfrm>
              <a:off x="5867400" y="1371600"/>
              <a:ext cx="777550" cy="457200"/>
            </a:xfrm>
            <a:prstGeom prst="rect">
              <a:avLst/>
            </a:prstGeom>
            <a:solidFill>
              <a:srgbClr val="00B0F0"/>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RAR</a:t>
              </a:r>
            </a:p>
          </p:txBody>
        </p:sp>
        <p:sp>
          <p:nvSpPr>
            <p:cNvPr id="84" name="Rectangle 83"/>
            <p:cNvSpPr/>
            <p:nvPr/>
          </p:nvSpPr>
          <p:spPr>
            <a:xfrm>
              <a:off x="5867400" y="2057400"/>
              <a:ext cx="777550" cy="304800"/>
            </a:xfrm>
            <a:prstGeom prst="rect">
              <a:avLst/>
            </a:prstGeom>
            <a:solidFill>
              <a:srgbClr val="00B0F0"/>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array</a:t>
              </a:r>
            </a:p>
          </p:txBody>
        </p:sp>
        <p:sp>
          <p:nvSpPr>
            <p:cNvPr id="85" name="Rectangle 84"/>
            <p:cNvSpPr/>
            <p:nvPr/>
          </p:nvSpPr>
          <p:spPr>
            <a:xfrm>
              <a:off x="5867400" y="2514600"/>
              <a:ext cx="777550" cy="304800"/>
            </a:xfrm>
            <a:prstGeom prst="rect">
              <a:avLst/>
            </a:prstGeom>
            <a:solidFill>
              <a:srgbClr val="00B0F0"/>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array</a:t>
              </a:r>
            </a:p>
          </p:txBody>
        </p:sp>
        <p:sp>
          <p:nvSpPr>
            <p:cNvPr id="86" name="Rectangle 85"/>
            <p:cNvSpPr/>
            <p:nvPr/>
          </p:nvSpPr>
          <p:spPr>
            <a:xfrm>
              <a:off x="5867400" y="2971800"/>
              <a:ext cx="777550" cy="457200"/>
            </a:xfrm>
            <a:prstGeom prst="rect">
              <a:avLst/>
            </a:prstGeom>
            <a:solidFill>
              <a:srgbClr val="00B0F0"/>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rgbClr val="002060"/>
                  </a:solidFill>
                </a:rPr>
                <a:t>CMUX</a:t>
              </a:r>
            </a:p>
          </p:txBody>
        </p:sp>
        <p:sp>
          <p:nvSpPr>
            <p:cNvPr id="87" name="Rectangle 86"/>
            <p:cNvSpPr/>
            <p:nvPr/>
          </p:nvSpPr>
          <p:spPr>
            <a:xfrm>
              <a:off x="5867400" y="3581400"/>
              <a:ext cx="777550" cy="457200"/>
            </a:xfrm>
            <a:prstGeom prst="rect">
              <a:avLst/>
            </a:prstGeom>
            <a:solidFill>
              <a:srgbClr val="00B0F0"/>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sac</a:t>
              </a:r>
            </a:p>
          </p:txBody>
        </p:sp>
        <p:sp>
          <p:nvSpPr>
            <p:cNvPr id="88" name="Rectangle 87"/>
            <p:cNvSpPr/>
            <p:nvPr/>
          </p:nvSpPr>
          <p:spPr>
            <a:xfrm>
              <a:off x="5867400" y="4876800"/>
              <a:ext cx="777550" cy="457200"/>
            </a:xfrm>
            <a:prstGeom prst="rect">
              <a:avLst/>
            </a:prstGeom>
            <a:solidFill>
              <a:srgbClr val="00B0F0"/>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err="1">
                  <a:solidFill>
                    <a:srgbClr val="002060"/>
                  </a:solidFill>
                </a:rPr>
                <a:t>redfillgio</a:t>
              </a:r>
              <a:endParaRPr lang="en-US" sz="1000" b="1" dirty="0">
                <a:solidFill>
                  <a:srgbClr val="002060"/>
                </a:solidFill>
              </a:endParaRPr>
            </a:p>
          </p:txBody>
        </p:sp>
        <p:sp>
          <p:nvSpPr>
            <p:cNvPr id="89" name="Rectangle 88"/>
            <p:cNvSpPr/>
            <p:nvPr/>
          </p:nvSpPr>
          <p:spPr>
            <a:xfrm>
              <a:off x="5885393" y="5562600"/>
              <a:ext cx="755374" cy="457200"/>
            </a:xfrm>
            <a:prstGeom prst="rect">
              <a:avLst/>
            </a:prstGeom>
            <a:solidFill>
              <a:srgbClr val="00B0F0"/>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err="1">
                  <a:solidFill>
                    <a:srgbClr val="002060"/>
                  </a:solidFill>
                </a:rPr>
                <a:t>redbiofill</a:t>
              </a:r>
              <a:endParaRPr lang="en-US" sz="1000" b="1" dirty="0">
                <a:solidFill>
                  <a:srgbClr val="002060"/>
                </a:solidFill>
              </a:endParaRPr>
            </a:p>
          </p:txBody>
        </p:sp>
        <p:sp>
          <p:nvSpPr>
            <p:cNvPr id="90" name="Rectangle 89"/>
            <p:cNvSpPr/>
            <p:nvPr/>
          </p:nvSpPr>
          <p:spPr>
            <a:xfrm>
              <a:off x="5867400" y="4191000"/>
              <a:ext cx="777550" cy="457200"/>
            </a:xfrm>
            <a:prstGeom prst="rect">
              <a:avLst/>
            </a:prstGeom>
            <a:solidFill>
              <a:srgbClr val="00B0F0"/>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rgbClr val="002060"/>
                  </a:solidFill>
                </a:rPr>
                <a:t>redm</a:t>
              </a:r>
              <a:endParaRPr lang="en-US" b="1" dirty="0">
                <a:solidFill>
                  <a:srgbClr val="002060"/>
                </a:solidFill>
              </a:endParaRPr>
            </a:p>
          </p:txBody>
        </p:sp>
        <p:sp>
          <p:nvSpPr>
            <p:cNvPr id="91" name="Rectangle 90"/>
            <p:cNvSpPr/>
            <p:nvPr/>
          </p:nvSpPr>
          <p:spPr>
            <a:xfrm>
              <a:off x="5896867" y="6248400"/>
              <a:ext cx="755374"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io</a:t>
              </a:r>
              <a:r>
                <a:rPr lang="en-US" sz="1000" dirty="0"/>
                <a:t> pin</a:t>
              </a:r>
            </a:p>
          </p:txBody>
        </p:sp>
        <p:sp>
          <p:nvSpPr>
            <p:cNvPr id="93" name="Left Brace 92"/>
            <p:cNvSpPr/>
            <p:nvPr/>
          </p:nvSpPr>
          <p:spPr>
            <a:xfrm>
              <a:off x="533400" y="4191000"/>
              <a:ext cx="76200" cy="381000"/>
            </a:xfrm>
            <a:prstGeom prst="leftBrace">
              <a:avLst/>
            </a:prstGeom>
            <a:ln w="381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4" name="TextBox 93"/>
            <p:cNvSpPr txBox="1"/>
            <p:nvPr/>
          </p:nvSpPr>
          <p:spPr>
            <a:xfrm rot="16200000">
              <a:off x="-46911" y="4220290"/>
              <a:ext cx="1066800" cy="246221"/>
            </a:xfrm>
            <a:prstGeom prst="rect">
              <a:avLst/>
            </a:prstGeom>
            <a:noFill/>
          </p:spPr>
          <p:txBody>
            <a:bodyPr wrap="square" rtlCol="0">
              <a:spAutoFit/>
            </a:bodyPr>
            <a:lstStyle/>
            <a:p>
              <a:r>
                <a:rPr lang="en-US" sz="1000" b="1" dirty="0">
                  <a:solidFill>
                    <a:srgbClr val="002060"/>
                  </a:solidFill>
                </a:rPr>
                <a:t>REPAIR ROW</a:t>
              </a:r>
            </a:p>
          </p:txBody>
        </p:sp>
        <p:sp>
          <p:nvSpPr>
            <p:cNvPr id="95" name="TextBox 94"/>
            <p:cNvSpPr txBox="1"/>
            <p:nvPr/>
          </p:nvSpPr>
          <p:spPr>
            <a:xfrm>
              <a:off x="5791200" y="685800"/>
              <a:ext cx="1066800" cy="246221"/>
            </a:xfrm>
            <a:prstGeom prst="rect">
              <a:avLst/>
            </a:prstGeom>
            <a:noFill/>
          </p:spPr>
          <p:txBody>
            <a:bodyPr wrap="square" rtlCol="0">
              <a:spAutoFit/>
            </a:bodyPr>
            <a:lstStyle/>
            <a:p>
              <a:r>
                <a:rPr lang="en-US" sz="1000" b="1" dirty="0">
                  <a:solidFill>
                    <a:srgbClr val="002060"/>
                  </a:solidFill>
                </a:rPr>
                <a:t>REPAIR ROW</a:t>
              </a:r>
            </a:p>
          </p:txBody>
        </p:sp>
        <p:sp>
          <p:nvSpPr>
            <p:cNvPr id="97" name="Left Brace 96"/>
            <p:cNvSpPr/>
            <p:nvPr/>
          </p:nvSpPr>
          <p:spPr>
            <a:xfrm rot="5400000">
              <a:off x="6134100" y="723900"/>
              <a:ext cx="266700" cy="723900"/>
            </a:xfrm>
            <a:prstGeom prst="leftBrace">
              <a:avLst/>
            </a:prstGeom>
            <a:ln w="381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0.00764 4.63104E-6 L 0.10069 4.63104E-6 " pathEditMode="relative" rAng="0" ptsTypes="AA">
                                      <p:cBhvr>
                                        <p:cTn id="6" dur="2000" fill="hold"/>
                                        <p:tgtEl>
                                          <p:spTgt spid="116"/>
                                        </p:tgtEl>
                                        <p:attrNameLst>
                                          <p:attrName>ppt_x</p:attrName>
                                          <p:attrName>ppt_y</p:attrName>
                                        </p:attrNameLst>
                                      </p:cBhvr>
                                      <p:rCtr x="54" y="0"/>
                                    </p:animMotion>
                                  </p:childTnLst>
                                </p:cTn>
                              </p:par>
                              <p:par>
                                <p:cTn id="7" presetID="63" presetClass="path" presetSubtype="0" accel="50000" decel="50000" fill="hold" nodeType="withEffect">
                                  <p:stCondLst>
                                    <p:cond delay="0"/>
                                  </p:stCondLst>
                                  <p:childTnLst>
                                    <p:animMotion origin="layout" path="M -0.00365 -2.19986E-6 L 0.10225 -2.19986E-6 " pathEditMode="relative" rAng="0" ptsTypes="AA">
                                      <p:cBhvr>
                                        <p:cTn id="8" dur="2000" fill="hold"/>
                                        <p:tgtEl>
                                          <p:spTgt spid="115"/>
                                        </p:tgtEl>
                                        <p:attrNameLst>
                                          <p:attrName>ppt_x</p:attrName>
                                          <p:attrName>ppt_y</p:attrName>
                                        </p:attrNameLst>
                                      </p:cBhvr>
                                      <p:rCtr x="53" y="0"/>
                                    </p:animMotion>
                                  </p:childTnLst>
                                </p:cTn>
                              </p:par>
                            </p:childTnLst>
                          </p:cTn>
                        </p:par>
                      </p:childTnLst>
                    </p:cTn>
                  </p:par>
                  <p:par>
                    <p:cTn id="9" fill="hold">
                      <p:stCondLst>
                        <p:cond delay="indefinite"/>
                      </p:stCondLst>
                      <p:childTnLst>
                        <p:par>
                          <p:cTn id="10" fill="hold">
                            <p:stCondLst>
                              <p:cond delay="0"/>
                            </p:stCondLst>
                            <p:childTnLst>
                              <p:par>
                                <p:cTn id="11" presetID="42" presetClass="path" presetSubtype="0" accel="50000" decel="50000" fill="hold" nodeType="clickEffect">
                                  <p:stCondLst>
                                    <p:cond delay="0"/>
                                  </p:stCondLst>
                                  <p:childTnLst>
                                    <p:animMotion origin="layout" path="M 4.72222E-6 -0.03331 L 4.72222E-6 0.09994 " pathEditMode="relative" rAng="0" ptsTypes="AA">
                                      <p:cBhvr>
                                        <p:cTn id="12" dur="2000" fill="hold"/>
                                        <p:tgtEl>
                                          <p:spTgt spid="107"/>
                                        </p:tgtEl>
                                        <p:attrNameLst>
                                          <p:attrName>ppt_x</p:attrName>
                                          <p:attrName>ppt_y</p:attrName>
                                        </p:attrNameLst>
                                      </p:cBhvr>
                                      <p:rCtr x="0" y="67"/>
                                    </p:animMotion>
                                  </p:childTnLst>
                                </p:cTn>
                              </p:par>
                              <p:par>
                                <p:cTn id="13" presetID="42" presetClass="path" presetSubtype="0" accel="50000" decel="50000" fill="hold" nodeType="withEffect">
                                  <p:stCondLst>
                                    <p:cond delay="0"/>
                                  </p:stCondLst>
                                  <p:childTnLst>
                                    <p:animMotion origin="layout" path="M 0.10069 -0.02823 L 0.10069 0.09993 " pathEditMode="relative" rAng="0" ptsTypes="AA">
                                      <p:cBhvr>
                                        <p:cTn id="14" dur="2000" fill="hold"/>
                                        <p:tgtEl>
                                          <p:spTgt spid="116"/>
                                        </p:tgtEl>
                                        <p:attrNameLst>
                                          <p:attrName>ppt_x</p:attrName>
                                          <p:attrName>ppt_y</p:attrName>
                                        </p:attrNameLst>
                                      </p:cBhvr>
                                      <p:rCtr x="0" y="64"/>
                                    </p:animMotion>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114"/>
                                        </p:tgtEl>
                                        <p:attrNameLst>
                                          <p:attrName>style.visibility</p:attrName>
                                        </p:attrNameLst>
                                      </p:cBhvr>
                                      <p:to>
                                        <p:strVal val="visible"/>
                                      </p:to>
                                    </p:set>
                                    <p:animEffect transition="in" filter="dissolve">
                                      <p:cBhvr>
                                        <p:cTn id="19"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endParaRPr lang="en-US" dirty="0"/>
          </a:p>
        </p:txBody>
      </p:sp>
      <p:sp>
        <p:nvSpPr>
          <p:cNvPr id="7" name="Rectangle 6"/>
          <p:cNvSpPr/>
          <p:nvPr/>
        </p:nvSpPr>
        <p:spPr>
          <a:xfrm>
            <a:off x="3496584" y="533399"/>
            <a:ext cx="1349318" cy="457200"/>
          </a:xfrm>
          <a:prstGeom prst="rect">
            <a:avLst/>
          </a:prstGeom>
          <a:solidFill>
            <a:srgbClr val="FFFF0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RWBUF</a:t>
            </a:r>
          </a:p>
        </p:txBody>
      </p:sp>
      <p:sp>
        <p:nvSpPr>
          <p:cNvPr id="8" name="Rectangle 7"/>
          <p:cNvSpPr/>
          <p:nvPr/>
        </p:nvSpPr>
        <p:spPr>
          <a:xfrm>
            <a:off x="5057963" y="533399"/>
            <a:ext cx="706864" cy="457200"/>
          </a:xfrm>
          <a:prstGeom prst="rect">
            <a:avLst/>
          </a:prstGeom>
          <a:solidFill>
            <a:srgbClr val="FFFF0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rgbClr val="002060"/>
                </a:solidFill>
              </a:rPr>
              <a:t>WTIMER</a:t>
            </a:r>
          </a:p>
        </p:txBody>
      </p:sp>
      <p:sp>
        <p:nvSpPr>
          <p:cNvPr id="9" name="Rectangle 8"/>
          <p:cNvSpPr/>
          <p:nvPr/>
        </p:nvSpPr>
        <p:spPr>
          <a:xfrm>
            <a:off x="6750343" y="533399"/>
            <a:ext cx="777550" cy="457200"/>
          </a:xfrm>
          <a:prstGeom prst="rect">
            <a:avLst/>
          </a:prstGeom>
          <a:solidFill>
            <a:srgbClr val="FFFF0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RAR</a:t>
            </a:r>
          </a:p>
        </p:txBody>
      </p:sp>
      <p:sp>
        <p:nvSpPr>
          <p:cNvPr id="10" name="Rectangle 9"/>
          <p:cNvSpPr/>
          <p:nvPr/>
        </p:nvSpPr>
        <p:spPr>
          <a:xfrm>
            <a:off x="7664743" y="533399"/>
            <a:ext cx="777550" cy="457200"/>
          </a:xfrm>
          <a:prstGeom prst="rect">
            <a:avLst/>
          </a:prstGeom>
          <a:solidFill>
            <a:srgbClr val="FFFF0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RAR</a:t>
            </a:r>
          </a:p>
        </p:txBody>
      </p:sp>
      <p:sp>
        <p:nvSpPr>
          <p:cNvPr id="11" name="Rectangle 10"/>
          <p:cNvSpPr/>
          <p:nvPr/>
        </p:nvSpPr>
        <p:spPr>
          <a:xfrm>
            <a:off x="8560191" y="533399"/>
            <a:ext cx="424118" cy="457200"/>
          </a:xfrm>
          <a:prstGeom prst="rect">
            <a:avLst/>
          </a:prstGeom>
          <a:solidFill>
            <a:srgbClr val="FFFF0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002060"/>
                </a:solidFill>
              </a:rPr>
              <a:t>PWEDGE</a:t>
            </a:r>
          </a:p>
        </p:txBody>
      </p:sp>
      <p:sp>
        <p:nvSpPr>
          <p:cNvPr id="17" name="Rectangle 16"/>
          <p:cNvSpPr/>
          <p:nvPr/>
        </p:nvSpPr>
        <p:spPr>
          <a:xfrm>
            <a:off x="3522397" y="1219199"/>
            <a:ext cx="1349318" cy="304800"/>
          </a:xfrm>
          <a:prstGeom prst="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X4BUF</a:t>
            </a:r>
          </a:p>
        </p:txBody>
      </p:sp>
      <p:sp>
        <p:nvSpPr>
          <p:cNvPr id="18" name="Rectangle 17"/>
          <p:cNvSpPr/>
          <p:nvPr/>
        </p:nvSpPr>
        <p:spPr>
          <a:xfrm>
            <a:off x="3522397" y="1676399"/>
            <a:ext cx="1349318" cy="304800"/>
          </a:xfrm>
          <a:prstGeom prst="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X4BUF</a:t>
            </a:r>
          </a:p>
        </p:txBody>
      </p:sp>
      <p:sp>
        <p:nvSpPr>
          <p:cNvPr id="19" name="Rectangle 18"/>
          <p:cNvSpPr/>
          <p:nvPr/>
        </p:nvSpPr>
        <p:spPr>
          <a:xfrm>
            <a:off x="3522397" y="2133599"/>
            <a:ext cx="1349318" cy="457200"/>
          </a:xfrm>
          <a:prstGeom prst="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LCENBUF</a:t>
            </a:r>
          </a:p>
        </p:txBody>
      </p:sp>
      <p:sp>
        <p:nvSpPr>
          <p:cNvPr id="22" name="Rectangle 21"/>
          <p:cNvSpPr/>
          <p:nvPr/>
        </p:nvSpPr>
        <p:spPr>
          <a:xfrm>
            <a:off x="5057963" y="1219199"/>
            <a:ext cx="706864" cy="304800"/>
          </a:xfrm>
          <a:prstGeom prst="rect">
            <a:avLst/>
          </a:prstGeom>
          <a:solidFill>
            <a:srgbClr val="FFFF0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l4ref</a:t>
            </a:r>
          </a:p>
        </p:txBody>
      </p:sp>
      <p:sp>
        <p:nvSpPr>
          <p:cNvPr id="23" name="Rectangle 22"/>
          <p:cNvSpPr/>
          <p:nvPr/>
        </p:nvSpPr>
        <p:spPr>
          <a:xfrm>
            <a:off x="5057963" y="1676399"/>
            <a:ext cx="706864" cy="304800"/>
          </a:xfrm>
          <a:prstGeom prst="rect">
            <a:avLst/>
          </a:prstGeom>
          <a:solidFill>
            <a:srgbClr val="FFFF0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l4ref</a:t>
            </a:r>
          </a:p>
        </p:txBody>
      </p:sp>
      <p:sp>
        <p:nvSpPr>
          <p:cNvPr id="24" name="Rectangle 23"/>
          <p:cNvSpPr/>
          <p:nvPr/>
        </p:nvSpPr>
        <p:spPr>
          <a:xfrm>
            <a:off x="5057963" y="2133599"/>
            <a:ext cx="706864" cy="457200"/>
          </a:xfrm>
          <a:prstGeom prst="rect">
            <a:avLst/>
          </a:prstGeom>
          <a:solidFill>
            <a:srgbClr val="FFFF0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err="1">
                <a:solidFill>
                  <a:srgbClr val="002060"/>
                </a:solidFill>
              </a:rPr>
              <a:t>refmux</a:t>
            </a:r>
            <a:endParaRPr lang="en-US" sz="1000" b="1" dirty="0">
              <a:solidFill>
                <a:srgbClr val="002060"/>
              </a:solidFill>
            </a:endParaRPr>
          </a:p>
        </p:txBody>
      </p:sp>
      <p:sp>
        <p:nvSpPr>
          <p:cNvPr id="27" name="Rectangle 26"/>
          <p:cNvSpPr/>
          <p:nvPr/>
        </p:nvSpPr>
        <p:spPr>
          <a:xfrm>
            <a:off x="6750343" y="1219199"/>
            <a:ext cx="777550" cy="304800"/>
          </a:xfrm>
          <a:prstGeom prst="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array</a:t>
            </a:r>
          </a:p>
        </p:txBody>
      </p:sp>
      <p:sp>
        <p:nvSpPr>
          <p:cNvPr id="28" name="Rectangle 27"/>
          <p:cNvSpPr/>
          <p:nvPr/>
        </p:nvSpPr>
        <p:spPr>
          <a:xfrm>
            <a:off x="6750343" y="1676399"/>
            <a:ext cx="777550" cy="304800"/>
          </a:xfrm>
          <a:prstGeom prst="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array</a:t>
            </a:r>
          </a:p>
        </p:txBody>
      </p:sp>
      <p:sp>
        <p:nvSpPr>
          <p:cNvPr id="29" name="Rectangle 28"/>
          <p:cNvSpPr/>
          <p:nvPr/>
        </p:nvSpPr>
        <p:spPr>
          <a:xfrm>
            <a:off x="6750343" y="2133599"/>
            <a:ext cx="777550" cy="457200"/>
          </a:xfrm>
          <a:prstGeom prst="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rgbClr val="002060"/>
                </a:solidFill>
              </a:rPr>
              <a:t>CMUX</a:t>
            </a:r>
          </a:p>
        </p:txBody>
      </p:sp>
      <p:sp>
        <p:nvSpPr>
          <p:cNvPr id="32" name="Rectangle 31"/>
          <p:cNvSpPr/>
          <p:nvPr/>
        </p:nvSpPr>
        <p:spPr>
          <a:xfrm>
            <a:off x="7664743" y="1219199"/>
            <a:ext cx="777550" cy="304800"/>
          </a:xfrm>
          <a:prstGeom prst="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array</a:t>
            </a:r>
          </a:p>
        </p:txBody>
      </p:sp>
      <p:sp>
        <p:nvSpPr>
          <p:cNvPr id="33" name="Rectangle 32"/>
          <p:cNvSpPr/>
          <p:nvPr/>
        </p:nvSpPr>
        <p:spPr>
          <a:xfrm>
            <a:off x="7664743" y="1676399"/>
            <a:ext cx="777550" cy="304800"/>
          </a:xfrm>
          <a:prstGeom prst="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array</a:t>
            </a:r>
          </a:p>
        </p:txBody>
      </p:sp>
      <p:sp>
        <p:nvSpPr>
          <p:cNvPr id="34" name="Rectangle 33"/>
          <p:cNvSpPr/>
          <p:nvPr/>
        </p:nvSpPr>
        <p:spPr>
          <a:xfrm>
            <a:off x="7664743" y="2133599"/>
            <a:ext cx="777550" cy="457200"/>
          </a:xfrm>
          <a:prstGeom prst="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rgbClr val="002060"/>
                </a:solidFill>
              </a:rPr>
              <a:t>CMUX</a:t>
            </a:r>
          </a:p>
        </p:txBody>
      </p:sp>
      <p:sp>
        <p:nvSpPr>
          <p:cNvPr id="37" name="Rectangle 36"/>
          <p:cNvSpPr/>
          <p:nvPr/>
        </p:nvSpPr>
        <p:spPr>
          <a:xfrm>
            <a:off x="8560191" y="1219199"/>
            <a:ext cx="424118" cy="304800"/>
          </a:xfrm>
          <a:prstGeom prst="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002060"/>
                </a:solidFill>
              </a:rPr>
              <a:t>edge</a:t>
            </a:r>
          </a:p>
        </p:txBody>
      </p:sp>
      <p:sp>
        <p:nvSpPr>
          <p:cNvPr id="38" name="Rectangle 37"/>
          <p:cNvSpPr/>
          <p:nvPr/>
        </p:nvSpPr>
        <p:spPr>
          <a:xfrm>
            <a:off x="8560191" y="1676399"/>
            <a:ext cx="424118" cy="304800"/>
          </a:xfrm>
          <a:prstGeom prst="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002060"/>
                </a:solidFill>
              </a:rPr>
              <a:t>edge</a:t>
            </a:r>
          </a:p>
        </p:txBody>
      </p:sp>
      <p:sp>
        <p:nvSpPr>
          <p:cNvPr id="39" name="Rectangle 38"/>
          <p:cNvSpPr/>
          <p:nvPr/>
        </p:nvSpPr>
        <p:spPr>
          <a:xfrm>
            <a:off x="8560191" y="2133599"/>
            <a:ext cx="424118" cy="457200"/>
          </a:xfrm>
          <a:prstGeom prst="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err="1">
                <a:solidFill>
                  <a:srgbClr val="002060"/>
                </a:solidFill>
              </a:rPr>
              <a:t>capmux</a:t>
            </a:r>
            <a:endParaRPr lang="en-US" sz="1000" b="1" dirty="0">
              <a:solidFill>
                <a:srgbClr val="002060"/>
              </a:solidFill>
            </a:endParaRPr>
          </a:p>
        </p:txBody>
      </p:sp>
      <p:sp>
        <p:nvSpPr>
          <p:cNvPr id="43" name="Left Brace 42"/>
          <p:cNvSpPr/>
          <p:nvPr/>
        </p:nvSpPr>
        <p:spPr>
          <a:xfrm rot="16200000" flipH="1">
            <a:off x="4012757" y="-278958"/>
            <a:ext cx="304800" cy="1319913"/>
          </a:xfrm>
          <a:prstGeom prst="leftBrace">
            <a:avLst/>
          </a:prstGeom>
          <a:ln w="381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Left Brace 43"/>
          <p:cNvSpPr/>
          <p:nvPr/>
        </p:nvSpPr>
        <p:spPr>
          <a:xfrm rot="16200000" flipH="1">
            <a:off x="5260450" y="78849"/>
            <a:ext cx="304800" cy="604299"/>
          </a:xfrm>
          <a:prstGeom prst="leftBrace">
            <a:avLst/>
          </a:prstGeom>
          <a:ln w="381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Left Brace 44"/>
          <p:cNvSpPr/>
          <p:nvPr/>
        </p:nvSpPr>
        <p:spPr>
          <a:xfrm rot="16200000" flipH="1">
            <a:off x="7424197" y="-422414"/>
            <a:ext cx="304800" cy="1606826"/>
          </a:xfrm>
          <a:prstGeom prst="leftBrace">
            <a:avLst/>
          </a:prstGeom>
          <a:ln w="381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Left Brace 45"/>
          <p:cNvSpPr/>
          <p:nvPr/>
        </p:nvSpPr>
        <p:spPr>
          <a:xfrm rot="16200000" flipH="1">
            <a:off x="8608613" y="154387"/>
            <a:ext cx="304800" cy="453225"/>
          </a:xfrm>
          <a:prstGeom prst="leftBrace">
            <a:avLst/>
          </a:prstGeom>
          <a:ln w="381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TextBox 50"/>
          <p:cNvSpPr txBox="1"/>
          <p:nvPr/>
        </p:nvSpPr>
        <p:spPr>
          <a:xfrm>
            <a:off x="3368039" y="11667"/>
            <a:ext cx="1737361" cy="369332"/>
          </a:xfrm>
          <a:prstGeom prst="rect">
            <a:avLst/>
          </a:prstGeom>
          <a:noFill/>
        </p:spPr>
        <p:txBody>
          <a:bodyPr wrap="square" rtlCol="0">
            <a:spAutoFit/>
          </a:bodyPr>
          <a:lstStyle/>
          <a:p>
            <a:r>
              <a:rPr lang="en-US" dirty="0">
                <a:solidFill>
                  <a:schemeClr val="accent4">
                    <a:lumMod val="50000"/>
                  </a:schemeClr>
                </a:solidFill>
              </a:rPr>
              <a:t>buffer column</a:t>
            </a:r>
          </a:p>
        </p:txBody>
      </p:sp>
      <p:sp>
        <p:nvSpPr>
          <p:cNvPr id="52" name="TextBox 51"/>
          <p:cNvSpPr txBox="1"/>
          <p:nvPr/>
        </p:nvSpPr>
        <p:spPr>
          <a:xfrm>
            <a:off x="4976850" y="-1"/>
            <a:ext cx="881934" cy="400110"/>
          </a:xfrm>
          <a:prstGeom prst="rect">
            <a:avLst/>
          </a:prstGeom>
          <a:noFill/>
        </p:spPr>
        <p:txBody>
          <a:bodyPr wrap="square" rtlCol="0">
            <a:spAutoFit/>
          </a:bodyPr>
          <a:lstStyle/>
          <a:p>
            <a:pPr algn="ctr"/>
            <a:r>
              <a:rPr lang="en-US" sz="1000" dirty="0">
                <a:solidFill>
                  <a:schemeClr val="accent4">
                    <a:lumMod val="50000"/>
                  </a:schemeClr>
                </a:solidFill>
              </a:rPr>
              <a:t>Timer</a:t>
            </a:r>
          </a:p>
          <a:p>
            <a:pPr algn="ctr"/>
            <a:r>
              <a:rPr lang="en-US" sz="1000" dirty="0">
                <a:solidFill>
                  <a:schemeClr val="accent4">
                    <a:lumMod val="50000"/>
                  </a:schemeClr>
                </a:solidFill>
              </a:rPr>
              <a:t> column</a:t>
            </a:r>
          </a:p>
        </p:txBody>
      </p:sp>
      <p:sp>
        <p:nvSpPr>
          <p:cNvPr id="53" name="TextBox 52"/>
          <p:cNvSpPr txBox="1"/>
          <p:nvPr/>
        </p:nvSpPr>
        <p:spPr>
          <a:xfrm>
            <a:off x="6873239" y="11667"/>
            <a:ext cx="1737361" cy="369332"/>
          </a:xfrm>
          <a:prstGeom prst="rect">
            <a:avLst/>
          </a:prstGeom>
          <a:noFill/>
        </p:spPr>
        <p:txBody>
          <a:bodyPr wrap="square" rtlCol="0">
            <a:spAutoFit/>
          </a:bodyPr>
          <a:lstStyle/>
          <a:p>
            <a:r>
              <a:rPr lang="en-US" dirty="0">
                <a:solidFill>
                  <a:schemeClr val="accent4">
                    <a:lumMod val="50000"/>
                  </a:schemeClr>
                </a:solidFill>
              </a:rPr>
              <a:t>array column</a:t>
            </a:r>
          </a:p>
        </p:txBody>
      </p:sp>
      <p:sp>
        <p:nvSpPr>
          <p:cNvPr id="54" name="TextBox 53"/>
          <p:cNvSpPr txBox="1"/>
          <p:nvPr/>
        </p:nvSpPr>
        <p:spPr>
          <a:xfrm>
            <a:off x="8463501" y="11667"/>
            <a:ext cx="604299" cy="369332"/>
          </a:xfrm>
          <a:prstGeom prst="rect">
            <a:avLst/>
          </a:prstGeom>
          <a:noFill/>
        </p:spPr>
        <p:txBody>
          <a:bodyPr wrap="square" rtlCol="0">
            <a:spAutoFit/>
          </a:bodyPr>
          <a:lstStyle/>
          <a:p>
            <a:pPr algn="ctr"/>
            <a:r>
              <a:rPr lang="en-US" sz="900" dirty="0">
                <a:solidFill>
                  <a:schemeClr val="accent4">
                    <a:lumMod val="50000"/>
                  </a:schemeClr>
                </a:solidFill>
              </a:rPr>
              <a:t>cap</a:t>
            </a:r>
          </a:p>
          <a:p>
            <a:pPr algn="ctr"/>
            <a:r>
              <a:rPr lang="en-US" sz="900" dirty="0">
                <a:solidFill>
                  <a:schemeClr val="accent4">
                    <a:lumMod val="50000"/>
                  </a:schemeClr>
                </a:solidFill>
              </a:rPr>
              <a:t> column</a:t>
            </a:r>
          </a:p>
        </p:txBody>
      </p:sp>
      <p:sp>
        <p:nvSpPr>
          <p:cNvPr id="73" name="Rectangle 72"/>
          <p:cNvSpPr/>
          <p:nvPr/>
        </p:nvSpPr>
        <p:spPr>
          <a:xfrm>
            <a:off x="5858784" y="533399"/>
            <a:ext cx="777550" cy="457200"/>
          </a:xfrm>
          <a:prstGeom prst="rect">
            <a:avLst/>
          </a:prstGeom>
          <a:solidFill>
            <a:srgbClr val="00B0F0"/>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RAR</a:t>
            </a:r>
          </a:p>
        </p:txBody>
      </p:sp>
      <p:sp>
        <p:nvSpPr>
          <p:cNvPr id="74" name="Rectangle 73"/>
          <p:cNvSpPr/>
          <p:nvPr/>
        </p:nvSpPr>
        <p:spPr>
          <a:xfrm>
            <a:off x="5858784" y="1219199"/>
            <a:ext cx="777550" cy="304800"/>
          </a:xfrm>
          <a:prstGeom prst="rect">
            <a:avLst/>
          </a:prstGeom>
          <a:solidFill>
            <a:srgbClr val="00B0F0"/>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array</a:t>
            </a:r>
          </a:p>
        </p:txBody>
      </p:sp>
      <p:sp>
        <p:nvSpPr>
          <p:cNvPr id="75" name="Rectangle 74"/>
          <p:cNvSpPr/>
          <p:nvPr/>
        </p:nvSpPr>
        <p:spPr>
          <a:xfrm>
            <a:off x="5858784" y="1676399"/>
            <a:ext cx="777550" cy="304800"/>
          </a:xfrm>
          <a:prstGeom prst="rect">
            <a:avLst/>
          </a:prstGeom>
          <a:solidFill>
            <a:srgbClr val="00B0F0"/>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array</a:t>
            </a:r>
          </a:p>
        </p:txBody>
      </p:sp>
      <p:sp>
        <p:nvSpPr>
          <p:cNvPr id="76" name="Rectangle 75"/>
          <p:cNvSpPr/>
          <p:nvPr/>
        </p:nvSpPr>
        <p:spPr>
          <a:xfrm>
            <a:off x="5858784" y="2133599"/>
            <a:ext cx="777550" cy="457200"/>
          </a:xfrm>
          <a:prstGeom prst="rect">
            <a:avLst/>
          </a:prstGeom>
          <a:solidFill>
            <a:srgbClr val="00B0F0"/>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rgbClr val="002060"/>
                </a:solidFill>
              </a:rPr>
              <a:t>CMUX</a:t>
            </a:r>
          </a:p>
        </p:txBody>
      </p:sp>
      <p:grpSp>
        <p:nvGrpSpPr>
          <p:cNvPr id="178" name="Group 177"/>
          <p:cNvGrpSpPr/>
          <p:nvPr/>
        </p:nvGrpSpPr>
        <p:grpSpPr>
          <a:xfrm>
            <a:off x="3522397" y="2667000"/>
            <a:ext cx="5469203" cy="1676400"/>
            <a:chOff x="3522397" y="3124199"/>
            <a:chExt cx="5469203" cy="1676400"/>
          </a:xfrm>
        </p:grpSpPr>
        <p:sp>
          <p:nvSpPr>
            <p:cNvPr id="20" name="Rectangle 19"/>
            <p:cNvSpPr/>
            <p:nvPr/>
          </p:nvSpPr>
          <p:spPr>
            <a:xfrm>
              <a:off x="3522397" y="3124199"/>
              <a:ext cx="1349318" cy="457200"/>
            </a:xfrm>
            <a:prstGeom prst="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SACBUF</a:t>
              </a:r>
            </a:p>
          </p:txBody>
        </p:sp>
        <p:sp>
          <p:nvSpPr>
            <p:cNvPr id="21" name="Rectangle 20"/>
            <p:cNvSpPr/>
            <p:nvPr/>
          </p:nvSpPr>
          <p:spPr>
            <a:xfrm>
              <a:off x="3522397" y="4343399"/>
              <a:ext cx="1349318" cy="457200"/>
            </a:xfrm>
            <a:prstGeom prst="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GCENBUF</a:t>
              </a:r>
            </a:p>
          </p:txBody>
        </p:sp>
        <p:sp>
          <p:nvSpPr>
            <p:cNvPr id="25" name="Rectangle 24"/>
            <p:cNvSpPr/>
            <p:nvPr/>
          </p:nvSpPr>
          <p:spPr>
            <a:xfrm>
              <a:off x="5057963" y="3124199"/>
              <a:ext cx="706864" cy="457200"/>
            </a:xfrm>
            <a:prstGeom prst="rect">
              <a:avLst/>
            </a:prstGeom>
            <a:solidFill>
              <a:srgbClr val="FFFF0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rgbClr val="002060"/>
                  </a:solidFill>
                </a:rPr>
                <a:t>rio</a:t>
              </a:r>
              <a:endParaRPr lang="en-US" b="1" dirty="0">
                <a:solidFill>
                  <a:srgbClr val="002060"/>
                </a:solidFill>
              </a:endParaRPr>
            </a:p>
          </p:txBody>
        </p:sp>
        <p:sp>
          <p:nvSpPr>
            <p:cNvPr id="26" name="Rectangle 25"/>
            <p:cNvSpPr/>
            <p:nvPr/>
          </p:nvSpPr>
          <p:spPr>
            <a:xfrm>
              <a:off x="5057963" y="4343399"/>
              <a:ext cx="706864" cy="457200"/>
            </a:xfrm>
            <a:prstGeom prst="rect">
              <a:avLst/>
            </a:prstGeom>
            <a:solidFill>
              <a:srgbClr val="FFFF0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rgbClr val="002060"/>
                  </a:solidFill>
                </a:rPr>
                <a:t>rmctrl</a:t>
              </a:r>
              <a:endParaRPr lang="en-US" b="1" dirty="0">
                <a:solidFill>
                  <a:srgbClr val="002060"/>
                </a:solidFill>
              </a:endParaRPr>
            </a:p>
          </p:txBody>
        </p:sp>
        <p:sp>
          <p:nvSpPr>
            <p:cNvPr id="30" name="Rectangle 29"/>
            <p:cNvSpPr/>
            <p:nvPr/>
          </p:nvSpPr>
          <p:spPr>
            <a:xfrm>
              <a:off x="6750343" y="3124199"/>
              <a:ext cx="777550" cy="457200"/>
            </a:xfrm>
            <a:prstGeom prst="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sac</a:t>
              </a:r>
            </a:p>
          </p:txBody>
        </p:sp>
        <p:sp>
          <p:nvSpPr>
            <p:cNvPr id="31" name="Rectangle 30"/>
            <p:cNvSpPr/>
            <p:nvPr/>
          </p:nvSpPr>
          <p:spPr>
            <a:xfrm>
              <a:off x="6750343" y="4343399"/>
              <a:ext cx="777550" cy="457200"/>
            </a:xfrm>
            <a:prstGeom prst="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rgbClr val="002060"/>
                  </a:solidFill>
                </a:rPr>
                <a:t>gio</a:t>
              </a:r>
              <a:endParaRPr lang="en-US" b="1" dirty="0">
                <a:solidFill>
                  <a:srgbClr val="002060"/>
                </a:solidFill>
              </a:endParaRPr>
            </a:p>
          </p:txBody>
        </p:sp>
        <p:sp>
          <p:nvSpPr>
            <p:cNvPr id="35" name="Rectangle 34"/>
            <p:cNvSpPr/>
            <p:nvPr/>
          </p:nvSpPr>
          <p:spPr>
            <a:xfrm>
              <a:off x="7664743" y="3124199"/>
              <a:ext cx="777550" cy="457200"/>
            </a:xfrm>
            <a:prstGeom prst="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sac</a:t>
              </a:r>
            </a:p>
          </p:txBody>
        </p:sp>
        <p:sp>
          <p:nvSpPr>
            <p:cNvPr id="36" name="Rectangle 35"/>
            <p:cNvSpPr/>
            <p:nvPr/>
          </p:nvSpPr>
          <p:spPr>
            <a:xfrm>
              <a:off x="7664743" y="4343399"/>
              <a:ext cx="777550" cy="457200"/>
            </a:xfrm>
            <a:prstGeom prst="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rgbClr val="002060"/>
                  </a:solidFill>
                </a:rPr>
                <a:t>gio</a:t>
              </a:r>
              <a:endParaRPr lang="en-US" b="1" dirty="0">
                <a:solidFill>
                  <a:srgbClr val="002060"/>
                </a:solidFill>
              </a:endParaRPr>
            </a:p>
          </p:txBody>
        </p:sp>
        <p:sp>
          <p:nvSpPr>
            <p:cNvPr id="40" name="Rectangle 39"/>
            <p:cNvSpPr/>
            <p:nvPr/>
          </p:nvSpPr>
          <p:spPr>
            <a:xfrm>
              <a:off x="8560191" y="3124199"/>
              <a:ext cx="424118" cy="457200"/>
            </a:xfrm>
            <a:prstGeom prst="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err="1">
                  <a:solidFill>
                    <a:srgbClr val="002060"/>
                  </a:solidFill>
                </a:rPr>
                <a:t>capsac</a:t>
              </a:r>
              <a:endParaRPr lang="en-US" sz="900" b="1" dirty="0">
                <a:solidFill>
                  <a:srgbClr val="002060"/>
                </a:solidFill>
              </a:endParaRPr>
            </a:p>
          </p:txBody>
        </p:sp>
        <p:sp>
          <p:nvSpPr>
            <p:cNvPr id="41" name="Rectangle 40"/>
            <p:cNvSpPr/>
            <p:nvPr/>
          </p:nvSpPr>
          <p:spPr>
            <a:xfrm>
              <a:off x="8560191" y="4343399"/>
              <a:ext cx="424118" cy="457200"/>
            </a:xfrm>
            <a:prstGeom prst="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err="1">
                  <a:solidFill>
                    <a:srgbClr val="002060"/>
                  </a:solidFill>
                </a:rPr>
                <a:t>giocap</a:t>
              </a:r>
              <a:endParaRPr lang="en-US" sz="1100" b="1" dirty="0">
                <a:solidFill>
                  <a:srgbClr val="002060"/>
                </a:solidFill>
              </a:endParaRPr>
            </a:p>
          </p:txBody>
        </p:sp>
        <p:sp>
          <p:nvSpPr>
            <p:cNvPr id="68" name="Rectangle 67"/>
            <p:cNvSpPr/>
            <p:nvPr/>
          </p:nvSpPr>
          <p:spPr>
            <a:xfrm>
              <a:off x="3529688" y="3733799"/>
              <a:ext cx="1349318" cy="457200"/>
            </a:xfrm>
            <a:prstGeom prst="rect">
              <a:avLst/>
            </a:prstGeom>
            <a:solidFill>
              <a:srgbClr val="00B0F0"/>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REDBUF</a:t>
              </a:r>
            </a:p>
          </p:txBody>
        </p:sp>
        <p:sp>
          <p:nvSpPr>
            <p:cNvPr id="69" name="Rectangle 68"/>
            <p:cNvSpPr/>
            <p:nvPr/>
          </p:nvSpPr>
          <p:spPr>
            <a:xfrm>
              <a:off x="5065254" y="3733799"/>
              <a:ext cx="706864" cy="457200"/>
            </a:xfrm>
            <a:prstGeom prst="rect">
              <a:avLst/>
            </a:prstGeom>
            <a:solidFill>
              <a:srgbClr val="00B0F0"/>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err="1">
                  <a:solidFill>
                    <a:srgbClr val="002060"/>
                  </a:solidFill>
                </a:rPr>
                <a:t>redfill</a:t>
              </a:r>
              <a:endParaRPr lang="en-US" sz="1000" b="1" dirty="0">
                <a:solidFill>
                  <a:srgbClr val="002060"/>
                </a:solidFill>
              </a:endParaRPr>
            </a:p>
          </p:txBody>
        </p:sp>
        <p:sp>
          <p:nvSpPr>
            <p:cNvPr id="70" name="Rectangle 69"/>
            <p:cNvSpPr/>
            <p:nvPr/>
          </p:nvSpPr>
          <p:spPr>
            <a:xfrm>
              <a:off x="6757634" y="3733799"/>
              <a:ext cx="777550" cy="457200"/>
            </a:xfrm>
            <a:prstGeom prst="rect">
              <a:avLst/>
            </a:prstGeom>
            <a:solidFill>
              <a:srgbClr val="00B0F0"/>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rgbClr val="002060"/>
                  </a:solidFill>
                </a:rPr>
                <a:t>redio</a:t>
              </a:r>
              <a:endParaRPr lang="en-US" b="1" dirty="0">
                <a:solidFill>
                  <a:srgbClr val="002060"/>
                </a:solidFill>
              </a:endParaRPr>
            </a:p>
          </p:txBody>
        </p:sp>
        <p:sp>
          <p:nvSpPr>
            <p:cNvPr id="71" name="Rectangle 70"/>
            <p:cNvSpPr/>
            <p:nvPr/>
          </p:nvSpPr>
          <p:spPr>
            <a:xfrm>
              <a:off x="7672034" y="3733799"/>
              <a:ext cx="777550" cy="457200"/>
            </a:xfrm>
            <a:prstGeom prst="rect">
              <a:avLst/>
            </a:prstGeom>
            <a:solidFill>
              <a:srgbClr val="00B0F0"/>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rgbClr val="002060"/>
                  </a:solidFill>
                </a:rPr>
                <a:t>redio</a:t>
              </a:r>
              <a:endParaRPr lang="en-US" b="1" dirty="0">
                <a:solidFill>
                  <a:srgbClr val="002060"/>
                </a:solidFill>
              </a:endParaRPr>
            </a:p>
          </p:txBody>
        </p:sp>
        <p:sp>
          <p:nvSpPr>
            <p:cNvPr id="72" name="Rectangle 71"/>
            <p:cNvSpPr/>
            <p:nvPr/>
          </p:nvSpPr>
          <p:spPr>
            <a:xfrm>
              <a:off x="8567482" y="3733799"/>
              <a:ext cx="424118" cy="457200"/>
            </a:xfrm>
            <a:prstGeom prst="rect">
              <a:avLst/>
            </a:prstGeom>
            <a:solidFill>
              <a:srgbClr val="00B0F0"/>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002060"/>
                  </a:solidFill>
                </a:rPr>
                <a:t>redcap</a:t>
              </a:r>
            </a:p>
          </p:txBody>
        </p:sp>
        <p:sp>
          <p:nvSpPr>
            <p:cNvPr id="77" name="Rectangle 76"/>
            <p:cNvSpPr/>
            <p:nvPr/>
          </p:nvSpPr>
          <p:spPr>
            <a:xfrm>
              <a:off x="5858784" y="3124199"/>
              <a:ext cx="777550" cy="457200"/>
            </a:xfrm>
            <a:prstGeom prst="rect">
              <a:avLst/>
            </a:prstGeom>
            <a:solidFill>
              <a:srgbClr val="00B0F0"/>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sac</a:t>
              </a:r>
            </a:p>
          </p:txBody>
        </p:sp>
        <p:sp>
          <p:nvSpPr>
            <p:cNvPr id="78" name="Rectangle 77"/>
            <p:cNvSpPr/>
            <p:nvPr/>
          </p:nvSpPr>
          <p:spPr>
            <a:xfrm>
              <a:off x="5858784" y="4343399"/>
              <a:ext cx="777550" cy="457200"/>
            </a:xfrm>
            <a:prstGeom prst="rect">
              <a:avLst/>
            </a:prstGeom>
            <a:solidFill>
              <a:srgbClr val="00B0F0"/>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err="1">
                  <a:solidFill>
                    <a:srgbClr val="002060"/>
                  </a:solidFill>
                </a:rPr>
                <a:t>redfillgio</a:t>
              </a:r>
              <a:endParaRPr lang="en-US" sz="1000" b="1" dirty="0">
                <a:solidFill>
                  <a:srgbClr val="002060"/>
                </a:solidFill>
              </a:endParaRPr>
            </a:p>
          </p:txBody>
        </p:sp>
        <p:sp>
          <p:nvSpPr>
            <p:cNvPr id="80" name="Rectangle 79"/>
            <p:cNvSpPr/>
            <p:nvPr/>
          </p:nvSpPr>
          <p:spPr>
            <a:xfrm>
              <a:off x="5866075" y="3733799"/>
              <a:ext cx="777550" cy="457200"/>
            </a:xfrm>
            <a:prstGeom prst="rect">
              <a:avLst/>
            </a:prstGeom>
            <a:solidFill>
              <a:srgbClr val="00B0F0"/>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rgbClr val="002060"/>
                  </a:solidFill>
                </a:rPr>
                <a:t>redm</a:t>
              </a:r>
              <a:endParaRPr lang="en-US" b="1" dirty="0">
                <a:solidFill>
                  <a:srgbClr val="002060"/>
                </a:solidFill>
              </a:endParaRPr>
            </a:p>
          </p:txBody>
        </p:sp>
      </p:grpSp>
      <p:grpSp>
        <p:nvGrpSpPr>
          <p:cNvPr id="179" name="Group 178"/>
          <p:cNvGrpSpPr/>
          <p:nvPr/>
        </p:nvGrpSpPr>
        <p:grpSpPr>
          <a:xfrm>
            <a:off x="3498622" y="4495800"/>
            <a:ext cx="5494305" cy="920233"/>
            <a:chOff x="3498622" y="5486399"/>
            <a:chExt cx="5494305" cy="920233"/>
          </a:xfrm>
        </p:grpSpPr>
        <p:sp>
          <p:nvSpPr>
            <p:cNvPr id="90" name="Rectangle 89"/>
            <p:cNvSpPr/>
            <p:nvPr/>
          </p:nvSpPr>
          <p:spPr>
            <a:xfrm>
              <a:off x="3498622" y="6178032"/>
              <a:ext cx="133511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buf</a:t>
              </a:r>
              <a:r>
                <a:rPr lang="en-US" dirty="0"/>
                <a:t> pin</a:t>
              </a:r>
            </a:p>
          </p:txBody>
        </p:sp>
        <p:sp>
          <p:nvSpPr>
            <p:cNvPr id="91" name="Rectangle 90"/>
            <p:cNvSpPr/>
            <p:nvPr/>
          </p:nvSpPr>
          <p:spPr>
            <a:xfrm>
              <a:off x="5029200" y="6172200"/>
              <a:ext cx="679837"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timer pin</a:t>
              </a:r>
            </a:p>
          </p:txBody>
        </p:sp>
        <p:sp>
          <p:nvSpPr>
            <p:cNvPr id="92" name="Rectangle 91"/>
            <p:cNvSpPr/>
            <p:nvPr/>
          </p:nvSpPr>
          <p:spPr>
            <a:xfrm>
              <a:off x="5874026" y="6178032"/>
              <a:ext cx="755374"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io</a:t>
              </a:r>
              <a:r>
                <a:rPr lang="en-US" sz="1000" dirty="0"/>
                <a:t> pin</a:t>
              </a:r>
            </a:p>
          </p:txBody>
        </p:sp>
        <p:sp>
          <p:nvSpPr>
            <p:cNvPr id="93" name="Rectangle 28"/>
            <p:cNvSpPr/>
            <p:nvPr/>
          </p:nvSpPr>
          <p:spPr>
            <a:xfrm>
              <a:off x="8538376" y="6178032"/>
              <a:ext cx="453224"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Cap pin</a:t>
              </a:r>
            </a:p>
          </p:txBody>
        </p:sp>
        <p:sp>
          <p:nvSpPr>
            <p:cNvPr id="60" name="Rectangle 59"/>
            <p:cNvSpPr/>
            <p:nvPr/>
          </p:nvSpPr>
          <p:spPr>
            <a:xfrm>
              <a:off x="3530321" y="5486399"/>
              <a:ext cx="1349318" cy="457200"/>
            </a:xfrm>
            <a:prstGeom prst="rect">
              <a:avLst/>
            </a:prstGeom>
            <a:solidFill>
              <a:srgbClr val="92D050"/>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BCENBUF</a:t>
              </a:r>
            </a:p>
          </p:txBody>
        </p:sp>
        <p:sp>
          <p:nvSpPr>
            <p:cNvPr id="61" name="Rectangle 60"/>
            <p:cNvSpPr/>
            <p:nvPr/>
          </p:nvSpPr>
          <p:spPr>
            <a:xfrm>
              <a:off x="5060343" y="5486399"/>
              <a:ext cx="679836" cy="457200"/>
            </a:xfrm>
            <a:prstGeom prst="rect">
              <a:avLst/>
            </a:prstGeom>
            <a:solidFill>
              <a:srgbClr val="92D050"/>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err="1">
                  <a:solidFill>
                    <a:srgbClr val="002060"/>
                  </a:solidFill>
                </a:rPr>
                <a:t>fillbio</a:t>
              </a:r>
              <a:endParaRPr lang="en-US" sz="1000" b="1" dirty="0">
                <a:solidFill>
                  <a:srgbClr val="002060"/>
                </a:solidFill>
              </a:endParaRPr>
            </a:p>
          </p:txBody>
        </p:sp>
        <p:sp>
          <p:nvSpPr>
            <p:cNvPr id="62" name="Rectangle 61"/>
            <p:cNvSpPr/>
            <p:nvPr/>
          </p:nvSpPr>
          <p:spPr>
            <a:xfrm>
              <a:off x="6776952" y="5486399"/>
              <a:ext cx="755374" cy="457200"/>
            </a:xfrm>
            <a:prstGeom prst="rect">
              <a:avLst/>
            </a:prstGeom>
            <a:solidFill>
              <a:srgbClr val="92D050"/>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bio</a:t>
              </a:r>
            </a:p>
          </p:txBody>
        </p:sp>
        <p:sp>
          <p:nvSpPr>
            <p:cNvPr id="63" name="Rectangle 62"/>
            <p:cNvSpPr/>
            <p:nvPr/>
          </p:nvSpPr>
          <p:spPr>
            <a:xfrm>
              <a:off x="7662798" y="5486399"/>
              <a:ext cx="755374" cy="457200"/>
            </a:xfrm>
            <a:prstGeom prst="rect">
              <a:avLst/>
            </a:prstGeom>
            <a:solidFill>
              <a:srgbClr val="92D050"/>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bio</a:t>
              </a:r>
            </a:p>
          </p:txBody>
        </p:sp>
        <p:sp>
          <p:nvSpPr>
            <p:cNvPr id="64" name="Rectangle 63"/>
            <p:cNvSpPr/>
            <p:nvPr/>
          </p:nvSpPr>
          <p:spPr>
            <a:xfrm>
              <a:off x="8539702" y="5486399"/>
              <a:ext cx="453225" cy="457200"/>
            </a:xfrm>
            <a:prstGeom prst="rect">
              <a:avLst/>
            </a:prstGeom>
            <a:solidFill>
              <a:srgbClr val="92D050"/>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err="1">
                  <a:solidFill>
                    <a:srgbClr val="002060"/>
                  </a:solidFill>
                </a:rPr>
                <a:t>biocap</a:t>
              </a:r>
              <a:endParaRPr lang="en-US" sz="1000" b="1" dirty="0">
                <a:solidFill>
                  <a:srgbClr val="002060"/>
                </a:solidFill>
              </a:endParaRPr>
            </a:p>
          </p:txBody>
        </p:sp>
        <p:sp>
          <p:nvSpPr>
            <p:cNvPr id="79" name="Rectangle 78"/>
            <p:cNvSpPr/>
            <p:nvPr/>
          </p:nvSpPr>
          <p:spPr>
            <a:xfrm>
              <a:off x="5885393" y="5486399"/>
              <a:ext cx="755374" cy="457200"/>
            </a:xfrm>
            <a:prstGeom prst="rect">
              <a:avLst/>
            </a:prstGeom>
            <a:solidFill>
              <a:srgbClr val="00B0F0"/>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err="1">
                  <a:solidFill>
                    <a:srgbClr val="002060"/>
                  </a:solidFill>
                </a:rPr>
                <a:t>redbiofill</a:t>
              </a:r>
              <a:endParaRPr lang="en-US" sz="1000" b="1" dirty="0">
                <a:solidFill>
                  <a:srgbClr val="002060"/>
                </a:solidFill>
              </a:endParaRPr>
            </a:p>
          </p:txBody>
        </p:sp>
        <p:sp>
          <p:nvSpPr>
            <p:cNvPr id="81" name="Rectangle 80"/>
            <p:cNvSpPr/>
            <p:nvPr/>
          </p:nvSpPr>
          <p:spPr>
            <a:xfrm>
              <a:off x="6788426" y="6172199"/>
              <a:ext cx="755374"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io</a:t>
              </a:r>
              <a:r>
                <a:rPr lang="en-US" sz="1000" dirty="0"/>
                <a:t> pin</a:t>
              </a:r>
            </a:p>
          </p:txBody>
        </p:sp>
        <p:sp>
          <p:nvSpPr>
            <p:cNvPr id="82" name="Rectangle 81"/>
            <p:cNvSpPr/>
            <p:nvPr/>
          </p:nvSpPr>
          <p:spPr>
            <a:xfrm>
              <a:off x="7702826" y="6172199"/>
              <a:ext cx="755374"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io</a:t>
              </a:r>
              <a:r>
                <a:rPr lang="en-US" sz="1000" dirty="0"/>
                <a:t> pin</a:t>
              </a:r>
            </a:p>
          </p:txBody>
        </p:sp>
      </p:grpSp>
      <p:sp>
        <p:nvSpPr>
          <p:cNvPr id="48" name="Left Brace 47"/>
          <p:cNvSpPr/>
          <p:nvPr/>
        </p:nvSpPr>
        <p:spPr>
          <a:xfrm rot="10800000" flipH="1">
            <a:off x="91439" y="2133599"/>
            <a:ext cx="299500" cy="3886200"/>
          </a:xfrm>
          <a:prstGeom prst="leftBrace">
            <a:avLst/>
          </a:prstGeom>
          <a:ln w="381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5" name="TextBox 54"/>
          <p:cNvSpPr txBox="1"/>
          <p:nvPr/>
        </p:nvSpPr>
        <p:spPr>
          <a:xfrm rot="16200000">
            <a:off x="-257312" y="347422"/>
            <a:ext cx="1060967" cy="366121"/>
          </a:xfrm>
          <a:prstGeom prst="rect">
            <a:avLst/>
          </a:prstGeom>
          <a:noFill/>
        </p:spPr>
        <p:txBody>
          <a:bodyPr wrap="square" rtlCol="0">
            <a:spAutoFit/>
          </a:bodyPr>
          <a:lstStyle/>
          <a:p>
            <a:r>
              <a:rPr lang="en-US" sz="1000" dirty="0">
                <a:solidFill>
                  <a:schemeClr val="accent4">
                    <a:lumMod val="50000"/>
                  </a:schemeClr>
                </a:solidFill>
              </a:rPr>
              <a:t>Ref</a:t>
            </a:r>
            <a:r>
              <a:rPr lang="en-US" dirty="0">
                <a:solidFill>
                  <a:schemeClr val="accent4">
                    <a:lumMod val="50000"/>
                  </a:schemeClr>
                </a:solidFill>
              </a:rPr>
              <a:t>  </a:t>
            </a:r>
            <a:r>
              <a:rPr lang="en-US" sz="1000" dirty="0">
                <a:solidFill>
                  <a:schemeClr val="accent4">
                    <a:lumMod val="50000"/>
                  </a:schemeClr>
                </a:solidFill>
              </a:rPr>
              <a:t>row</a:t>
            </a:r>
          </a:p>
        </p:txBody>
      </p:sp>
      <p:grpSp>
        <p:nvGrpSpPr>
          <p:cNvPr id="174" name="Group 173"/>
          <p:cNvGrpSpPr/>
          <p:nvPr/>
        </p:nvGrpSpPr>
        <p:grpSpPr>
          <a:xfrm>
            <a:off x="1142759" y="11667"/>
            <a:ext cx="2286241" cy="2579132"/>
            <a:chOff x="228359" y="11667"/>
            <a:chExt cx="2286241" cy="2579132"/>
          </a:xfrm>
        </p:grpSpPr>
        <p:sp>
          <p:nvSpPr>
            <p:cNvPr id="6" name="Rectangle 5"/>
            <p:cNvSpPr/>
            <p:nvPr/>
          </p:nvSpPr>
          <p:spPr>
            <a:xfrm>
              <a:off x="761332" y="533399"/>
              <a:ext cx="1683691" cy="457200"/>
            </a:xfrm>
            <a:prstGeom prst="rect">
              <a:avLst/>
            </a:prstGeom>
            <a:solidFill>
              <a:srgbClr val="FFFF0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RW</a:t>
              </a:r>
            </a:p>
          </p:txBody>
        </p:sp>
        <p:sp>
          <p:nvSpPr>
            <p:cNvPr id="12" name="Rectangle 11"/>
            <p:cNvSpPr/>
            <p:nvPr/>
          </p:nvSpPr>
          <p:spPr>
            <a:xfrm>
              <a:off x="761332" y="1219199"/>
              <a:ext cx="1683691" cy="304800"/>
            </a:xfrm>
            <a:prstGeom prst="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X4DEC</a:t>
              </a:r>
            </a:p>
          </p:txBody>
        </p:sp>
        <p:sp>
          <p:nvSpPr>
            <p:cNvPr id="13" name="Rectangle 12"/>
            <p:cNvSpPr/>
            <p:nvPr/>
          </p:nvSpPr>
          <p:spPr>
            <a:xfrm>
              <a:off x="761332" y="1676399"/>
              <a:ext cx="1683691" cy="304800"/>
            </a:xfrm>
            <a:prstGeom prst="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X4DEC</a:t>
              </a:r>
            </a:p>
          </p:txBody>
        </p:sp>
        <p:sp>
          <p:nvSpPr>
            <p:cNvPr id="14" name="Rectangle 13"/>
            <p:cNvSpPr/>
            <p:nvPr/>
          </p:nvSpPr>
          <p:spPr>
            <a:xfrm>
              <a:off x="761332" y="2133599"/>
              <a:ext cx="1683691" cy="457200"/>
            </a:xfrm>
            <a:prstGeom prst="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LCEN</a:t>
              </a:r>
            </a:p>
          </p:txBody>
        </p:sp>
        <p:sp>
          <p:nvSpPr>
            <p:cNvPr id="42" name="Left Brace 41"/>
            <p:cNvSpPr/>
            <p:nvPr/>
          </p:nvSpPr>
          <p:spPr>
            <a:xfrm rot="10800000" flipH="1">
              <a:off x="383645" y="1219199"/>
              <a:ext cx="302150" cy="685800"/>
            </a:xfrm>
            <a:prstGeom prst="leftBrace">
              <a:avLst/>
            </a:prstGeom>
            <a:ln w="381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 name="Left Brace 46"/>
            <p:cNvSpPr/>
            <p:nvPr/>
          </p:nvSpPr>
          <p:spPr>
            <a:xfrm rot="10800000" flipH="1">
              <a:off x="383645" y="533399"/>
              <a:ext cx="302150" cy="533400"/>
            </a:xfrm>
            <a:prstGeom prst="leftBrace">
              <a:avLst/>
            </a:prstGeom>
            <a:ln w="381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Left Brace 48"/>
            <p:cNvSpPr/>
            <p:nvPr/>
          </p:nvSpPr>
          <p:spPr>
            <a:xfrm rot="16200000" flipH="1">
              <a:off x="1433225" y="-427387"/>
              <a:ext cx="304800" cy="1616771"/>
            </a:xfrm>
            <a:prstGeom prst="leftBrace">
              <a:avLst/>
            </a:prstGeom>
            <a:ln w="381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TextBox 49"/>
            <p:cNvSpPr txBox="1"/>
            <p:nvPr/>
          </p:nvSpPr>
          <p:spPr>
            <a:xfrm>
              <a:off x="777239" y="11667"/>
              <a:ext cx="1737361" cy="369332"/>
            </a:xfrm>
            <a:prstGeom prst="rect">
              <a:avLst/>
            </a:prstGeom>
            <a:noFill/>
          </p:spPr>
          <p:txBody>
            <a:bodyPr wrap="square" rtlCol="0">
              <a:spAutoFit/>
            </a:bodyPr>
            <a:lstStyle/>
            <a:p>
              <a:r>
                <a:rPr lang="en-US" dirty="0">
                  <a:solidFill>
                    <a:schemeClr val="accent4">
                      <a:lumMod val="50000"/>
                    </a:schemeClr>
                  </a:solidFill>
                </a:rPr>
                <a:t>Center column</a:t>
              </a:r>
            </a:p>
          </p:txBody>
        </p:sp>
        <p:sp>
          <p:nvSpPr>
            <p:cNvPr id="56" name="TextBox 55"/>
            <p:cNvSpPr txBox="1"/>
            <p:nvPr/>
          </p:nvSpPr>
          <p:spPr>
            <a:xfrm rot="16200000">
              <a:off x="-68701" y="1440059"/>
              <a:ext cx="838200" cy="244080"/>
            </a:xfrm>
            <a:prstGeom prst="rect">
              <a:avLst/>
            </a:prstGeom>
            <a:noFill/>
          </p:spPr>
          <p:txBody>
            <a:bodyPr wrap="square" rtlCol="0">
              <a:spAutoFit/>
            </a:bodyPr>
            <a:lstStyle/>
            <a:p>
              <a:r>
                <a:rPr lang="en-US" sz="1000" dirty="0">
                  <a:solidFill>
                    <a:schemeClr val="accent4">
                      <a:lumMod val="50000"/>
                    </a:schemeClr>
                  </a:solidFill>
                </a:rPr>
                <a:t>array  row</a:t>
              </a:r>
            </a:p>
          </p:txBody>
        </p:sp>
      </p:grpSp>
      <p:sp>
        <p:nvSpPr>
          <p:cNvPr id="57" name="TextBox 56"/>
          <p:cNvSpPr txBox="1"/>
          <p:nvPr/>
        </p:nvSpPr>
        <p:spPr>
          <a:xfrm rot="16200000">
            <a:off x="-739323" y="4350837"/>
            <a:ext cx="1752602" cy="366121"/>
          </a:xfrm>
          <a:prstGeom prst="rect">
            <a:avLst/>
          </a:prstGeom>
          <a:noFill/>
        </p:spPr>
        <p:txBody>
          <a:bodyPr wrap="square" rtlCol="0">
            <a:spAutoFit/>
          </a:bodyPr>
          <a:lstStyle/>
          <a:p>
            <a:r>
              <a:rPr lang="en-US" dirty="0">
                <a:solidFill>
                  <a:schemeClr val="accent4">
                    <a:lumMod val="50000"/>
                  </a:schemeClr>
                </a:solidFill>
              </a:rPr>
              <a:t>centers  row</a:t>
            </a:r>
          </a:p>
        </p:txBody>
      </p:sp>
      <p:grpSp>
        <p:nvGrpSpPr>
          <p:cNvPr id="175" name="Group 174"/>
          <p:cNvGrpSpPr/>
          <p:nvPr/>
        </p:nvGrpSpPr>
        <p:grpSpPr>
          <a:xfrm>
            <a:off x="853438" y="4267200"/>
            <a:ext cx="2521892" cy="1219201"/>
            <a:chOff x="-60962" y="5257799"/>
            <a:chExt cx="2521892" cy="1219201"/>
          </a:xfrm>
        </p:grpSpPr>
        <p:sp>
          <p:nvSpPr>
            <p:cNvPr id="89" name="Rectangle 23"/>
            <p:cNvSpPr/>
            <p:nvPr/>
          </p:nvSpPr>
          <p:spPr>
            <a:xfrm>
              <a:off x="769950" y="6178032"/>
              <a:ext cx="1665962"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Cen</a:t>
              </a:r>
              <a:r>
                <a:rPr lang="en-US" dirty="0"/>
                <a:t> pin</a:t>
              </a:r>
            </a:p>
          </p:txBody>
        </p:sp>
        <p:sp>
          <p:nvSpPr>
            <p:cNvPr id="94" name="Left Brace 93"/>
            <p:cNvSpPr/>
            <p:nvPr/>
          </p:nvSpPr>
          <p:spPr>
            <a:xfrm rot="10800000" flipH="1">
              <a:off x="392263" y="6178032"/>
              <a:ext cx="302150" cy="228600"/>
            </a:xfrm>
            <a:prstGeom prst="leftBrace">
              <a:avLst/>
            </a:prstGeom>
            <a:ln w="3810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8" name="TextBox 87"/>
            <p:cNvSpPr txBox="1"/>
            <p:nvPr/>
          </p:nvSpPr>
          <p:spPr>
            <a:xfrm rot="16200000">
              <a:off x="-27310" y="5991981"/>
              <a:ext cx="451367" cy="518671"/>
            </a:xfrm>
            <a:prstGeom prst="rect">
              <a:avLst/>
            </a:prstGeom>
            <a:noFill/>
          </p:spPr>
          <p:txBody>
            <a:bodyPr wrap="square" rtlCol="0">
              <a:spAutoFit/>
            </a:bodyPr>
            <a:lstStyle/>
            <a:p>
              <a:r>
                <a:rPr lang="en-US" sz="1000" dirty="0">
                  <a:solidFill>
                    <a:srgbClr val="7030A0"/>
                  </a:solidFill>
                </a:rPr>
                <a:t>pin</a:t>
              </a:r>
              <a:r>
                <a:rPr lang="en-US" dirty="0">
                  <a:solidFill>
                    <a:srgbClr val="7030A0"/>
                  </a:solidFill>
                </a:rPr>
                <a:t>  </a:t>
              </a:r>
              <a:r>
                <a:rPr lang="en-US" sz="1000" dirty="0">
                  <a:solidFill>
                    <a:srgbClr val="7030A0"/>
                  </a:solidFill>
                </a:rPr>
                <a:t>row</a:t>
              </a:r>
            </a:p>
          </p:txBody>
        </p:sp>
        <p:sp>
          <p:nvSpPr>
            <p:cNvPr id="59" name="Rectangle 58"/>
            <p:cNvSpPr/>
            <p:nvPr/>
          </p:nvSpPr>
          <p:spPr>
            <a:xfrm>
              <a:off x="777239" y="5486400"/>
              <a:ext cx="1683691" cy="457200"/>
            </a:xfrm>
            <a:prstGeom prst="rect">
              <a:avLst/>
            </a:prstGeom>
            <a:solidFill>
              <a:srgbClr val="92D050"/>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BCEN</a:t>
              </a:r>
            </a:p>
          </p:txBody>
        </p:sp>
        <p:sp>
          <p:nvSpPr>
            <p:cNvPr id="65" name="Left Brace 64"/>
            <p:cNvSpPr/>
            <p:nvPr/>
          </p:nvSpPr>
          <p:spPr>
            <a:xfrm>
              <a:off x="511484" y="5519450"/>
              <a:ext cx="151075" cy="381000"/>
            </a:xfrm>
            <a:prstGeom prst="leftBrace">
              <a:avLst/>
            </a:prstGeom>
            <a:ln w="381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6" name="TextBox 65"/>
            <p:cNvSpPr txBox="1"/>
            <p:nvPr/>
          </p:nvSpPr>
          <p:spPr>
            <a:xfrm rot="16200000">
              <a:off x="-15121" y="5592959"/>
              <a:ext cx="914400" cy="244080"/>
            </a:xfrm>
            <a:prstGeom prst="rect">
              <a:avLst/>
            </a:prstGeom>
            <a:noFill/>
          </p:spPr>
          <p:txBody>
            <a:bodyPr wrap="square" rtlCol="0">
              <a:spAutoFit/>
            </a:bodyPr>
            <a:lstStyle/>
            <a:p>
              <a:r>
                <a:rPr lang="en-US" sz="1000" b="1" dirty="0">
                  <a:solidFill>
                    <a:srgbClr val="00B050"/>
                  </a:solidFill>
                </a:rPr>
                <a:t>TEST ROW</a:t>
              </a:r>
            </a:p>
          </p:txBody>
        </p:sp>
      </p:grpSp>
      <p:grpSp>
        <p:nvGrpSpPr>
          <p:cNvPr id="177" name="Group 176"/>
          <p:cNvGrpSpPr/>
          <p:nvPr/>
        </p:nvGrpSpPr>
        <p:grpSpPr>
          <a:xfrm>
            <a:off x="1284401" y="2667000"/>
            <a:ext cx="2082313" cy="1676400"/>
            <a:chOff x="370001" y="3124199"/>
            <a:chExt cx="2082313" cy="1676400"/>
          </a:xfrm>
        </p:grpSpPr>
        <p:grpSp>
          <p:nvGrpSpPr>
            <p:cNvPr id="176" name="Group 175"/>
            <p:cNvGrpSpPr/>
            <p:nvPr/>
          </p:nvGrpSpPr>
          <p:grpSpPr>
            <a:xfrm>
              <a:off x="761332" y="3124199"/>
              <a:ext cx="1690982" cy="1676400"/>
              <a:chOff x="761332" y="3124199"/>
              <a:chExt cx="1690982" cy="1676400"/>
            </a:xfrm>
          </p:grpSpPr>
          <p:sp>
            <p:nvSpPr>
              <p:cNvPr id="15" name="Rectangle 14"/>
              <p:cNvSpPr/>
              <p:nvPr/>
            </p:nvSpPr>
            <p:spPr>
              <a:xfrm>
                <a:off x="761332" y="3124199"/>
                <a:ext cx="1683691" cy="457200"/>
              </a:xfrm>
              <a:prstGeom prst="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SACTRL</a:t>
                </a:r>
              </a:p>
            </p:txBody>
          </p:sp>
          <p:sp>
            <p:nvSpPr>
              <p:cNvPr id="16" name="Rectangle 15"/>
              <p:cNvSpPr/>
              <p:nvPr/>
            </p:nvSpPr>
            <p:spPr>
              <a:xfrm>
                <a:off x="761332" y="4343399"/>
                <a:ext cx="1683691" cy="457200"/>
              </a:xfrm>
              <a:prstGeom prst="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GCEN</a:t>
                </a:r>
              </a:p>
            </p:txBody>
          </p:sp>
          <p:sp>
            <p:nvSpPr>
              <p:cNvPr id="67" name="Rectangle 76"/>
              <p:cNvSpPr/>
              <p:nvPr/>
            </p:nvSpPr>
            <p:spPr>
              <a:xfrm>
                <a:off x="768623" y="3733799"/>
                <a:ext cx="1683691" cy="457200"/>
              </a:xfrm>
              <a:prstGeom prst="rect">
                <a:avLst/>
              </a:prstGeom>
              <a:solidFill>
                <a:srgbClr val="00B0F0"/>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REDSACTRL</a:t>
                </a:r>
              </a:p>
            </p:txBody>
          </p:sp>
        </p:grpSp>
        <p:sp>
          <p:nvSpPr>
            <p:cNvPr id="83" name="Left Brace 82"/>
            <p:cNvSpPr/>
            <p:nvPr/>
          </p:nvSpPr>
          <p:spPr>
            <a:xfrm>
              <a:off x="540023" y="3733799"/>
              <a:ext cx="76200" cy="381000"/>
            </a:xfrm>
            <a:prstGeom prst="leftBrace">
              <a:avLst/>
            </a:prstGeom>
            <a:ln w="381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4" name="TextBox 83"/>
            <p:cNvSpPr txBox="1"/>
            <p:nvPr/>
          </p:nvSpPr>
          <p:spPr>
            <a:xfrm rot="16200000">
              <a:off x="-40288" y="3763089"/>
              <a:ext cx="1066800" cy="246221"/>
            </a:xfrm>
            <a:prstGeom prst="rect">
              <a:avLst/>
            </a:prstGeom>
            <a:noFill/>
          </p:spPr>
          <p:txBody>
            <a:bodyPr wrap="square" rtlCol="0">
              <a:spAutoFit/>
            </a:bodyPr>
            <a:lstStyle/>
            <a:p>
              <a:r>
                <a:rPr lang="en-US" sz="1000" b="1" dirty="0">
                  <a:solidFill>
                    <a:srgbClr val="002060"/>
                  </a:solidFill>
                </a:rPr>
                <a:t>REPAIR ROW</a:t>
              </a:r>
            </a:p>
          </p:txBody>
        </p:sp>
      </p:grpSp>
      <p:sp>
        <p:nvSpPr>
          <p:cNvPr id="85" name="TextBox 84"/>
          <p:cNvSpPr txBox="1"/>
          <p:nvPr/>
        </p:nvSpPr>
        <p:spPr>
          <a:xfrm>
            <a:off x="5715000" y="58578"/>
            <a:ext cx="1066800" cy="246221"/>
          </a:xfrm>
          <a:prstGeom prst="rect">
            <a:avLst/>
          </a:prstGeom>
          <a:noFill/>
        </p:spPr>
        <p:txBody>
          <a:bodyPr wrap="square" rtlCol="0">
            <a:spAutoFit/>
          </a:bodyPr>
          <a:lstStyle/>
          <a:p>
            <a:r>
              <a:rPr lang="en-US" sz="1000" b="1" dirty="0">
                <a:solidFill>
                  <a:srgbClr val="002060"/>
                </a:solidFill>
              </a:rPr>
              <a:t>REPAIR ROW</a:t>
            </a:r>
          </a:p>
        </p:txBody>
      </p:sp>
      <p:sp>
        <p:nvSpPr>
          <p:cNvPr id="86" name="Left Brace 85"/>
          <p:cNvSpPr/>
          <p:nvPr/>
        </p:nvSpPr>
        <p:spPr>
          <a:xfrm rot="5400000">
            <a:off x="6096000" y="-1"/>
            <a:ext cx="266700" cy="723900"/>
          </a:xfrm>
          <a:prstGeom prst="leftBrace">
            <a:avLst/>
          </a:prstGeom>
          <a:ln w="381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5" name="Rectangle 94"/>
          <p:cNvSpPr/>
          <p:nvPr/>
        </p:nvSpPr>
        <p:spPr>
          <a:xfrm>
            <a:off x="1667784" y="2700050"/>
            <a:ext cx="1683691" cy="304800"/>
          </a:xfrm>
          <a:prstGeom prst="rect">
            <a:avLst/>
          </a:prstGeom>
          <a:solidFill>
            <a:srgbClr val="FF0000"/>
          </a:solid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LPGCTRL</a:t>
            </a:r>
            <a:endParaRPr lang="en-US" b="1" dirty="0">
              <a:solidFill>
                <a:srgbClr val="002060"/>
              </a:solidFill>
            </a:endParaRPr>
          </a:p>
        </p:txBody>
      </p:sp>
      <p:grpSp>
        <p:nvGrpSpPr>
          <p:cNvPr id="173" name="Group 172"/>
          <p:cNvGrpSpPr/>
          <p:nvPr/>
        </p:nvGrpSpPr>
        <p:grpSpPr>
          <a:xfrm>
            <a:off x="3529688" y="2700050"/>
            <a:ext cx="5461912" cy="304800"/>
            <a:chOff x="3529688" y="2700050"/>
            <a:chExt cx="5461912" cy="304800"/>
          </a:xfrm>
        </p:grpSpPr>
        <p:sp>
          <p:nvSpPr>
            <p:cNvPr id="96" name="Rectangle 95"/>
            <p:cNvSpPr/>
            <p:nvPr/>
          </p:nvSpPr>
          <p:spPr>
            <a:xfrm>
              <a:off x="3529688" y="2700050"/>
              <a:ext cx="1349318" cy="304800"/>
            </a:xfrm>
            <a:prstGeom prst="rect">
              <a:avLst/>
            </a:prstGeom>
            <a:solidFill>
              <a:srgbClr val="FF0000"/>
            </a:solid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LPGBUF</a:t>
              </a:r>
            </a:p>
          </p:txBody>
        </p:sp>
        <p:sp>
          <p:nvSpPr>
            <p:cNvPr id="97" name="Rectangle 96"/>
            <p:cNvSpPr/>
            <p:nvPr/>
          </p:nvSpPr>
          <p:spPr>
            <a:xfrm>
              <a:off x="5065254" y="2700050"/>
              <a:ext cx="706864" cy="304800"/>
            </a:xfrm>
            <a:prstGeom prst="rect">
              <a:avLst/>
            </a:prstGeom>
            <a:solidFill>
              <a:srgbClr val="FF0000"/>
            </a:solid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err="1">
                  <a:solidFill>
                    <a:srgbClr val="002060"/>
                  </a:solidFill>
                </a:rPr>
                <a:t>lpgrio</a:t>
              </a:r>
              <a:endParaRPr lang="en-US" sz="1000" b="1" dirty="0">
                <a:solidFill>
                  <a:srgbClr val="002060"/>
                </a:solidFill>
              </a:endParaRPr>
            </a:p>
          </p:txBody>
        </p:sp>
        <p:sp>
          <p:nvSpPr>
            <p:cNvPr id="98" name="Rectangle 97"/>
            <p:cNvSpPr/>
            <p:nvPr/>
          </p:nvSpPr>
          <p:spPr>
            <a:xfrm>
              <a:off x="6757634" y="2700050"/>
              <a:ext cx="777550" cy="304800"/>
            </a:xfrm>
            <a:prstGeom prst="rect">
              <a:avLst/>
            </a:prstGeom>
            <a:solidFill>
              <a:srgbClr val="FF0000"/>
            </a:solid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err="1">
                  <a:solidFill>
                    <a:srgbClr val="002060"/>
                  </a:solidFill>
                </a:rPr>
                <a:t>lpgsm</a:t>
              </a:r>
              <a:endParaRPr lang="en-US" sz="1000" b="1" dirty="0">
                <a:solidFill>
                  <a:srgbClr val="002060"/>
                </a:solidFill>
              </a:endParaRPr>
            </a:p>
          </p:txBody>
        </p:sp>
        <p:sp>
          <p:nvSpPr>
            <p:cNvPr id="99" name="Rectangle 98"/>
            <p:cNvSpPr/>
            <p:nvPr/>
          </p:nvSpPr>
          <p:spPr>
            <a:xfrm>
              <a:off x="7672034" y="2700050"/>
              <a:ext cx="777550" cy="304800"/>
            </a:xfrm>
            <a:prstGeom prst="rect">
              <a:avLst/>
            </a:prstGeom>
            <a:solidFill>
              <a:srgbClr val="FF0000"/>
            </a:solid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err="1">
                  <a:solidFill>
                    <a:srgbClr val="002060"/>
                  </a:solidFill>
                </a:rPr>
                <a:t>lpgsm</a:t>
              </a:r>
              <a:endParaRPr lang="en-US" sz="1000" b="1" dirty="0">
                <a:solidFill>
                  <a:srgbClr val="002060"/>
                </a:solidFill>
              </a:endParaRPr>
            </a:p>
          </p:txBody>
        </p:sp>
        <p:sp>
          <p:nvSpPr>
            <p:cNvPr id="100" name="Rectangle 99"/>
            <p:cNvSpPr/>
            <p:nvPr/>
          </p:nvSpPr>
          <p:spPr>
            <a:xfrm>
              <a:off x="8567482" y="2700050"/>
              <a:ext cx="424118" cy="304800"/>
            </a:xfrm>
            <a:prstGeom prst="rect">
              <a:avLst/>
            </a:prstGeom>
            <a:solidFill>
              <a:srgbClr val="FF0000"/>
            </a:solid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err="1">
                  <a:solidFill>
                    <a:srgbClr val="002060"/>
                  </a:solidFill>
                </a:rPr>
                <a:t>lpgcap</a:t>
              </a:r>
              <a:endParaRPr lang="en-US" sz="1000" b="1" dirty="0">
                <a:solidFill>
                  <a:srgbClr val="002060"/>
                </a:solidFill>
              </a:endParaRPr>
            </a:p>
          </p:txBody>
        </p:sp>
        <p:sp>
          <p:nvSpPr>
            <p:cNvPr id="101" name="Rectangle 100"/>
            <p:cNvSpPr/>
            <p:nvPr/>
          </p:nvSpPr>
          <p:spPr>
            <a:xfrm>
              <a:off x="5866075" y="2700050"/>
              <a:ext cx="777550" cy="304800"/>
            </a:xfrm>
            <a:prstGeom prst="rect">
              <a:avLst/>
            </a:prstGeom>
            <a:solidFill>
              <a:srgbClr val="FF0000"/>
            </a:solid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err="1">
                  <a:solidFill>
                    <a:srgbClr val="002060"/>
                  </a:solidFill>
                </a:rPr>
                <a:t>lpgred</a:t>
              </a:r>
              <a:endParaRPr lang="en-US" sz="1000" b="1" dirty="0">
                <a:solidFill>
                  <a:srgbClr val="002060"/>
                </a:solidFill>
              </a:endParaRPr>
            </a:p>
          </p:txBody>
        </p:sp>
      </p:grpSp>
      <p:sp>
        <p:nvSpPr>
          <p:cNvPr id="113" name="Rectangle 112"/>
          <p:cNvSpPr/>
          <p:nvPr/>
        </p:nvSpPr>
        <p:spPr>
          <a:xfrm>
            <a:off x="1676400" y="4975033"/>
            <a:ext cx="1683691" cy="304800"/>
          </a:xfrm>
          <a:prstGeom prst="rect">
            <a:avLst/>
          </a:prstGeom>
          <a:solidFill>
            <a:srgbClr val="FF0000"/>
          </a:solid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GPGCTRL</a:t>
            </a:r>
          </a:p>
        </p:txBody>
      </p:sp>
      <p:grpSp>
        <p:nvGrpSpPr>
          <p:cNvPr id="172" name="Group 171"/>
          <p:cNvGrpSpPr/>
          <p:nvPr/>
        </p:nvGrpSpPr>
        <p:grpSpPr>
          <a:xfrm>
            <a:off x="3538304" y="4975033"/>
            <a:ext cx="5461912" cy="304800"/>
            <a:chOff x="3538304" y="4975033"/>
            <a:chExt cx="5461912" cy="304800"/>
          </a:xfrm>
        </p:grpSpPr>
        <p:sp>
          <p:nvSpPr>
            <p:cNvPr id="114" name="Rectangle 113"/>
            <p:cNvSpPr/>
            <p:nvPr/>
          </p:nvSpPr>
          <p:spPr>
            <a:xfrm>
              <a:off x="3538304" y="4975033"/>
              <a:ext cx="1349318" cy="304800"/>
            </a:xfrm>
            <a:prstGeom prst="rect">
              <a:avLst/>
            </a:prstGeom>
            <a:solidFill>
              <a:srgbClr val="FF0000"/>
            </a:solid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GPGBUF</a:t>
              </a:r>
            </a:p>
          </p:txBody>
        </p:sp>
        <p:sp>
          <p:nvSpPr>
            <p:cNvPr id="115" name="Rectangle 114"/>
            <p:cNvSpPr/>
            <p:nvPr/>
          </p:nvSpPr>
          <p:spPr>
            <a:xfrm>
              <a:off x="5073870" y="4975033"/>
              <a:ext cx="706864" cy="304800"/>
            </a:xfrm>
            <a:prstGeom prst="rect">
              <a:avLst/>
            </a:prstGeom>
            <a:solidFill>
              <a:srgbClr val="FF0000"/>
            </a:solid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err="1">
                  <a:solidFill>
                    <a:srgbClr val="002060"/>
                  </a:solidFill>
                </a:rPr>
                <a:t>gpgrio</a:t>
              </a:r>
              <a:endParaRPr lang="en-US" sz="1000" b="1" dirty="0">
                <a:solidFill>
                  <a:srgbClr val="002060"/>
                </a:solidFill>
              </a:endParaRPr>
            </a:p>
          </p:txBody>
        </p:sp>
        <p:sp>
          <p:nvSpPr>
            <p:cNvPr id="116" name="Rectangle 115"/>
            <p:cNvSpPr/>
            <p:nvPr/>
          </p:nvSpPr>
          <p:spPr>
            <a:xfrm>
              <a:off x="6766250" y="4975033"/>
              <a:ext cx="777550" cy="304800"/>
            </a:xfrm>
            <a:prstGeom prst="rect">
              <a:avLst/>
            </a:prstGeom>
            <a:solidFill>
              <a:srgbClr val="FF0000"/>
            </a:solid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err="1">
                  <a:solidFill>
                    <a:srgbClr val="002060"/>
                  </a:solidFill>
                </a:rPr>
                <a:t>gpgsm</a:t>
              </a:r>
              <a:endParaRPr lang="en-US" sz="1000" b="1" dirty="0">
                <a:solidFill>
                  <a:srgbClr val="002060"/>
                </a:solidFill>
              </a:endParaRPr>
            </a:p>
          </p:txBody>
        </p:sp>
        <p:sp>
          <p:nvSpPr>
            <p:cNvPr id="117" name="Rectangle 116"/>
            <p:cNvSpPr/>
            <p:nvPr/>
          </p:nvSpPr>
          <p:spPr>
            <a:xfrm>
              <a:off x="7680650" y="4975033"/>
              <a:ext cx="777550" cy="304800"/>
            </a:xfrm>
            <a:prstGeom prst="rect">
              <a:avLst/>
            </a:prstGeom>
            <a:solidFill>
              <a:srgbClr val="FF0000"/>
            </a:solid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err="1">
                  <a:solidFill>
                    <a:srgbClr val="002060"/>
                  </a:solidFill>
                </a:rPr>
                <a:t>gpgsm</a:t>
              </a:r>
              <a:endParaRPr lang="en-US" sz="1000" b="1" dirty="0">
                <a:solidFill>
                  <a:srgbClr val="002060"/>
                </a:solidFill>
              </a:endParaRPr>
            </a:p>
          </p:txBody>
        </p:sp>
        <p:sp>
          <p:nvSpPr>
            <p:cNvPr id="118" name="Rectangle 117"/>
            <p:cNvSpPr/>
            <p:nvPr/>
          </p:nvSpPr>
          <p:spPr>
            <a:xfrm>
              <a:off x="8576098" y="4975033"/>
              <a:ext cx="424118" cy="304800"/>
            </a:xfrm>
            <a:prstGeom prst="rect">
              <a:avLst/>
            </a:prstGeom>
            <a:solidFill>
              <a:srgbClr val="FF0000"/>
            </a:solid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err="1">
                  <a:solidFill>
                    <a:srgbClr val="002060"/>
                  </a:solidFill>
                </a:rPr>
                <a:t>gpgcap</a:t>
              </a:r>
              <a:endParaRPr lang="en-US" sz="1000" b="1" dirty="0">
                <a:solidFill>
                  <a:srgbClr val="002060"/>
                </a:solidFill>
              </a:endParaRPr>
            </a:p>
          </p:txBody>
        </p:sp>
        <p:sp>
          <p:nvSpPr>
            <p:cNvPr id="119" name="Rectangle 118"/>
            <p:cNvSpPr/>
            <p:nvPr/>
          </p:nvSpPr>
          <p:spPr>
            <a:xfrm>
              <a:off x="5874691" y="4975033"/>
              <a:ext cx="777550" cy="304800"/>
            </a:xfrm>
            <a:prstGeom prst="rect">
              <a:avLst/>
            </a:prstGeom>
            <a:solidFill>
              <a:srgbClr val="FF0000"/>
            </a:solid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err="1">
                  <a:solidFill>
                    <a:srgbClr val="002060"/>
                  </a:solidFill>
                </a:rPr>
                <a:t>gpgred</a:t>
              </a:r>
              <a:endParaRPr lang="en-US" sz="1000" b="1" dirty="0">
                <a:solidFill>
                  <a:srgbClr val="002060"/>
                </a:solidFill>
              </a:endParaRPr>
            </a:p>
          </p:txBody>
        </p:sp>
      </p:grpSp>
      <p:sp>
        <p:nvSpPr>
          <p:cNvPr id="122" name="Left Brace 121"/>
          <p:cNvSpPr/>
          <p:nvPr/>
        </p:nvSpPr>
        <p:spPr>
          <a:xfrm>
            <a:off x="609600" y="2666999"/>
            <a:ext cx="45719" cy="381000"/>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3" name="Left Brace 122"/>
          <p:cNvSpPr/>
          <p:nvPr/>
        </p:nvSpPr>
        <p:spPr>
          <a:xfrm>
            <a:off x="609600" y="4952999"/>
            <a:ext cx="45719" cy="381000"/>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4" name="TextBox 123"/>
          <p:cNvSpPr txBox="1"/>
          <p:nvPr/>
        </p:nvSpPr>
        <p:spPr>
          <a:xfrm rot="16200000">
            <a:off x="105489" y="2696288"/>
            <a:ext cx="762001" cy="246221"/>
          </a:xfrm>
          <a:prstGeom prst="rect">
            <a:avLst/>
          </a:prstGeom>
          <a:noFill/>
        </p:spPr>
        <p:txBody>
          <a:bodyPr wrap="square" rtlCol="0">
            <a:spAutoFit/>
          </a:bodyPr>
          <a:lstStyle/>
          <a:p>
            <a:r>
              <a:rPr lang="en-US" sz="1000" dirty="0">
                <a:solidFill>
                  <a:srgbClr val="FF0000"/>
                </a:solidFill>
              </a:rPr>
              <a:t>PG row</a:t>
            </a:r>
          </a:p>
        </p:txBody>
      </p:sp>
      <p:sp>
        <p:nvSpPr>
          <p:cNvPr id="126" name="TextBox 125"/>
          <p:cNvSpPr txBox="1"/>
          <p:nvPr/>
        </p:nvSpPr>
        <p:spPr>
          <a:xfrm rot="16200000">
            <a:off x="46910" y="4906088"/>
            <a:ext cx="762001" cy="246221"/>
          </a:xfrm>
          <a:prstGeom prst="rect">
            <a:avLst/>
          </a:prstGeom>
          <a:noFill/>
        </p:spPr>
        <p:txBody>
          <a:bodyPr wrap="square" rtlCol="0">
            <a:spAutoFit/>
          </a:bodyPr>
          <a:lstStyle/>
          <a:p>
            <a:r>
              <a:rPr lang="en-US" sz="1000" dirty="0">
                <a:solidFill>
                  <a:srgbClr val="FF0000"/>
                </a:solidFill>
              </a:rPr>
              <a:t>PG row</a:t>
            </a:r>
          </a:p>
        </p:txBody>
      </p:sp>
      <p:grpSp>
        <p:nvGrpSpPr>
          <p:cNvPr id="133" name="Group 132"/>
          <p:cNvGrpSpPr/>
          <p:nvPr/>
        </p:nvGrpSpPr>
        <p:grpSpPr>
          <a:xfrm>
            <a:off x="2628037" y="73572"/>
            <a:ext cx="716288" cy="6254232"/>
            <a:chOff x="2643803" y="152400"/>
            <a:chExt cx="716288" cy="6254232"/>
          </a:xfrm>
        </p:grpSpPr>
        <p:sp>
          <p:nvSpPr>
            <p:cNvPr id="103" name="Rectangle 102"/>
            <p:cNvSpPr/>
            <p:nvPr/>
          </p:nvSpPr>
          <p:spPr>
            <a:xfrm>
              <a:off x="2643803" y="533399"/>
              <a:ext cx="700381" cy="457200"/>
            </a:xfrm>
            <a:prstGeom prst="rect">
              <a:avLst/>
            </a:prstGeom>
            <a:solidFill>
              <a:srgbClr val="FF0000"/>
            </a:solid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err="1">
                  <a:solidFill>
                    <a:srgbClr val="002060"/>
                  </a:solidFill>
                </a:rPr>
                <a:t>lshfrwl</a:t>
              </a:r>
              <a:endParaRPr lang="en-US" sz="1000" b="1" dirty="0">
                <a:solidFill>
                  <a:srgbClr val="002060"/>
                </a:solidFill>
              </a:endParaRPr>
            </a:p>
          </p:txBody>
        </p:sp>
        <p:sp>
          <p:nvSpPr>
            <p:cNvPr id="104" name="Rectangle 103"/>
            <p:cNvSpPr/>
            <p:nvPr/>
          </p:nvSpPr>
          <p:spPr>
            <a:xfrm>
              <a:off x="2643803" y="1219199"/>
              <a:ext cx="700381" cy="304800"/>
            </a:xfrm>
            <a:prstGeom prst="rect">
              <a:avLst/>
            </a:prstGeom>
            <a:solidFill>
              <a:srgbClr val="FF0000"/>
            </a:solid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err="1">
                  <a:solidFill>
                    <a:srgbClr val="002060"/>
                  </a:solidFill>
                </a:rPr>
                <a:t>wlshift</a:t>
              </a:r>
              <a:endParaRPr lang="en-US" sz="1000" b="1" dirty="0">
                <a:solidFill>
                  <a:srgbClr val="002060"/>
                </a:solidFill>
              </a:endParaRPr>
            </a:p>
          </p:txBody>
        </p:sp>
        <p:sp>
          <p:nvSpPr>
            <p:cNvPr id="105" name="Rectangle 104"/>
            <p:cNvSpPr/>
            <p:nvPr/>
          </p:nvSpPr>
          <p:spPr>
            <a:xfrm>
              <a:off x="2643803" y="1676399"/>
              <a:ext cx="700381" cy="304800"/>
            </a:xfrm>
            <a:prstGeom prst="rect">
              <a:avLst/>
            </a:prstGeom>
            <a:solidFill>
              <a:srgbClr val="FF0000"/>
            </a:solid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err="1">
                  <a:solidFill>
                    <a:srgbClr val="002060"/>
                  </a:solidFill>
                </a:rPr>
                <a:t>wlshift</a:t>
              </a:r>
              <a:endParaRPr lang="en-US" sz="1000" b="1" dirty="0">
                <a:solidFill>
                  <a:srgbClr val="002060"/>
                </a:solidFill>
              </a:endParaRPr>
            </a:p>
          </p:txBody>
        </p:sp>
        <p:sp>
          <p:nvSpPr>
            <p:cNvPr id="106" name="Rectangle 105"/>
            <p:cNvSpPr/>
            <p:nvPr/>
          </p:nvSpPr>
          <p:spPr>
            <a:xfrm>
              <a:off x="2643803" y="2133599"/>
              <a:ext cx="700381" cy="457200"/>
            </a:xfrm>
            <a:prstGeom prst="rect">
              <a:avLst/>
            </a:prstGeom>
            <a:solidFill>
              <a:srgbClr val="FF0000"/>
            </a:solid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err="1">
                  <a:solidFill>
                    <a:srgbClr val="002060"/>
                  </a:solidFill>
                </a:rPr>
                <a:t>lshflc</a:t>
              </a:r>
              <a:endParaRPr lang="en-US" sz="1000" b="1" dirty="0">
                <a:solidFill>
                  <a:srgbClr val="002060"/>
                </a:solidFill>
              </a:endParaRPr>
            </a:p>
          </p:txBody>
        </p:sp>
        <p:sp>
          <p:nvSpPr>
            <p:cNvPr id="107" name="Rectangle 106"/>
            <p:cNvSpPr/>
            <p:nvPr/>
          </p:nvSpPr>
          <p:spPr>
            <a:xfrm>
              <a:off x="2643803" y="3124199"/>
              <a:ext cx="700381" cy="457200"/>
            </a:xfrm>
            <a:prstGeom prst="rect">
              <a:avLst/>
            </a:prstGeom>
            <a:solidFill>
              <a:srgbClr val="FF0000"/>
            </a:solid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err="1">
                  <a:solidFill>
                    <a:srgbClr val="002060"/>
                  </a:solidFill>
                </a:rPr>
                <a:t>lsfillsc</a:t>
              </a:r>
              <a:endParaRPr lang="en-US" sz="1000" b="1" dirty="0">
                <a:solidFill>
                  <a:srgbClr val="002060"/>
                </a:solidFill>
              </a:endParaRPr>
            </a:p>
          </p:txBody>
        </p:sp>
        <p:sp>
          <p:nvSpPr>
            <p:cNvPr id="108" name="Rectangle 107"/>
            <p:cNvSpPr/>
            <p:nvPr/>
          </p:nvSpPr>
          <p:spPr>
            <a:xfrm>
              <a:off x="2643803" y="4343399"/>
              <a:ext cx="700381" cy="457200"/>
            </a:xfrm>
            <a:prstGeom prst="rect">
              <a:avLst/>
            </a:prstGeom>
            <a:solidFill>
              <a:srgbClr val="FF0000"/>
            </a:solid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err="1">
                  <a:solidFill>
                    <a:srgbClr val="002060"/>
                  </a:solidFill>
                </a:rPr>
                <a:t>lshfrm</a:t>
              </a:r>
              <a:endParaRPr lang="en-US" sz="1000" b="1" dirty="0">
                <a:solidFill>
                  <a:srgbClr val="002060"/>
                </a:solidFill>
              </a:endParaRPr>
            </a:p>
          </p:txBody>
        </p:sp>
        <p:sp>
          <p:nvSpPr>
            <p:cNvPr id="109" name="Rectangle 23"/>
            <p:cNvSpPr/>
            <p:nvPr/>
          </p:nvSpPr>
          <p:spPr>
            <a:xfrm>
              <a:off x="2652420" y="6178032"/>
              <a:ext cx="693006" cy="2286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lsh</a:t>
              </a:r>
              <a:r>
                <a:rPr lang="en-US" sz="1000" dirty="0"/>
                <a:t> pin</a:t>
              </a:r>
            </a:p>
          </p:txBody>
        </p:sp>
        <p:sp>
          <p:nvSpPr>
            <p:cNvPr id="110" name="Rectangle 109"/>
            <p:cNvSpPr/>
            <p:nvPr/>
          </p:nvSpPr>
          <p:spPr>
            <a:xfrm>
              <a:off x="2652420" y="5486399"/>
              <a:ext cx="700381" cy="457200"/>
            </a:xfrm>
            <a:prstGeom prst="rect">
              <a:avLst/>
            </a:prstGeom>
            <a:solidFill>
              <a:srgbClr val="FF0000"/>
            </a:solid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err="1">
                  <a:solidFill>
                    <a:srgbClr val="002060"/>
                  </a:solidFill>
                </a:rPr>
                <a:t>lsfillbcen</a:t>
              </a:r>
              <a:endParaRPr lang="en-US" sz="1000" b="1" dirty="0">
                <a:solidFill>
                  <a:srgbClr val="002060"/>
                </a:solidFill>
              </a:endParaRPr>
            </a:p>
          </p:txBody>
        </p:sp>
        <p:sp>
          <p:nvSpPr>
            <p:cNvPr id="111" name="Rectangle 76"/>
            <p:cNvSpPr/>
            <p:nvPr/>
          </p:nvSpPr>
          <p:spPr>
            <a:xfrm>
              <a:off x="2651094" y="3733799"/>
              <a:ext cx="700381" cy="457200"/>
            </a:xfrm>
            <a:prstGeom prst="rect">
              <a:avLst/>
            </a:prstGeom>
            <a:solidFill>
              <a:srgbClr val="FF0000"/>
            </a:solid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err="1">
                  <a:solidFill>
                    <a:srgbClr val="002060"/>
                  </a:solidFill>
                </a:rPr>
                <a:t>redlsfill</a:t>
              </a:r>
              <a:endParaRPr lang="en-US" sz="1000" b="1" dirty="0">
                <a:solidFill>
                  <a:srgbClr val="002060"/>
                </a:solidFill>
              </a:endParaRPr>
            </a:p>
          </p:txBody>
        </p:sp>
        <p:sp>
          <p:nvSpPr>
            <p:cNvPr id="112" name="Rectangle 111"/>
            <p:cNvSpPr/>
            <p:nvPr/>
          </p:nvSpPr>
          <p:spPr>
            <a:xfrm>
              <a:off x="2651094" y="2700050"/>
              <a:ext cx="700381" cy="304800"/>
            </a:xfrm>
            <a:prstGeom prst="rect">
              <a:avLst/>
            </a:prstGeom>
            <a:solidFill>
              <a:srgbClr val="FF0000"/>
            </a:solid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err="1">
                  <a:solidFill>
                    <a:srgbClr val="002060"/>
                  </a:solidFill>
                </a:rPr>
                <a:t>lsfilllpg</a:t>
              </a:r>
              <a:endParaRPr lang="en-US" sz="1000" b="1" dirty="0">
                <a:solidFill>
                  <a:srgbClr val="002060"/>
                </a:solidFill>
              </a:endParaRPr>
            </a:p>
          </p:txBody>
        </p:sp>
        <p:sp>
          <p:nvSpPr>
            <p:cNvPr id="120" name="Rectangle 119"/>
            <p:cNvSpPr/>
            <p:nvPr/>
          </p:nvSpPr>
          <p:spPr>
            <a:xfrm>
              <a:off x="2659710" y="4975033"/>
              <a:ext cx="700381" cy="304800"/>
            </a:xfrm>
            <a:prstGeom prst="rect">
              <a:avLst/>
            </a:prstGeom>
            <a:solidFill>
              <a:srgbClr val="FF0000"/>
            </a:solid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err="1">
                  <a:solidFill>
                    <a:srgbClr val="002060"/>
                  </a:solidFill>
                </a:rPr>
                <a:t>lsfillgpg</a:t>
              </a:r>
              <a:endParaRPr lang="en-US" sz="1000" b="1" dirty="0">
                <a:solidFill>
                  <a:srgbClr val="002060"/>
                </a:solidFill>
              </a:endParaRPr>
            </a:p>
          </p:txBody>
        </p:sp>
        <p:sp>
          <p:nvSpPr>
            <p:cNvPr id="127" name="Left Brace 126"/>
            <p:cNvSpPr/>
            <p:nvPr/>
          </p:nvSpPr>
          <p:spPr>
            <a:xfrm rot="5400000">
              <a:off x="2895600" y="76199"/>
              <a:ext cx="228600" cy="685800"/>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8" name="TextBox 127"/>
            <p:cNvSpPr txBox="1"/>
            <p:nvPr/>
          </p:nvSpPr>
          <p:spPr>
            <a:xfrm>
              <a:off x="2667000" y="152400"/>
              <a:ext cx="609600" cy="246221"/>
            </a:xfrm>
            <a:prstGeom prst="rect">
              <a:avLst/>
            </a:prstGeom>
            <a:noFill/>
          </p:spPr>
          <p:txBody>
            <a:bodyPr wrap="square" rtlCol="0">
              <a:spAutoFit/>
            </a:bodyPr>
            <a:lstStyle/>
            <a:p>
              <a:r>
                <a:rPr lang="en-US" sz="1000" dirty="0">
                  <a:solidFill>
                    <a:srgbClr val="FF0000"/>
                  </a:solidFill>
                </a:rPr>
                <a:t>DR </a:t>
              </a:r>
              <a:r>
                <a:rPr lang="en-US" sz="1000" dirty="0" err="1">
                  <a:solidFill>
                    <a:srgbClr val="FF0000"/>
                  </a:solidFill>
                </a:rPr>
                <a:t>col</a:t>
              </a:r>
              <a:endParaRPr lang="en-US" sz="1000" dirty="0">
                <a:solidFill>
                  <a:srgbClr val="FF0000"/>
                </a:solidFill>
              </a:endParaRPr>
            </a:p>
          </p:txBody>
        </p:sp>
      </p:gr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88889E-6 -0.0111 L 0.00034 0.14384 " pathEditMode="relative" rAng="0" ptsTypes="AA">
                                      <p:cBhvr>
                                        <p:cTn id="6" dur="2000" fill="hold"/>
                                        <p:tgtEl>
                                          <p:spTgt spid="179"/>
                                        </p:tgtEl>
                                        <p:attrNameLst>
                                          <p:attrName>ppt_x</p:attrName>
                                          <p:attrName>ppt_y</p:attrName>
                                        </p:attrNameLst>
                                      </p:cBhvr>
                                      <p:rCtr x="0" y="77"/>
                                    </p:animMotion>
                                  </p:childTnLst>
                                </p:cTn>
                              </p:par>
                              <p:par>
                                <p:cTn id="7" presetID="42" presetClass="path" presetSubtype="0" accel="50000" decel="50000" fill="hold" nodeType="withEffect">
                                  <p:stCondLst>
                                    <p:cond delay="0"/>
                                  </p:stCondLst>
                                  <p:childTnLst>
                                    <p:animMotion origin="layout" path="M 0 -3.284E-6 L 0 0.14431 " pathEditMode="relative" rAng="0" ptsTypes="AA">
                                      <p:cBhvr>
                                        <p:cTn id="8" dur="2000" fill="hold"/>
                                        <p:tgtEl>
                                          <p:spTgt spid="175"/>
                                        </p:tgtEl>
                                        <p:attrNameLst>
                                          <p:attrName>ppt_x</p:attrName>
                                          <p:attrName>ppt_y</p:attrName>
                                        </p:attrNameLst>
                                      </p:cBhvr>
                                      <p:rCtr x="0" y="72"/>
                                    </p:animMotion>
                                  </p:childTnLst>
                                </p:cTn>
                              </p:par>
                              <p:par>
                                <p:cTn id="9" presetID="42" presetClass="path" presetSubtype="0" accel="50000" decel="50000" fill="hold" nodeType="withEffect">
                                  <p:stCondLst>
                                    <p:cond delay="0"/>
                                  </p:stCondLst>
                                  <p:childTnLst>
                                    <p:animMotion origin="layout" path="M -0.00121 -0.06661 L -0.00121 0.0666 " pathEditMode="relative" rAng="0" ptsTypes="AA">
                                      <p:cBhvr>
                                        <p:cTn id="10" dur="2000" fill="hold"/>
                                        <p:tgtEl>
                                          <p:spTgt spid="178"/>
                                        </p:tgtEl>
                                        <p:attrNameLst>
                                          <p:attrName>ppt_x</p:attrName>
                                          <p:attrName>ppt_y</p:attrName>
                                        </p:attrNameLst>
                                      </p:cBhvr>
                                      <p:rCtr x="0" y="67"/>
                                    </p:animMotion>
                                  </p:childTnLst>
                                </p:cTn>
                              </p:par>
                              <p:par>
                                <p:cTn id="11" presetID="42" presetClass="path" presetSubtype="0" accel="50000" decel="50000" fill="hold" nodeType="withEffect">
                                  <p:stCondLst>
                                    <p:cond delay="0"/>
                                  </p:stCondLst>
                                  <p:childTnLst>
                                    <p:animMotion origin="layout" path="M 0.00035 -0.06661 L 0.00035 0.0666 " pathEditMode="relative" rAng="0" ptsTypes="AA">
                                      <p:cBhvr>
                                        <p:cTn id="12" dur="2000" fill="hold"/>
                                        <p:tgtEl>
                                          <p:spTgt spid="177"/>
                                        </p:tgtEl>
                                        <p:attrNameLst>
                                          <p:attrName>ppt_x</p:attrName>
                                          <p:attrName>ppt_y</p:attrName>
                                        </p:attrNameLst>
                                      </p:cBhvr>
                                      <p:rCtr x="0" y="67"/>
                                    </p:animMotion>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5"/>
                                        </p:tgtEl>
                                        <p:attrNameLst>
                                          <p:attrName>style.visibility</p:attrName>
                                        </p:attrNameLst>
                                      </p:cBhvr>
                                      <p:to>
                                        <p:strVal val="visible"/>
                                      </p:to>
                                    </p:set>
                                    <p:animEffect transition="in" filter="blinds(horizontal)">
                                      <p:cBhvr>
                                        <p:cTn id="17" dur="500"/>
                                        <p:tgtEl>
                                          <p:spTgt spid="95"/>
                                        </p:tgtEl>
                                      </p:cBhvr>
                                    </p:animEffect>
                                  </p:childTnLst>
                                </p:cTn>
                              </p:par>
                              <p:par>
                                <p:cTn id="18" presetID="3" presetClass="entr" presetSubtype="10" fill="hold" nodeType="withEffect">
                                  <p:stCondLst>
                                    <p:cond delay="0"/>
                                  </p:stCondLst>
                                  <p:childTnLst>
                                    <p:set>
                                      <p:cBhvr>
                                        <p:cTn id="19" dur="1" fill="hold">
                                          <p:stCondLst>
                                            <p:cond delay="0"/>
                                          </p:stCondLst>
                                        </p:cTn>
                                        <p:tgtEl>
                                          <p:spTgt spid="173"/>
                                        </p:tgtEl>
                                        <p:attrNameLst>
                                          <p:attrName>style.visibility</p:attrName>
                                        </p:attrNameLst>
                                      </p:cBhvr>
                                      <p:to>
                                        <p:strVal val="visible"/>
                                      </p:to>
                                    </p:set>
                                    <p:animEffect transition="in" filter="blinds(horizontal)">
                                      <p:cBhvr>
                                        <p:cTn id="20" dur="500"/>
                                        <p:tgtEl>
                                          <p:spTgt spid="173"/>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13"/>
                                        </p:tgtEl>
                                        <p:attrNameLst>
                                          <p:attrName>style.visibility</p:attrName>
                                        </p:attrNameLst>
                                      </p:cBhvr>
                                      <p:to>
                                        <p:strVal val="visible"/>
                                      </p:to>
                                    </p:set>
                                    <p:animEffect transition="in" filter="blinds(horizontal)">
                                      <p:cBhvr>
                                        <p:cTn id="23" dur="500"/>
                                        <p:tgtEl>
                                          <p:spTgt spid="113"/>
                                        </p:tgtEl>
                                      </p:cBhvr>
                                    </p:animEffect>
                                  </p:childTnLst>
                                </p:cTn>
                              </p:par>
                              <p:par>
                                <p:cTn id="24" presetID="3" presetClass="entr" presetSubtype="10" fill="hold" nodeType="withEffect">
                                  <p:stCondLst>
                                    <p:cond delay="0"/>
                                  </p:stCondLst>
                                  <p:childTnLst>
                                    <p:set>
                                      <p:cBhvr>
                                        <p:cTn id="25" dur="1" fill="hold">
                                          <p:stCondLst>
                                            <p:cond delay="0"/>
                                          </p:stCondLst>
                                        </p:cTn>
                                        <p:tgtEl>
                                          <p:spTgt spid="172"/>
                                        </p:tgtEl>
                                        <p:attrNameLst>
                                          <p:attrName>style.visibility</p:attrName>
                                        </p:attrNameLst>
                                      </p:cBhvr>
                                      <p:to>
                                        <p:strVal val="visible"/>
                                      </p:to>
                                    </p:set>
                                    <p:animEffect transition="in" filter="blinds(horizontal)">
                                      <p:cBhvr>
                                        <p:cTn id="26" dur="500"/>
                                        <p:tgtEl>
                                          <p:spTgt spid="172"/>
                                        </p:tgtEl>
                                      </p:cBhvr>
                                    </p:animEffec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0.025 2.0444E-6 L -0.1 0.00046 " pathEditMode="relative" rAng="0" ptsTypes="AA">
                                      <p:cBhvr>
                                        <p:cTn id="30" dur="2000" fill="hold"/>
                                        <p:tgtEl>
                                          <p:spTgt spid="174"/>
                                        </p:tgtEl>
                                        <p:attrNameLst>
                                          <p:attrName>ppt_x</p:attrName>
                                          <p:attrName>ppt_y</p:attrName>
                                        </p:attrNameLst>
                                      </p:cBhvr>
                                      <p:rCtr x="-63" y="0"/>
                                    </p:animMotion>
                                  </p:childTnLst>
                                </p:cTn>
                              </p:par>
                              <p:par>
                                <p:cTn id="31" presetID="35" presetClass="path" presetSubtype="0" accel="50000" decel="50000" fill="hold" grpId="1" nodeType="withEffect">
                                  <p:stCondLst>
                                    <p:cond delay="0"/>
                                  </p:stCondLst>
                                  <p:childTnLst>
                                    <p:animMotion origin="layout" path="M 0.02552 2.58094E-6 L -0.09948 2.58094E-6 " pathEditMode="relative" rAng="0" ptsTypes="AA">
                                      <p:cBhvr>
                                        <p:cTn id="32" dur="2000" fill="hold"/>
                                        <p:tgtEl>
                                          <p:spTgt spid="95"/>
                                        </p:tgtEl>
                                        <p:attrNameLst>
                                          <p:attrName>ppt_x</p:attrName>
                                          <p:attrName>ppt_y</p:attrName>
                                        </p:attrNameLst>
                                      </p:cBhvr>
                                      <p:rCtr x="-63" y="0"/>
                                    </p:animMotion>
                                  </p:childTnLst>
                                </p:cTn>
                              </p:par>
                              <p:par>
                                <p:cTn id="33" presetID="35" presetClass="path" presetSubtype="0" accel="50000" decel="50000" fill="hold" nodeType="withEffect">
                                  <p:stCondLst>
                                    <p:cond delay="0"/>
                                  </p:stCondLst>
                                  <p:childTnLst>
                                    <p:animMotion origin="layout" path="M 0.01233 0.0666 L -0.10035 0.0666 " pathEditMode="relative" rAng="0" ptsTypes="AA">
                                      <p:cBhvr>
                                        <p:cTn id="34" dur="2000" fill="hold"/>
                                        <p:tgtEl>
                                          <p:spTgt spid="177"/>
                                        </p:tgtEl>
                                        <p:attrNameLst>
                                          <p:attrName>ppt_x</p:attrName>
                                          <p:attrName>ppt_y</p:attrName>
                                        </p:attrNameLst>
                                      </p:cBhvr>
                                      <p:rCtr x="-56" y="0"/>
                                    </p:animMotion>
                                  </p:childTnLst>
                                </p:cTn>
                              </p:par>
                              <p:par>
                                <p:cTn id="35" presetID="35" presetClass="path" presetSubtype="0" accel="50000" decel="50000" fill="hold" nodeType="withEffect">
                                  <p:stCondLst>
                                    <p:cond delay="0"/>
                                  </p:stCondLst>
                                  <p:childTnLst>
                                    <p:animMotion origin="layout" path="M 0.00208 0.14431 L -0.09792 0.14431 " pathEditMode="relative" rAng="0" ptsTypes="AA">
                                      <p:cBhvr>
                                        <p:cTn id="36" dur="2000" fill="hold"/>
                                        <p:tgtEl>
                                          <p:spTgt spid="175"/>
                                        </p:tgtEl>
                                        <p:attrNameLst>
                                          <p:attrName>ppt_x</p:attrName>
                                          <p:attrName>ppt_y</p:attrName>
                                        </p:attrNameLst>
                                      </p:cBhvr>
                                      <p:rCtr x="-50" y="0"/>
                                    </p:animMotion>
                                  </p:childTnLst>
                                </p:cTn>
                              </p:par>
                              <p:par>
                                <p:cTn id="37" presetID="35" presetClass="path" presetSubtype="0" accel="50000" decel="50000" fill="hold" grpId="1" nodeType="withEffect">
                                  <p:stCondLst>
                                    <p:cond delay="0"/>
                                  </p:stCondLst>
                                  <p:childTnLst>
                                    <p:animMotion origin="layout" path="M -0.00035 -3.52451E-6 L -0.10035 -3.52451E-6 " pathEditMode="relative" rAng="0" ptsTypes="AA">
                                      <p:cBhvr>
                                        <p:cTn id="38" dur="2000" fill="hold"/>
                                        <p:tgtEl>
                                          <p:spTgt spid="113"/>
                                        </p:tgtEl>
                                        <p:attrNameLst>
                                          <p:attrName>ppt_x</p:attrName>
                                          <p:attrName>ppt_y</p:attrName>
                                        </p:attrNameLst>
                                      </p:cBhvr>
                                      <p:rCtr x="-50" y="0"/>
                                    </p:animMotion>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33"/>
                                        </p:tgtEl>
                                        <p:attrNameLst>
                                          <p:attrName>style.visibility</p:attrName>
                                        </p:attrNameLst>
                                      </p:cBhvr>
                                      <p:to>
                                        <p:strVal val="visible"/>
                                      </p:to>
                                    </p:set>
                                    <p:anim calcmode="lin" valueType="num">
                                      <p:cBhvr additive="base">
                                        <p:cTn id="43" dur="500" fill="hold"/>
                                        <p:tgtEl>
                                          <p:spTgt spid="133"/>
                                        </p:tgtEl>
                                        <p:attrNameLst>
                                          <p:attrName>ppt_x</p:attrName>
                                        </p:attrNameLst>
                                      </p:cBhvr>
                                      <p:tavLst>
                                        <p:tav tm="0">
                                          <p:val>
                                            <p:strVal val="#ppt_x"/>
                                          </p:val>
                                        </p:tav>
                                        <p:tav tm="100000">
                                          <p:val>
                                            <p:strVal val="#ppt_x"/>
                                          </p:val>
                                        </p:tav>
                                      </p:tavLst>
                                    </p:anim>
                                    <p:anim calcmode="lin" valueType="num">
                                      <p:cBhvr additive="base">
                                        <p:cTn id="44" dur="500" fill="hold"/>
                                        <p:tgtEl>
                                          <p:spTgt spid="1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P spid="95" grpId="1" animBg="1"/>
      <p:bldP spid="113" grpId="0" animBg="1"/>
      <p:bldP spid="113"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686800" cy="1143000"/>
          </a:xfrm>
        </p:spPr>
        <p:txBody>
          <a:bodyPr/>
          <a:lstStyle/>
          <a:p>
            <a:r>
              <a:rPr lang="en-US" i="1" u="sng" dirty="0"/>
              <a:t>CD1 option</a:t>
            </a:r>
          </a:p>
        </p:txBody>
      </p:sp>
      <p:sp>
        <p:nvSpPr>
          <p:cNvPr id="4" name="Footer Placeholder 3"/>
          <p:cNvSpPr>
            <a:spLocks noGrp="1"/>
          </p:cNvSpPr>
          <p:nvPr>
            <p:ph type="ftr" sz="quarter" idx="10"/>
          </p:nvPr>
        </p:nvSpPr>
        <p:spPr/>
        <p:txBody>
          <a:bodyPr/>
          <a:lstStyle/>
          <a:p>
            <a:endParaRPr lang="en-US" dirty="0"/>
          </a:p>
        </p:txBody>
      </p:sp>
      <p:grpSp>
        <p:nvGrpSpPr>
          <p:cNvPr id="52" name="Group 51"/>
          <p:cNvGrpSpPr/>
          <p:nvPr/>
        </p:nvGrpSpPr>
        <p:grpSpPr>
          <a:xfrm>
            <a:off x="380999" y="914400"/>
            <a:ext cx="8382001" cy="5334000"/>
            <a:chOff x="228600" y="838199"/>
            <a:chExt cx="8382001" cy="5334000"/>
          </a:xfrm>
        </p:grpSpPr>
        <p:sp>
          <p:nvSpPr>
            <p:cNvPr id="5" name="Rectangle 4"/>
            <p:cNvSpPr/>
            <p:nvPr/>
          </p:nvSpPr>
          <p:spPr>
            <a:xfrm rot="16200000">
              <a:off x="190499" y="1943102"/>
              <a:ext cx="2514601" cy="30479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Buffer (MY)</a:t>
              </a:r>
            </a:p>
          </p:txBody>
        </p:sp>
        <p:sp>
          <p:nvSpPr>
            <p:cNvPr id="6" name="Rectangle 5"/>
            <p:cNvSpPr/>
            <p:nvPr/>
          </p:nvSpPr>
          <p:spPr>
            <a:xfrm rot="16200000">
              <a:off x="571499" y="1943102"/>
              <a:ext cx="2514601" cy="304798"/>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Level shifter(MY)</a:t>
              </a:r>
            </a:p>
          </p:txBody>
        </p:sp>
        <p:sp>
          <p:nvSpPr>
            <p:cNvPr id="7" name="Rectangle 6"/>
            <p:cNvSpPr/>
            <p:nvPr/>
          </p:nvSpPr>
          <p:spPr>
            <a:xfrm rot="16200000">
              <a:off x="952499" y="1943102"/>
              <a:ext cx="2514601" cy="30479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center</a:t>
              </a:r>
            </a:p>
          </p:txBody>
        </p:sp>
        <p:sp>
          <p:nvSpPr>
            <p:cNvPr id="8" name="Rectangle 7"/>
            <p:cNvSpPr/>
            <p:nvPr/>
          </p:nvSpPr>
          <p:spPr>
            <a:xfrm rot="16200000">
              <a:off x="1333499" y="1943102"/>
              <a:ext cx="2514601" cy="304798"/>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Level shifter (Y)</a:t>
              </a:r>
            </a:p>
          </p:txBody>
        </p:sp>
        <p:sp>
          <p:nvSpPr>
            <p:cNvPr id="9" name="Rectangle 8"/>
            <p:cNvSpPr/>
            <p:nvPr/>
          </p:nvSpPr>
          <p:spPr>
            <a:xfrm rot="16200000">
              <a:off x="1714499" y="1943102"/>
              <a:ext cx="2514601" cy="30479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Buffer (Y)</a:t>
              </a:r>
            </a:p>
          </p:txBody>
        </p:sp>
        <p:sp>
          <p:nvSpPr>
            <p:cNvPr id="10" name="Rectangle 9"/>
            <p:cNvSpPr/>
            <p:nvPr/>
          </p:nvSpPr>
          <p:spPr>
            <a:xfrm rot="16200000">
              <a:off x="2095499" y="1943102"/>
              <a:ext cx="2514601" cy="3047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timer</a:t>
              </a:r>
            </a:p>
          </p:txBody>
        </p:sp>
        <p:sp>
          <p:nvSpPr>
            <p:cNvPr id="11" name="Rectangle 10"/>
            <p:cNvSpPr/>
            <p:nvPr/>
          </p:nvSpPr>
          <p:spPr>
            <a:xfrm rot="16200000">
              <a:off x="2476499" y="1943102"/>
              <a:ext cx="2514601" cy="30479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RED (Y) </a:t>
              </a:r>
            </a:p>
          </p:txBody>
        </p:sp>
        <p:sp>
          <p:nvSpPr>
            <p:cNvPr id="12" name="Rectangle 11"/>
            <p:cNvSpPr/>
            <p:nvPr/>
          </p:nvSpPr>
          <p:spPr>
            <a:xfrm rot="16200000">
              <a:off x="2857500" y="1943100"/>
              <a:ext cx="2514601" cy="30479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IO (Y)</a:t>
              </a:r>
            </a:p>
          </p:txBody>
        </p:sp>
        <p:sp>
          <p:nvSpPr>
            <p:cNvPr id="13" name="Rectangle 12"/>
            <p:cNvSpPr/>
            <p:nvPr/>
          </p:nvSpPr>
          <p:spPr>
            <a:xfrm rot="16200000">
              <a:off x="-190501" y="1943102"/>
              <a:ext cx="2514601" cy="30479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IO (Y)</a:t>
              </a:r>
            </a:p>
          </p:txBody>
        </p:sp>
        <p:sp>
          <p:nvSpPr>
            <p:cNvPr id="14" name="Rectangle 13"/>
            <p:cNvSpPr/>
            <p:nvPr/>
          </p:nvSpPr>
          <p:spPr>
            <a:xfrm rot="16200000">
              <a:off x="-571501" y="1943102"/>
              <a:ext cx="2514601" cy="30479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RED (Y) </a:t>
              </a:r>
            </a:p>
          </p:txBody>
        </p:sp>
        <p:sp>
          <p:nvSpPr>
            <p:cNvPr id="15" name="Rectangle 14"/>
            <p:cNvSpPr/>
            <p:nvPr/>
          </p:nvSpPr>
          <p:spPr>
            <a:xfrm rot="16200000">
              <a:off x="3200400" y="1981201"/>
              <a:ext cx="2514601"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CAP (Y)</a:t>
              </a:r>
            </a:p>
          </p:txBody>
        </p:sp>
        <p:sp>
          <p:nvSpPr>
            <p:cNvPr id="16" name="Rectangle 15"/>
            <p:cNvSpPr/>
            <p:nvPr/>
          </p:nvSpPr>
          <p:spPr>
            <a:xfrm rot="16200000">
              <a:off x="-914400" y="1981201"/>
              <a:ext cx="2514601"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CAP (MY)</a:t>
              </a:r>
            </a:p>
          </p:txBody>
        </p:sp>
        <p:sp>
          <p:nvSpPr>
            <p:cNvPr id="18" name="Rectangle 17"/>
            <p:cNvSpPr/>
            <p:nvPr/>
          </p:nvSpPr>
          <p:spPr>
            <a:xfrm rot="16200000">
              <a:off x="190500" y="4762498"/>
              <a:ext cx="2514601" cy="3048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Buffer (MY)</a:t>
              </a:r>
            </a:p>
          </p:txBody>
        </p:sp>
        <p:sp>
          <p:nvSpPr>
            <p:cNvPr id="20" name="Rectangle 19"/>
            <p:cNvSpPr/>
            <p:nvPr/>
          </p:nvSpPr>
          <p:spPr>
            <a:xfrm rot="16200000">
              <a:off x="952500" y="4762498"/>
              <a:ext cx="2514601" cy="3048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center</a:t>
              </a:r>
            </a:p>
          </p:txBody>
        </p:sp>
        <p:sp>
          <p:nvSpPr>
            <p:cNvPr id="22" name="Rectangle 21"/>
            <p:cNvSpPr/>
            <p:nvPr/>
          </p:nvSpPr>
          <p:spPr>
            <a:xfrm rot="16200000">
              <a:off x="1714500" y="4762498"/>
              <a:ext cx="2514601" cy="3048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Buffer (Y)</a:t>
              </a:r>
            </a:p>
          </p:txBody>
        </p:sp>
        <p:sp>
          <p:nvSpPr>
            <p:cNvPr id="23" name="Rectangle 22"/>
            <p:cNvSpPr/>
            <p:nvPr/>
          </p:nvSpPr>
          <p:spPr>
            <a:xfrm rot="16200000">
              <a:off x="2095500" y="4762498"/>
              <a:ext cx="2514601"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timer</a:t>
              </a:r>
            </a:p>
          </p:txBody>
        </p:sp>
        <p:sp>
          <p:nvSpPr>
            <p:cNvPr id="25" name="Rectangle 24"/>
            <p:cNvSpPr/>
            <p:nvPr/>
          </p:nvSpPr>
          <p:spPr>
            <a:xfrm rot="16200000">
              <a:off x="2857498" y="4762498"/>
              <a:ext cx="2514601" cy="30480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IO (Y)</a:t>
              </a:r>
            </a:p>
          </p:txBody>
        </p:sp>
        <p:sp>
          <p:nvSpPr>
            <p:cNvPr id="26" name="Rectangle 25"/>
            <p:cNvSpPr/>
            <p:nvPr/>
          </p:nvSpPr>
          <p:spPr>
            <a:xfrm rot="16200000">
              <a:off x="-190500" y="4762498"/>
              <a:ext cx="2514601" cy="304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IO (Y)</a:t>
              </a:r>
            </a:p>
          </p:txBody>
        </p:sp>
        <p:sp>
          <p:nvSpPr>
            <p:cNvPr id="28" name="Rectangle 27"/>
            <p:cNvSpPr/>
            <p:nvPr/>
          </p:nvSpPr>
          <p:spPr>
            <a:xfrm rot="16200000">
              <a:off x="3200400" y="4800599"/>
              <a:ext cx="2514601"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CAP (Y)</a:t>
              </a:r>
            </a:p>
          </p:txBody>
        </p:sp>
        <p:sp>
          <p:nvSpPr>
            <p:cNvPr id="29" name="Rectangle 28"/>
            <p:cNvSpPr/>
            <p:nvPr/>
          </p:nvSpPr>
          <p:spPr>
            <a:xfrm rot="16200000">
              <a:off x="-914401" y="4800599"/>
              <a:ext cx="2514601"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CAP (MY)</a:t>
              </a:r>
            </a:p>
          </p:txBody>
        </p:sp>
        <p:cxnSp>
          <p:nvCxnSpPr>
            <p:cNvPr id="31" name="Straight Arrow Connector 30"/>
            <p:cNvCxnSpPr/>
            <p:nvPr/>
          </p:nvCxnSpPr>
          <p:spPr>
            <a:xfrm>
              <a:off x="457200" y="4797424"/>
              <a:ext cx="228600"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10800000">
              <a:off x="685800" y="4799012"/>
              <a:ext cx="228600"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1600200" y="4800600"/>
              <a:ext cx="228600"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rot="10800000">
              <a:off x="1828800" y="4802188"/>
              <a:ext cx="228600"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2362200" y="4800600"/>
              <a:ext cx="228600"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rot="10800000">
              <a:off x="2590800" y="4802188"/>
              <a:ext cx="228600"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3505200" y="4800600"/>
              <a:ext cx="228600"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rot="10800000">
              <a:off x="3733800" y="4802188"/>
              <a:ext cx="228600"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rot="16200000">
              <a:off x="5372099" y="4762498"/>
              <a:ext cx="2514601" cy="3048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Buffer (MY)</a:t>
              </a:r>
            </a:p>
          </p:txBody>
        </p:sp>
        <p:sp>
          <p:nvSpPr>
            <p:cNvPr id="43" name="Rectangle 42"/>
            <p:cNvSpPr/>
            <p:nvPr/>
          </p:nvSpPr>
          <p:spPr>
            <a:xfrm rot="16200000">
              <a:off x="5753100" y="4762498"/>
              <a:ext cx="2514601" cy="3048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center</a:t>
              </a:r>
            </a:p>
          </p:txBody>
        </p:sp>
        <p:sp>
          <p:nvSpPr>
            <p:cNvPr id="44" name="Rectangle 43"/>
            <p:cNvSpPr/>
            <p:nvPr/>
          </p:nvSpPr>
          <p:spPr>
            <a:xfrm rot="16200000">
              <a:off x="6134100" y="4762498"/>
              <a:ext cx="2514601" cy="3048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Buffer (Y)</a:t>
              </a:r>
            </a:p>
          </p:txBody>
        </p:sp>
        <p:sp>
          <p:nvSpPr>
            <p:cNvPr id="45" name="Rectangle 44"/>
            <p:cNvSpPr/>
            <p:nvPr/>
          </p:nvSpPr>
          <p:spPr>
            <a:xfrm rot="16200000">
              <a:off x="6515100" y="4762498"/>
              <a:ext cx="2514601"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timer</a:t>
              </a:r>
            </a:p>
          </p:txBody>
        </p:sp>
        <p:sp>
          <p:nvSpPr>
            <p:cNvPr id="46" name="Rectangle 45"/>
            <p:cNvSpPr/>
            <p:nvPr/>
          </p:nvSpPr>
          <p:spPr>
            <a:xfrm rot="16200000">
              <a:off x="6896101" y="4762498"/>
              <a:ext cx="2514601" cy="30480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IO (Y)</a:t>
              </a:r>
            </a:p>
          </p:txBody>
        </p:sp>
        <p:sp>
          <p:nvSpPr>
            <p:cNvPr id="47" name="Rectangle 46"/>
            <p:cNvSpPr/>
            <p:nvPr/>
          </p:nvSpPr>
          <p:spPr>
            <a:xfrm rot="16200000">
              <a:off x="4991099" y="4762498"/>
              <a:ext cx="2514601" cy="304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IO (Y)</a:t>
              </a:r>
            </a:p>
          </p:txBody>
        </p:sp>
        <p:sp>
          <p:nvSpPr>
            <p:cNvPr id="48" name="Rectangle 47"/>
            <p:cNvSpPr/>
            <p:nvPr/>
          </p:nvSpPr>
          <p:spPr>
            <a:xfrm rot="16200000">
              <a:off x="7239000" y="4800599"/>
              <a:ext cx="2514601"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CAP (Y)</a:t>
              </a:r>
            </a:p>
          </p:txBody>
        </p:sp>
        <p:sp>
          <p:nvSpPr>
            <p:cNvPr id="49" name="Rectangle 48"/>
            <p:cNvSpPr/>
            <p:nvPr/>
          </p:nvSpPr>
          <p:spPr>
            <a:xfrm rot="16200000">
              <a:off x="4648199" y="4800599"/>
              <a:ext cx="2514601"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CAP (MY)</a:t>
              </a:r>
            </a:p>
          </p:txBody>
        </p:sp>
        <p:cxnSp>
          <p:nvCxnSpPr>
            <p:cNvPr id="51" name="Elbow Connector 50"/>
            <p:cNvCxnSpPr/>
            <p:nvPr/>
          </p:nvCxnSpPr>
          <p:spPr>
            <a:xfrm>
              <a:off x="4724400" y="4648200"/>
              <a:ext cx="914400" cy="9144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1143000"/>
          </a:xfrm>
        </p:spPr>
        <p:txBody>
          <a:bodyPr/>
          <a:lstStyle/>
          <a:p>
            <a:r>
              <a:rPr lang="en-US" dirty="0"/>
              <a:t>BK2 option</a:t>
            </a:r>
          </a:p>
        </p:txBody>
      </p:sp>
      <p:sp>
        <p:nvSpPr>
          <p:cNvPr id="4" name="Footer Placeholder 3"/>
          <p:cNvSpPr>
            <a:spLocks noGrp="1"/>
          </p:cNvSpPr>
          <p:nvPr>
            <p:ph type="ftr" sz="quarter" idx="10"/>
          </p:nvPr>
        </p:nvSpPr>
        <p:spPr/>
        <p:txBody>
          <a:bodyPr/>
          <a:lstStyle/>
          <a:p>
            <a:endParaRPr lang="en-US" dirty="0"/>
          </a:p>
        </p:txBody>
      </p:sp>
      <p:grpSp>
        <p:nvGrpSpPr>
          <p:cNvPr id="31" name="Group 30"/>
          <p:cNvGrpSpPr/>
          <p:nvPr/>
        </p:nvGrpSpPr>
        <p:grpSpPr>
          <a:xfrm>
            <a:off x="1295400" y="1295400"/>
            <a:ext cx="6705600" cy="4495800"/>
            <a:chOff x="1295400" y="1295400"/>
            <a:chExt cx="6705600" cy="4495800"/>
          </a:xfrm>
        </p:grpSpPr>
        <p:sp>
          <p:nvSpPr>
            <p:cNvPr id="5" name="Rectangle 4"/>
            <p:cNvSpPr/>
            <p:nvPr/>
          </p:nvSpPr>
          <p:spPr>
            <a:xfrm>
              <a:off x="1295400" y="1295400"/>
              <a:ext cx="3276600" cy="3048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REF</a:t>
              </a:r>
            </a:p>
          </p:txBody>
        </p:sp>
        <p:sp>
          <p:nvSpPr>
            <p:cNvPr id="6" name="Rectangle 5"/>
            <p:cNvSpPr/>
            <p:nvPr/>
          </p:nvSpPr>
          <p:spPr>
            <a:xfrm>
              <a:off x="1295400" y="1676400"/>
              <a:ext cx="3276600" cy="3048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XDEC</a:t>
              </a:r>
            </a:p>
          </p:txBody>
        </p:sp>
        <p:sp>
          <p:nvSpPr>
            <p:cNvPr id="7" name="Rectangle 6"/>
            <p:cNvSpPr/>
            <p:nvPr/>
          </p:nvSpPr>
          <p:spPr>
            <a:xfrm>
              <a:off x="1295400" y="2057400"/>
              <a:ext cx="3276600" cy="3048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a:t>
              </a:r>
            </a:p>
          </p:txBody>
        </p:sp>
        <p:sp>
          <p:nvSpPr>
            <p:cNvPr id="8" name="Rectangle 7"/>
            <p:cNvSpPr/>
            <p:nvPr/>
          </p:nvSpPr>
          <p:spPr>
            <a:xfrm>
              <a:off x="1295400" y="2438400"/>
              <a:ext cx="3276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LPG</a:t>
              </a:r>
            </a:p>
          </p:txBody>
        </p:sp>
        <p:sp>
          <p:nvSpPr>
            <p:cNvPr id="9" name="Rectangle 8"/>
            <p:cNvSpPr/>
            <p:nvPr/>
          </p:nvSpPr>
          <p:spPr>
            <a:xfrm>
              <a:off x="1295400" y="2819400"/>
              <a:ext cx="3276600" cy="3048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SAC</a:t>
              </a:r>
            </a:p>
          </p:txBody>
        </p:sp>
        <p:sp>
          <p:nvSpPr>
            <p:cNvPr id="10" name="Rectangle 9"/>
            <p:cNvSpPr/>
            <p:nvPr/>
          </p:nvSpPr>
          <p:spPr>
            <a:xfrm>
              <a:off x="1295400" y="4343400"/>
              <a:ext cx="3276600" cy="3048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REDUNTANCY</a:t>
              </a:r>
            </a:p>
          </p:txBody>
        </p:sp>
        <p:sp>
          <p:nvSpPr>
            <p:cNvPr id="11" name="Rectangle 10"/>
            <p:cNvSpPr/>
            <p:nvPr/>
          </p:nvSpPr>
          <p:spPr>
            <a:xfrm>
              <a:off x="1295400" y="4724400"/>
              <a:ext cx="3276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GLOBAL</a:t>
              </a:r>
            </a:p>
          </p:txBody>
        </p:sp>
        <p:sp>
          <p:nvSpPr>
            <p:cNvPr id="12" name="Rectangle 11"/>
            <p:cNvSpPr/>
            <p:nvPr/>
          </p:nvSpPr>
          <p:spPr>
            <a:xfrm>
              <a:off x="1295400" y="5105400"/>
              <a:ext cx="3276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LPG</a:t>
              </a:r>
            </a:p>
          </p:txBody>
        </p:sp>
        <p:sp>
          <p:nvSpPr>
            <p:cNvPr id="13" name="Rectangle 12"/>
            <p:cNvSpPr/>
            <p:nvPr/>
          </p:nvSpPr>
          <p:spPr>
            <a:xfrm>
              <a:off x="1295400" y="5486400"/>
              <a:ext cx="3276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BCEN</a:t>
              </a:r>
            </a:p>
          </p:txBody>
        </p:sp>
        <p:sp>
          <p:nvSpPr>
            <p:cNvPr id="14" name="Rectangle 13"/>
            <p:cNvSpPr/>
            <p:nvPr/>
          </p:nvSpPr>
          <p:spPr>
            <a:xfrm>
              <a:off x="1295400" y="3200400"/>
              <a:ext cx="3276600" cy="3048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a:t>
              </a:r>
            </a:p>
          </p:txBody>
        </p:sp>
        <p:sp>
          <p:nvSpPr>
            <p:cNvPr id="15" name="Rectangle 14"/>
            <p:cNvSpPr/>
            <p:nvPr/>
          </p:nvSpPr>
          <p:spPr>
            <a:xfrm>
              <a:off x="1295400" y="3581400"/>
              <a:ext cx="3276600" cy="3048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XDEC</a:t>
              </a:r>
            </a:p>
          </p:txBody>
        </p:sp>
        <p:sp>
          <p:nvSpPr>
            <p:cNvPr id="16" name="Rectangle 15"/>
            <p:cNvSpPr/>
            <p:nvPr/>
          </p:nvSpPr>
          <p:spPr>
            <a:xfrm>
              <a:off x="1295400" y="3962400"/>
              <a:ext cx="3276600" cy="3048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REF</a:t>
              </a:r>
            </a:p>
          </p:txBody>
        </p:sp>
        <p:sp>
          <p:nvSpPr>
            <p:cNvPr id="17" name="Rectangle 16"/>
            <p:cNvSpPr/>
            <p:nvPr/>
          </p:nvSpPr>
          <p:spPr>
            <a:xfrm>
              <a:off x="4724400" y="1295400"/>
              <a:ext cx="3276600" cy="3048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REF</a:t>
              </a:r>
            </a:p>
          </p:txBody>
        </p:sp>
        <p:sp>
          <p:nvSpPr>
            <p:cNvPr id="18" name="Rectangle 17"/>
            <p:cNvSpPr/>
            <p:nvPr/>
          </p:nvSpPr>
          <p:spPr>
            <a:xfrm>
              <a:off x="4724400" y="1676400"/>
              <a:ext cx="3276600" cy="3048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XDEC</a:t>
              </a:r>
            </a:p>
          </p:txBody>
        </p:sp>
        <p:sp>
          <p:nvSpPr>
            <p:cNvPr id="19" name="Rectangle 18"/>
            <p:cNvSpPr/>
            <p:nvPr/>
          </p:nvSpPr>
          <p:spPr>
            <a:xfrm>
              <a:off x="4724400" y="2057400"/>
              <a:ext cx="3276600" cy="3048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a:t>
              </a:r>
            </a:p>
          </p:txBody>
        </p:sp>
        <p:sp>
          <p:nvSpPr>
            <p:cNvPr id="20" name="Rectangle 19"/>
            <p:cNvSpPr/>
            <p:nvPr/>
          </p:nvSpPr>
          <p:spPr>
            <a:xfrm>
              <a:off x="4724400" y="2438400"/>
              <a:ext cx="3276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LPG</a:t>
              </a:r>
            </a:p>
          </p:txBody>
        </p:sp>
        <p:sp>
          <p:nvSpPr>
            <p:cNvPr id="21" name="Rectangle 20"/>
            <p:cNvSpPr/>
            <p:nvPr/>
          </p:nvSpPr>
          <p:spPr>
            <a:xfrm>
              <a:off x="4724400" y="2819400"/>
              <a:ext cx="3276600" cy="3048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SAC</a:t>
              </a:r>
            </a:p>
          </p:txBody>
        </p:sp>
        <p:sp>
          <p:nvSpPr>
            <p:cNvPr id="23" name="Rectangle 22"/>
            <p:cNvSpPr/>
            <p:nvPr/>
          </p:nvSpPr>
          <p:spPr>
            <a:xfrm>
              <a:off x="4724400" y="4343400"/>
              <a:ext cx="3276600" cy="304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GLOBAL</a:t>
              </a:r>
            </a:p>
          </p:txBody>
        </p:sp>
        <p:sp>
          <p:nvSpPr>
            <p:cNvPr id="24" name="Rectangle 23"/>
            <p:cNvSpPr/>
            <p:nvPr/>
          </p:nvSpPr>
          <p:spPr>
            <a:xfrm>
              <a:off x="4724400" y="4724400"/>
              <a:ext cx="3276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LPG</a:t>
              </a:r>
            </a:p>
          </p:txBody>
        </p:sp>
        <p:sp>
          <p:nvSpPr>
            <p:cNvPr id="25" name="Rectangle 24"/>
            <p:cNvSpPr/>
            <p:nvPr/>
          </p:nvSpPr>
          <p:spPr>
            <a:xfrm>
              <a:off x="4724400" y="5105400"/>
              <a:ext cx="3276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BCEN</a:t>
              </a:r>
            </a:p>
          </p:txBody>
        </p:sp>
        <p:sp>
          <p:nvSpPr>
            <p:cNvPr id="26" name="Rectangle 25"/>
            <p:cNvSpPr/>
            <p:nvPr/>
          </p:nvSpPr>
          <p:spPr>
            <a:xfrm>
              <a:off x="4724400" y="3200400"/>
              <a:ext cx="3276600" cy="3048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a:t>
              </a:r>
            </a:p>
          </p:txBody>
        </p:sp>
        <p:sp>
          <p:nvSpPr>
            <p:cNvPr id="27" name="Rectangle 26"/>
            <p:cNvSpPr/>
            <p:nvPr/>
          </p:nvSpPr>
          <p:spPr>
            <a:xfrm>
              <a:off x="4724400" y="3581400"/>
              <a:ext cx="3276600" cy="3048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XDEC</a:t>
              </a:r>
            </a:p>
          </p:txBody>
        </p:sp>
        <p:sp>
          <p:nvSpPr>
            <p:cNvPr id="28" name="Rectangle 27"/>
            <p:cNvSpPr/>
            <p:nvPr/>
          </p:nvSpPr>
          <p:spPr>
            <a:xfrm>
              <a:off x="4724400" y="3962400"/>
              <a:ext cx="3276600" cy="3048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REF</a:t>
              </a: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Leafcell</a:t>
            </a:r>
            <a:r>
              <a:rPr lang="en-US" dirty="0"/>
              <a:t> design principles</a:t>
            </a:r>
          </a:p>
        </p:txBody>
      </p:sp>
      <p:sp>
        <p:nvSpPr>
          <p:cNvPr id="4" name="Footer Placeholder 3"/>
          <p:cNvSpPr>
            <a:spLocks noGrp="1"/>
          </p:cNvSpPr>
          <p:nvPr>
            <p:ph type="ftr" sz="quarter" idx="10"/>
          </p:nvPr>
        </p:nvSpPr>
        <p:spPr/>
        <p:txBody>
          <a:bodyPr/>
          <a:lstStyle/>
          <a:p>
            <a:endParaRPr lang="en-US" dirty="0"/>
          </a:p>
        </p:txBody>
      </p:sp>
      <p:sp>
        <p:nvSpPr>
          <p:cNvPr id="7" name="TextBox 6"/>
          <p:cNvSpPr txBox="1"/>
          <p:nvPr/>
        </p:nvSpPr>
        <p:spPr>
          <a:xfrm>
            <a:off x="914400" y="1828800"/>
            <a:ext cx="7696200" cy="2585323"/>
          </a:xfrm>
          <a:prstGeom prst="rect">
            <a:avLst/>
          </a:prstGeom>
          <a:noFill/>
        </p:spPr>
        <p:txBody>
          <a:bodyPr wrap="square" rtlCol="0">
            <a:spAutoFit/>
          </a:bodyPr>
          <a:lstStyle/>
          <a:p>
            <a:pPr marL="342900" indent="-342900">
              <a:buAutoNum type="arabicPeriod"/>
            </a:pPr>
            <a:r>
              <a:rPr lang="en-US" dirty="0"/>
              <a:t>Leaf cells should be designed so that in multiple  contexts they don’t  create DRC errors </a:t>
            </a:r>
          </a:p>
          <a:p>
            <a:pPr marL="342900" indent="-342900">
              <a:buAutoNum type="arabicPeriod"/>
            </a:pPr>
            <a:r>
              <a:rPr lang="en-US" dirty="0"/>
              <a:t>Pay attention on the notes mentioned by DE in the schematic designs</a:t>
            </a:r>
          </a:p>
          <a:p>
            <a:pPr marL="342900" indent="-342900">
              <a:buAutoNum type="arabicPeriod"/>
            </a:pPr>
            <a:r>
              <a:rPr lang="en-US" dirty="0"/>
              <a:t>Pay attention  on specific signals/couplings during leaf cell layout design (the docs will be provided during design)</a:t>
            </a:r>
          </a:p>
          <a:p>
            <a:pPr marL="342900" indent="-342900">
              <a:buAutoNum type="arabicPeriod"/>
            </a:pPr>
            <a:r>
              <a:rPr lang="en-US" dirty="0"/>
              <a:t>Pay attention on programming requirements mentioned in the schematic design</a:t>
            </a:r>
          </a:p>
          <a:p>
            <a:pPr marL="342900" indent="-342900">
              <a:buAutoNum type="arabicPeriod"/>
            </a:pPr>
            <a:r>
              <a:rPr lang="en-US" dirty="0"/>
              <a:t>Pay attention on perfect power mesh in every </a:t>
            </a:r>
            <a:r>
              <a:rPr lang="en-US" dirty="0" err="1"/>
              <a:t>leafcell</a:t>
            </a:r>
            <a:endParaRPr lang="en-US" dirty="0"/>
          </a:p>
          <a:p>
            <a:pPr marL="342900" indent="-342900">
              <a:buAutoNum type="arabicPeriod"/>
            </a:pPr>
            <a:r>
              <a:rPr lang="en-US" dirty="0"/>
              <a:t>Add contacts/</a:t>
            </a:r>
            <a:r>
              <a:rPr lang="en-US" dirty="0" err="1"/>
              <a:t>vias</a:t>
            </a:r>
            <a:r>
              <a:rPr lang="en-US" dirty="0"/>
              <a:t> on cross sections as much as possible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029D9-B065-3673-9955-22536C61D8A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36040AB-5737-5616-F4BB-C0DBB2D810FC}"/>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663E32FA-B464-4C57-B3D3-94BB2CD0B242}"/>
              </a:ext>
            </a:extLst>
          </p:cNvPr>
          <p:cNvSpPr>
            <a:spLocks noGrp="1"/>
          </p:cNvSpPr>
          <p:nvPr>
            <p:ph type="ftr" sz="quarter" idx="10"/>
          </p:nvPr>
        </p:nvSpPr>
        <p:spPr/>
        <p:txBody>
          <a:bodyPr/>
          <a:lstStyle/>
          <a:p>
            <a:endParaRPr lang="en-US" dirty="0"/>
          </a:p>
        </p:txBody>
      </p:sp>
    </p:spTree>
    <p:extLst>
      <p:ext uri="{BB962C8B-B14F-4D97-AF65-F5344CB8AC3E}">
        <p14:creationId xmlns:p14="http://schemas.microsoft.com/office/powerpoint/2010/main" val="31152611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endParaRPr lang="en-US" dirty="0"/>
          </a:p>
        </p:txBody>
      </p:sp>
      <p:sp>
        <p:nvSpPr>
          <p:cNvPr id="5" name="Rectangle 4"/>
          <p:cNvSpPr/>
          <p:nvPr/>
        </p:nvSpPr>
        <p:spPr>
          <a:xfrm>
            <a:off x="0" y="152400"/>
            <a:ext cx="8915400" cy="769441"/>
          </a:xfrm>
          <a:prstGeom prst="rect">
            <a:avLst/>
          </a:prstGeom>
          <a:noFill/>
        </p:spPr>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44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What is the programming</a:t>
            </a:r>
          </a:p>
        </p:txBody>
      </p:sp>
      <p:grpSp>
        <p:nvGrpSpPr>
          <p:cNvPr id="40" name="Group 39"/>
          <p:cNvGrpSpPr/>
          <p:nvPr/>
        </p:nvGrpSpPr>
        <p:grpSpPr>
          <a:xfrm>
            <a:off x="685800" y="1676400"/>
            <a:ext cx="3657600" cy="1424464"/>
            <a:chOff x="685800" y="1676400"/>
            <a:chExt cx="3657600" cy="1424464"/>
          </a:xfrm>
        </p:grpSpPr>
        <p:grpSp>
          <p:nvGrpSpPr>
            <p:cNvPr id="11" name="Group 10"/>
            <p:cNvGrpSpPr/>
            <p:nvPr/>
          </p:nvGrpSpPr>
          <p:grpSpPr>
            <a:xfrm>
              <a:off x="685800" y="1969532"/>
              <a:ext cx="1524000" cy="152400"/>
              <a:chOff x="990600" y="1447800"/>
              <a:chExt cx="1524000" cy="152400"/>
            </a:xfrm>
          </p:grpSpPr>
          <p:cxnSp>
            <p:nvCxnSpPr>
              <p:cNvPr id="9" name="Straight Connector 8"/>
              <p:cNvCxnSpPr/>
              <p:nvPr/>
            </p:nvCxnSpPr>
            <p:spPr>
              <a:xfrm>
                <a:off x="990600" y="1524000"/>
                <a:ext cx="137160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2286000" y="1447800"/>
                <a:ext cx="2286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p:cNvGrpSpPr/>
            <p:nvPr/>
          </p:nvGrpSpPr>
          <p:grpSpPr>
            <a:xfrm>
              <a:off x="685800" y="2655332"/>
              <a:ext cx="1524000" cy="152400"/>
              <a:chOff x="990600" y="1447800"/>
              <a:chExt cx="1524000" cy="152400"/>
            </a:xfrm>
          </p:grpSpPr>
          <p:cxnSp>
            <p:nvCxnSpPr>
              <p:cNvPr id="13" name="Straight Connector 12"/>
              <p:cNvCxnSpPr/>
              <p:nvPr/>
            </p:nvCxnSpPr>
            <p:spPr>
              <a:xfrm>
                <a:off x="990600" y="1524000"/>
                <a:ext cx="137160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2286000" y="1447800"/>
                <a:ext cx="2286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p:cNvGrpSpPr/>
            <p:nvPr/>
          </p:nvGrpSpPr>
          <p:grpSpPr>
            <a:xfrm rot="10800000">
              <a:off x="2819400" y="2319867"/>
              <a:ext cx="1524000" cy="152400"/>
              <a:chOff x="990600" y="1402265"/>
              <a:chExt cx="1524000" cy="152400"/>
            </a:xfrm>
          </p:grpSpPr>
          <p:cxnSp>
            <p:nvCxnSpPr>
              <p:cNvPr id="16" name="Straight Connector 15"/>
              <p:cNvCxnSpPr/>
              <p:nvPr/>
            </p:nvCxnSpPr>
            <p:spPr>
              <a:xfrm>
                <a:off x="990600" y="1478465"/>
                <a:ext cx="137160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2286000" y="1402265"/>
                <a:ext cx="2286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TextBox 18"/>
            <p:cNvSpPr txBox="1"/>
            <p:nvPr/>
          </p:nvSpPr>
          <p:spPr>
            <a:xfrm>
              <a:off x="1981200" y="1676400"/>
              <a:ext cx="685800" cy="369332"/>
            </a:xfrm>
            <a:prstGeom prst="rect">
              <a:avLst/>
            </a:prstGeom>
            <a:noFill/>
          </p:spPr>
          <p:txBody>
            <a:bodyPr wrap="square" rtlCol="0">
              <a:spAutoFit/>
            </a:bodyPr>
            <a:lstStyle/>
            <a:p>
              <a:r>
                <a:rPr lang="en-US" dirty="0"/>
                <a:t>A</a:t>
              </a:r>
            </a:p>
          </p:txBody>
        </p:sp>
        <p:sp>
          <p:nvSpPr>
            <p:cNvPr id="20" name="TextBox 19"/>
            <p:cNvSpPr txBox="1"/>
            <p:nvPr/>
          </p:nvSpPr>
          <p:spPr>
            <a:xfrm>
              <a:off x="1905000" y="2731532"/>
              <a:ext cx="685800" cy="369332"/>
            </a:xfrm>
            <a:prstGeom prst="rect">
              <a:avLst/>
            </a:prstGeom>
            <a:noFill/>
          </p:spPr>
          <p:txBody>
            <a:bodyPr wrap="square" rtlCol="0">
              <a:spAutoFit/>
            </a:bodyPr>
            <a:lstStyle/>
            <a:p>
              <a:r>
                <a:rPr lang="en-US" dirty="0"/>
                <a:t>B</a:t>
              </a:r>
            </a:p>
          </p:txBody>
        </p:sp>
        <p:sp>
          <p:nvSpPr>
            <p:cNvPr id="21" name="TextBox 20"/>
            <p:cNvSpPr txBox="1"/>
            <p:nvPr/>
          </p:nvSpPr>
          <p:spPr>
            <a:xfrm>
              <a:off x="2743200" y="2015067"/>
              <a:ext cx="685800" cy="369332"/>
            </a:xfrm>
            <a:prstGeom prst="rect">
              <a:avLst/>
            </a:prstGeom>
            <a:noFill/>
          </p:spPr>
          <p:txBody>
            <a:bodyPr wrap="square" rtlCol="0">
              <a:spAutoFit/>
            </a:bodyPr>
            <a:lstStyle/>
            <a:p>
              <a:r>
                <a:rPr lang="en-US" dirty="0"/>
                <a:t>C</a:t>
              </a:r>
            </a:p>
          </p:txBody>
        </p:sp>
      </p:grpSp>
      <p:sp>
        <p:nvSpPr>
          <p:cNvPr id="27" name="TextBox 26"/>
          <p:cNvSpPr txBox="1"/>
          <p:nvPr/>
        </p:nvSpPr>
        <p:spPr>
          <a:xfrm>
            <a:off x="4648200" y="2009001"/>
            <a:ext cx="3733800" cy="646331"/>
          </a:xfrm>
          <a:prstGeom prst="rect">
            <a:avLst/>
          </a:prstGeom>
          <a:noFill/>
        </p:spPr>
        <p:txBody>
          <a:bodyPr wrap="square" rtlCol="0">
            <a:spAutoFit/>
          </a:bodyPr>
          <a:lstStyle/>
          <a:p>
            <a:r>
              <a:rPr lang="en-US" dirty="0"/>
              <a:t>A should connect to C when LT</a:t>
            </a:r>
          </a:p>
          <a:p>
            <a:r>
              <a:rPr lang="en-US" dirty="0"/>
              <a:t>B should connect  to C when ST</a:t>
            </a:r>
          </a:p>
        </p:txBody>
      </p:sp>
      <p:grpSp>
        <p:nvGrpSpPr>
          <p:cNvPr id="39" name="Group 38"/>
          <p:cNvGrpSpPr/>
          <p:nvPr/>
        </p:nvGrpSpPr>
        <p:grpSpPr>
          <a:xfrm>
            <a:off x="457200" y="3886200"/>
            <a:ext cx="3505200" cy="2667000"/>
            <a:chOff x="1143000" y="3810000"/>
            <a:chExt cx="3505200" cy="2667000"/>
          </a:xfrm>
        </p:grpSpPr>
        <p:sp>
          <p:nvSpPr>
            <p:cNvPr id="30" name="Rectangle 29"/>
            <p:cNvSpPr/>
            <p:nvPr/>
          </p:nvSpPr>
          <p:spPr>
            <a:xfrm>
              <a:off x="1143000" y="4572000"/>
              <a:ext cx="3505200" cy="5334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1905000" y="3810000"/>
              <a:ext cx="609600" cy="266700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429000" y="3810000"/>
              <a:ext cx="609600" cy="266700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1219200" y="4648200"/>
              <a:ext cx="304800" cy="369332"/>
            </a:xfrm>
            <a:prstGeom prst="rect">
              <a:avLst/>
            </a:prstGeom>
            <a:noFill/>
          </p:spPr>
          <p:txBody>
            <a:bodyPr wrap="square" rtlCol="0">
              <a:spAutoFit/>
            </a:bodyPr>
            <a:lstStyle/>
            <a:p>
              <a:r>
                <a:rPr lang="en-US" dirty="0"/>
                <a:t>C</a:t>
              </a:r>
            </a:p>
          </p:txBody>
        </p:sp>
        <p:sp>
          <p:nvSpPr>
            <p:cNvPr id="35" name="TextBox 34"/>
            <p:cNvSpPr txBox="1"/>
            <p:nvPr/>
          </p:nvSpPr>
          <p:spPr>
            <a:xfrm>
              <a:off x="2057400" y="5879068"/>
              <a:ext cx="304800" cy="369332"/>
            </a:xfrm>
            <a:prstGeom prst="rect">
              <a:avLst/>
            </a:prstGeom>
            <a:noFill/>
          </p:spPr>
          <p:txBody>
            <a:bodyPr wrap="square" rtlCol="0">
              <a:spAutoFit/>
            </a:bodyPr>
            <a:lstStyle/>
            <a:p>
              <a:r>
                <a:rPr lang="en-US" dirty="0"/>
                <a:t>A</a:t>
              </a:r>
            </a:p>
          </p:txBody>
        </p:sp>
        <p:sp>
          <p:nvSpPr>
            <p:cNvPr id="36" name="TextBox 35"/>
            <p:cNvSpPr txBox="1"/>
            <p:nvPr/>
          </p:nvSpPr>
          <p:spPr>
            <a:xfrm>
              <a:off x="3581400" y="5867400"/>
              <a:ext cx="304800" cy="369332"/>
            </a:xfrm>
            <a:prstGeom prst="rect">
              <a:avLst/>
            </a:prstGeom>
            <a:noFill/>
          </p:spPr>
          <p:txBody>
            <a:bodyPr wrap="square" rtlCol="0">
              <a:spAutoFit/>
            </a:bodyPr>
            <a:lstStyle/>
            <a:p>
              <a:r>
                <a:rPr lang="en-US" dirty="0"/>
                <a:t>B</a:t>
              </a:r>
            </a:p>
          </p:txBody>
        </p:sp>
      </p:grpSp>
      <p:cxnSp>
        <p:nvCxnSpPr>
          <p:cNvPr id="42" name="Straight Connector 41"/>
          <p:cNvCxnSpPr/>
          <p:nvPr/>
        </p:nvCxnSpPr>
        <p:spPr>
          <a:xfrm>
            <a:off x="2209800" y="2057400"/>
            <a:ext cx="762000" cy="3048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17" idx="0"/>
          </p:cNvCxnSpPr>
          <p:nvPr/>
        </p:nvCxnSpPr>
        <p:spPr>
          <a:xfrm flipV="1">
            <a:off x="2209800" y="2472267"/>
            <a:ext cx="723900" cy="259265"/>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1272822" y="4724400"/>
            <a:ext cx="533400" cy="381000"/>
            <a:chOff x="1272822" y="4724400"/>
            <a:chExt cx="533400" cy="381000"/>
          </a:xfrm>
        </p:grpSpPr>
        <p:sp>
          <p:nvSpPr>
            <p:cNvPr id="37" name="Rectangle 36"/>
            <p:cNvSpPr/>
            <p:nvPr/>
          </p:nvSpPr>
          <p:spPr>
            <a:xfrm>
              <a:off x="1317978" y="4724400"/>
              <a:ext cx="3810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1272822" y="4811889"/>
              <a:ext cx="533400" cy="230832"/>
            </a:xfrm>
            <a:prstGeom prst="rect">
              <a:avLst/>
            </a:prstGeom>
            <a:noFill/>
          </p:spPr>
          <p:txBody>
            <a:bodyPr wrap="square" rtlCol="0">
              <a:spAutoFit/>
            </a:bodyPr>
            <a:lstStyle/>
            <a:p>
              <a:r>
                <a:rPr lang="en-US" sz="900" dirty="0"/>
                <a:t>TEXT</a:t>
              </a:r>
            </a:p>
          </p:txBody>
        </p:sp>
      </p:grpSp>
      <p:grpSp>
        <p:nvGrpSpPr>
          <p:cNvPr id="54" name="Group 53"/>
          <p:cNvGrpSpPr/>
          <p:nvPr/>
        </p:nvGrpSpPr>
        <p:grpSpPr>
          <a:xfrm>
            <a:off x="2819400" y="4724400"/>
            <a:ext cx="533400" cy="381000"/>
            <a:chOff x="1272822" y="4724400"/>
            <a:chExt cx="533400" cy="381000"/>
          </a:xfrm>
        </p:grpSpPr>
        <p:sp>
          <p:nvSpPr>
            <p:cNvPr id="55" name="Rectangle 54"/>
            <p:cNvSpPr/>
            <p:nvPr/>
          </p:nvSpPr>
          <p:spPr>
            <a:xfrm>
              <a:off x="1317978" y="4724400"/>
              <a:ext cx="3810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1272822" y="4811889"/>
              <a:ext cx="533400" cy="230832"/>
            </a:xfrm>
            <a:prstGeom prst="rect">
              <a:avLst/>
            </a:prstGeom>
            <a:noFill/>
          </p:spPr>
          <p:txBody>
            <a:bodyPr wrap="square" rtlCol="0">
              <a:spAutoFit/>
            </a:bodyPr>
            <a:lstStyle/>
            <a:p>
              <a:r>
                <a:rPr lang="en-US" sz="900" dirty="0"/>
                <a:t>TEXT</a:t>
              </a:r>
            </a:p>
          </p:txBody>
        </p:sp>
      </p:grpSp>
      <p:grpSp>
        <p:nvGrpSpPr>
          <p:cNvPr id="66" name="Group 65"/>
          <p:cNvGrpSpPr/>
          <p:nvPr/>
        </p:nvGrpSpPr>
        <p:grpSpPr>
          <a:xfrm>
            <a:off x="152400" y="3810000"/>
            <a:ext cx="533400" cy="381000"/>
            <a:chOff x="1317978" y="3200400"/>
            <a:chExt cx="533400" cy="381000"/>
          </a:xfrm>
        </p:grpSpPr>
        <p:sp>
          <p:nvSpPr>
            <p:cNvPr id="58" name="Rectangle 57"/>
            <p:cNvSpPr/>
            <p:nvPr/>
          </p:nvSpPr>
          <p:spPr>
            <a:xfrm>
              <a:off x="1317978" y="3200400"/>
              <a:ext cx="381000" cy="381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1317978" y="3276600"/>
              <a:ext cx="533400" cy="230832"/>
            </a:xfrm>
            <a:prstGeom prst="rect">
              <a:avLst/>
            </a:prstGeom>
            <a:noFill/>
          </p:spPr>
          <p:txBody>
            <a:bodyPr wrap="square" rtlCol="0">
              <a:spAutoFit/>
            </a:bodyPr>
            <a:lstStyle/>
            <a:p>
              <a:r>
                <a:rPr lang="en-US" sz="900" dirty="0">
                  <a:solidFill>
                    <a:schemeClr val="bg2"/>
                  </a:solidFill>
                </a:rPr>
                <a:t>VIA</a:t>
              </a:r>
            </a:p>
          </p:txBody>
        </p:sp>
      </p:grpSp>
      <p:sp>
        <p:nvSpPr>
          <p:cNvPr id="67" name="TextBox 66"/>
          <p:cNvSpPr txBox="1"/>
          <p:nvPr/>
        </p:nvSpPr>
        <p:spPr>
          <a:xfrm>
            <a:off x="914400" y="4343400"/>
            <a:ext cx="1524000" cy="369332"/>
          </a:xfrm>
          <a:prstGeom prst="rect">
            <a:avLst/>
          </a:prstGeom>
          <a:noFill/>
        </p:spPr>
        <p:txBody>
          <a:bodyPr wrap="square" rtlCol="0">
            <a:spAutoFit/>
          </a:bodyPr>
          <a:lstStyle/>
          <a:p>
            <a:r>
              <a:rPr lang="en-US" dirty="0">
                <a:solidFill>
                  <a:srgbClr val="FFFF00"/>
                </a:solidFill>
              </a:rPr>
              <a:t>C_A_V12</a:t>
            </a:r>
          </a:p>
        </p:txBody>
      </p:sp>
      <p:sp>
        <p:nvSpPr>
          <p:cNvPr id="68" name="TextBox 67"/>
          <p:cNvSpPr txBox="1"/>
          <p:nvPr/>
        </p:nvSpPr>
        <p:spPr>
          <a:xfrm>
            <a:off x="2514600" y="4419600"/>
            <a:ext cx="1524000" cy="369332"/>
          </a:xfrm>
          <a:prstGeom prst="rect">
            <a:avLst/>
          </a:prstGeom>
          <a:noFill/>
        </p:spPr>
        <p:txBody>
          <a:bodyPr wrap="square" rtlCol="0">
            <a:spAutoFit/>
          </a:bodyPr>
          <a:lstStyle/>
          <a:p>
            <a:r>
              <a:rPr lang="en-US" dirty="0">
                <a:solidFill>
                  <a:srgbClr val="FFFF00"/>
                </a:solidFill>
              </a:rPr>
              <a:t>C_B_V12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blinds(horizontal)">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0" presetClass="path" presetSubtype="0" accel="50000" decel="50000" fill="hold" nodeType="clickEffect">
                                  <p:stCondLst>
                                    <p:cond delay="0"/>
                                  </p:stCondLst>
                                  <p:childTnLst>
                                    <p:animMotion origin="layout" path="M 0.00122 1.47814E-6 L 0.12622 0.13324 " pathEditMode="relative" rAng="0" ptsTypes="AA">
                                      <p:cBhvr>
                                        <p:cTn id="11" dur="2000" fill="hold"/>
                                        <p:tgtEl>
                                          <p:spTgt spid="66"/>
                                        </p:tgtEl>
                                        <p:attrNameLst>
                                          <p:attrName>ppt_x</p:attrName>
                                          <p:attrName>ppt_y</p:attrName>
                                        </p:attrNameLst>
                                      </p:cBhvr>
                                      <p:rCtr x="6300" y="6700"/>
                                    </p:animMotion>
                                  </p:childTnLst>
                                </p:cTn>
                              </p:par>
                            </p:childTnLst>
                          </p:cTn>
                        </p:par>
                      </p:childTnLst>
                    </p:cTn>
                  </p:par>
                  <p:par>
                    <p:cTn id="12" fill="hold">
                      <p:stCondLst>
                        <p:cond delay="indefinite"/>
                      </p:stCondLst>
                      <p:childTnLst>
                        <p:par>
                          <p:cTn id="13" fill="hold">
                            <p:stCondLst>
                              <p:cond delay="0"/>
                            </p:stCondLst>
                            <p:childTnLst>
                              <p:par>
                                <p:cTn id="14" presetID="3" presetClass="exit" presetSubtype="10" fill="hold" nodeType="clickEffect">
                                  <p:stCondLst>
                                    <p:cond delay="0"/>
                                  </p:stCondLst>
                                  <p:childTnLst>
                                    <p:animEffect transition="out" filter="blinds(horizontal)">
                                      <p:cBhvr>
                                        <p:cTn id="15" dur="500"/>
                                        <p:tgtEl>
                                          <p:spTgt spid="42"/>
                                        </p:tgtEl>
                                      </p:cBhvr>
                                    </p:animEffect>
                                    <p:set>
                                      <p:cBhvr>
                                        <p:cTn id="16" dur="1" fill="hold">
                                          <p:stCondLst>
                                            <p:cond delay="499"/>
                                          </p:stCondLst>
                                        </p:cTn>
                                        <p:tgtEl>
                                          <p:spTgt spid="42"/>
                                        </p:tgtEl>
                                        <p:attrNameLst>
                                          <p:attrName>style.visibility</p:attrName>
                                        </p:attrNameLst>
                                      </p:cBhvr>
                                      <p:to>
                                        <p:strVal val="hidden"/>
                                      </p:to>
                                    </p:set>
                                  </p:childTnLst>
                                </p:cTn>
                              </p:par>
                              <p:par>
                                <p:cTn id="17" presetID="3" presetClass="entr" presetSubtype="10" fill="hold" nodeType="with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blinds(horizontal)">
                                      <p:cBhvr>
                                        <p:cTn id="19" dur="500"/>
                                        <p:tgtEl>
                                          <p:spTgt spid="43"/>
                                        </p:tgtEl>
                                      </p:cBhvr>
                                    </p:animEffect>
                                  </p:childTnLst>
                                </p:cTn>
                              </p:par>
                            </p:childTnLst>
                          </p:cTn>
                        </p:par>
                      </p:childTnLst>
                    </p:cTn>
                  </p:par>
                  <p:par>
                    <p:cTn id="20" fill="hold">
                      <p:stCondLst>
                        <p:cond delay="indefinite"/>
                      </p:stCondLst>
                      <p:childTnLst>
                        <p:par>
                          <p:cTn id="21" fill="hold">
                            <p:stCondLst>
                              <p:cond delay="0"/>
                            </p:stCondLst>
                            <p:childTnLst>
                              <p:par>
                                <p:cTn id="22" presetID="0" presetClass="path" presetSubtype="0" accel="50000" decel="50000" fill="hold" nodeType="clickEffect">
                                  <p:stCondLst>
                                    <p:cond delay="0"/>
                                  </p:stCondLst>
                                  <p:childTnLst>
                                    <p:animMotion origin="layout" path="M 0.00365 1.47814E-6 L 0.29532 0.13324 " pathEditMode="relative" rAng="0" ptsTypes="AA">
                                      <p:cBhvr>
                                        <p:cTn id="23" dur="2000" fill="hold"/>
                                        <p:tgtEl>
                                          <p:spTgt spid="66"/>
                                        </p:tgtEl>
                                        <p:attrNameLst>
                                          <p:attrName>ppt_x</p:attrName>
                                          <p:attrName>ppt_y</p:attrName>
                                        </p:attrNameLst>
                                      </p:cBhvr>
                                      <p:rCtr x="14600" y="67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3400" y="381000"/>
            <a:ext cx="3581400" cy="369332"/>
          </a:xfrm>
          <a:prstGeom prst="rect">
            <a:avLst/>
          </a:prstGeom>
          <a:noFill/>
        </p:spPr>
        <p:txBody>
          <a:bodyPr wrap="square" rtlCol="0">
            <a:spAutoFit/>
          </a:bodyPr>
          <a:lstStyle/>
          <a:p>
            <a:r>
              <a:rPr lang="en-US" dirty="0"/>
              <a:t>Edge matching (EMG)</a:t>
            </a:r>
          </a:p>
        </p:txBody>
      </p:sp>
      <p:sp>
        <p:nvSpPr>
          <p:cNvPr id="6" name="TextBox 5"/>
          <p:cNvSpPr txBox="1"/>
          <p:nvPr/>
        </p:nvSpPr>
        <p:spPr>
          <a:xfrm>
            <a:off x="533400" y="1219200"/>
            <a:ext cx="7772400" cy="4832092"/>
          </a:xfrm>
          <a:prstGeom prst="rect">
            <a:avLst/>
          </a:prstGeom>
          <a:noFill/>
        </p:spPr>
        <p:txBody>
          <a:bodyPr wrap="square" rtlCol="0">
            <a:spAutoFit/>
          </a:bodyPr>
          <a:lstStyle/>
          <a:p>
            <a:r>
              <a:rPr lang="en-US" sz="1400" dirty="0"/>
              <a:t>New manufacturing consideration such as device DFM effects and Lithography effects force us to reexamine our layout methodology so we can account for these effects </a:t>
            </a:r>
            <a:r>
              <a:rPr lang="en-US" sz="1400" u="sng" dirty="0"/>
              <a:t>during</a:t>
            </a:r>
            <a:r>
              <a:rPr lang="en-US" sz="1400" dirty="0"/>
              <a:t> the physical design process as opposed to reacting with post</a:t>
            </a:r>
            <a:r>
              <a:rPr lang="en-US" sz="1400" u="sng" dirty="0"/>
              <a:t> layout </a:t>
            </a:r>
            <a:r>
              <a:rPr lang="en-US" sz="1400" dirty="0"/>
              <a:t>activity. </a:t>
            </a:r>
          </a:p>
          <a:p>
            <a:endParaRPr lang="en-US" sz="1400" dirty="0"/>
          </a:p>
          <a:p>
            <a:endParaRPr lang="en-US" sz="1400" dirty="0"/>
          </a:p>
          <a:p>
            <a:endParaRPr lang="en-US" sz="1400" dirty="0"/>
          </a:p>
          <a:p>
            <a:r>
              <a:rPr lang="en-US" sz="1400" dirty="0"/>
              <a:t>By designing in rigid design structures we can limit a </a:t>
            </a:r>
            <a:r>
              <a:rPr lang="en-US" sz="1400" dirty="0" err="1"/>
              <a:t>leafcell’s</a:t>
            </a:r>
            <a:r>
              <a:rPr lang="en-US" sz="1400" dirty="0"/>
              <a:t> context variability while using existing area in a beneficial way. The key is to consider a </a:t>
            </a:r>
            <a:r>
              <a:rPr lang="en-US" sz="1400" dirty="0" err="1"/>
              <a:t>leafcell’s</a:t>
            </a:r>
            <a:r>
              <a:rPr lang="en-US" sz="1400" dirty="0"/>
              <a:t> master</a:t>
            </a:r>
            <a:r>
              <a:rPr lang="en-US" sz="1400" b="1" dirty="0"/>
              <a:t> interface</a:t>
            </a:r>
            <a:r>
              <a:rPr lang="en-US" sz="1400" dirty="0"/>
              <a:t> and mimic this interface in all other contexts.  An example of a master interface is the horizontal abutment of IO to IO. This interface is easily mimicked by enforcing a partial dummy cell placement at the breaks in an IO row. The dummy cell will contain </a:t>
            </a:r>
            <a:r>
              <a:rPr lang="en-US" sz="1400" b="1" dirty="0"/>
              <a:t>Edge Matching Geometries</a:t>
            </a:r>
            <a:r>
              <a:rPr lang="en-US" sz="1400" dirty="0"/>
              <a:t> which mimic the </a:t>
            </a:r>
            <a:r>
              <a:rPr lang="en-US" sz="1400" dirty="0" err="1"/>
              <a:t>leafcells</a:t>
            </a:r>
            <a:r>
              <a:rPr lang="en-US" sz="1400" dirty="0"/>
              <a:t> left or right interface. In most cases this EMG can be incorporated into the abutting </a:t>
            </a:r>
            <a:r>
              <a:rPr lang="en-US" sz="1400" dirty="0" err="1"/>
              <a:t>leafcell</a:t>
            </a:r>
            <a:r>
              <a:rPr lang="en-US" sz="1400" dirty="0"/>
              <a:t> and require no extra area .. for example in  a buffer, </a:t>
            </a:r>
            <a:r>
              <a:rPr lang="en-US" sz="1400" dirty="0" err="1"/>
              <a:t>rebuffer</a:t>
            </a:r>
            <a:r>
              <a:rPr lang="en-US" sz="1400" dirty="0"/>
              <a:t>, or fill section . In other cases the EMG’s can be real devices of an abutting cell, only placed to mimic the master interface geometries ... For example the devices in the cap cells or the ref timer column cells . </a:t>
            </a:r>
          </a:p>
          <a:p>
            <a:r>
              <a:rPr lang="en-US" sz="1400" b="1" dirty="0"/>
              <a:t>The new golden rule: </a:t>
            </a:r>
            <a:endParaRPr lang="en-US" sz="1400" dirty="0"/>
          </a:p>
          <a:p>
            <a:r>
              <a:rPr lang="en-US" sz="1400" b="1" dirty="0"/>
              <a:t>All </a:t>
            </a:r>
            <a:r>
              <a:rPr lang="en-US" sz="1400" b="1" dirty="0" err="1"/>
              <a:t>leafcell</a:t>
            </a:r>
            <a:r>
              <a:rPr lang="en-US" sz="1400" b="1" dirty="0"/>
              <a:t> layouts will be mindful of their multiple contexts and will be designed to include geometries which guarantee a consistent surrounding environment when placed in different contexts. These geometries will be referred to as Edge Matching Geometries or EMG’s </a:t>
            </a:r>
            <a:r>
              <a:rPr lang="en-US" sz="1400" dirty="0"/>
              <a:t>.</a:t>
            </a:r>
          </a:p>
          <a:p>
            <a:endParaRPr lang="en-US" sz="1400" dirty="0"/>
          </a:p>
          <a:p>
            <a:endParaRPr lang="en-US"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762000"/>
            <a:ext cx="8458200" cy="4754563"/>
          </a:xfrm>
        </p:spPr>
        <p:txBody>
          <a:bodyPr/>
          <a:lstStyle/>
          <a:p>
            <a:pPr algn="just">
              <a:buNone/>
            </a:pPr>
            <a:r>
              <a:rPr lang="en-US" sz="1000" dirty="0"/>
              <a:t>Synopsys provides designers with a broad portfolio of high-speed, high-density and low-power memory compilers. Optimized for TSMC’s 28-nm high-performance (HP) process technology, the </a:t>
            </a:r>
            <a:r>
              <a:rPr lang="en-US" sz="1000" dirty="0" err="1"/>
              <a:t>DesignWare</a:t>
            </a:r>
            <a:r>
              <a:rPr lang="en-US" sz="1000" dirty="0"/>
              <a:t>® Duet Package of Embedded Memories includes  SRAMs, register files, ROMs.</a:t>
            </a:r>
          </a:p>
          <a:p>
            <a:pPr algn="just">
              <a:buNone/>
            </a:pPr>
            <a:r>
              <a:rPr lang="en-US" sz="1000" dirty="0"/>
              <a:t> Options for High density SRAMs, and memory built-in self test (BIST) and repair are also available, enabling designers to achieve the  best combination of performance, power and area in their designs. </a:t>
            </a:r>
          </a:p>
        </p:txBody>
      </p:sp>
      <p:sp>
        <p:nvSpPr>
          <p:cNvPr id="4" name="Footer Placeholder 3"/>
          <p:cNvSpPr>
            <a:spLocks noGrp="1"/>
          </p:cNvSpPr>
          <p:nvPr>
            <p:ph type="ftr" sz="quarter" idx="10"/>
          </p:nvPr>
        </p:nvSpPr>
        <p:spPr/>
        <p:txBody>
          <a:bodyPr/>
          <a:lstStyle/>
          <a:p>
            <a:endParaRPr lang="en-US" dirty="0"/>
          </a:p>
        </p:txBody>
      </p:sp>
      <p:sp>
        <p:nvSpPr>
          <p:cNvPr id="5" name="TextBox 4"/>
          <p:cNvSpPr txBox="1"/>
          <p:nvPr/>
        </p:nvSpPr>
        <p:spPr>
          <a:xfrm>
            <a:off x="457200" y="381000"/>
            <a:ext cx="4724400" cy="369332"/>
          </a:xfrm>
          <a:prstGeom prst="rect">
            <a:avLst/>
          </a:prstGeom>
          <a:noFill/>
        </p:spPr>
        <p:txBody>
          <a:bodyPr wrap="square" rtlCol="0">
            <a:spAutoFit/>
          </a:bodyPr>
          <a:lstStyle/>
          <a:p>
            <a:r>
              <a:rPr lang="en-US" dirty="0"/>
              <a:t>Overview</a:t>
            </a:r>
          </a:p>
        </p:txBody>
      </p:sp>
      <p:sp>
        <p:nvSpPr>
          <p:cNvPr id="6" name="TextBox 5"/>
          <p:cNvSpPr txBox="1"/>
          <p:nvPr/>
        </p:nvSpPr>
        <p:spPr>
          <a:xfrm>
            <a:off x="304800" y="3799344"/>
            <a:ext cx="8610600" cy="2492990"/>
          </a:xfrm>
          <a:prstGeom prst="rect">
            <a:avLst/>
          </a:prstGeom>
          <a:noFill/>
        </p:spPr>
        <p:txBody>
          <a:bodyPr wrap="square" rtlCol="0">
            <a:spAutoFit/>
          </a:bodyPr>
          <a:lstStyle/>
          <a:p>
            <a:pPr algn="just"/>
            <a:r>
              <a:rPr lang="en-US" sz="1200" dirty="0"/>
              <a:t>The </a:t>
            </a:r>
            <a:r>
              <a:rPr lang="en-US" sz="1200" dirty="0" err="1"/>
              <a:t>DesignWare</a:t>
            </a:r>
            <a:r>
              <a:rPr lang="en-US" sz="1200" dirty="0"/>
              <a:t> Memory Compiler for the TSMC 28HP process provides advanced, built-in power management features that enable system-on-chip (</a:t>
            </a:r>
            <a:r>
              <a:rPr lang="en-US" sz="1200" dirty="0" err="1"/>
              <a:t>SoC</a:t>
            </a:r>
            <a:r>
              <a:rPr lang="en-US" sz="1200" dirty="0"/>
              <a:t>) designers to explore tradeoffs between performance, area and power to generate optimal memory configurations. This dashboard control capability is critical at 28-nm where</a:t>
            </a:r>
          </a:p>
          <a:p>
            <a:pPr algn="just"/>
            <a:r>
              <a:rPr lang="en-US" sz="1200" dirty="0"/>
              <a:t>design and process complexities require sophisticated management of the various tradeoffs to effectively meet stringent end-product requirements and increasingly narrow time-to-market windows. In addition, the integrated STAR Memory System enables </a:t>
            </a:r>
            <a:r>
              <a:rPr lang="en-US" sz="1200" dirty="0" err="1"/>
              <a:t>highspeed</a:t>
            </a:r>
            <a:r>
              <a:rPr lang="en-US" sz="1200" dirty="0"/>
              <a:t> test and repair of embedded memories, delivering higher test quality and yield. The </a:t>
            </a:r>
            <a:r>
              <a:rPr lang="en-US" sz="1200" dirty="0" err="1"/>
              <a:t>DesignWare</a:t>
            </a:r>
            <a:r>
              <a:rPr lang="en-US" sz="1200" dirty="0"/>
              <a:t> Memory Compiler and Logic Library IP solutions have been silicon-proven with billions of units shipping in volume production, enabling designers to lower risk and speed time-to-market. These high-density embedded SRAMs</a:t>
            </a:r>
          </a:p>
          <a:p>
            <a:r>
              <a:rPr lang="en-US" sz="1200" dirty="0"/>
              <a:t>are optimized to generate memories with the absolute minimum area and power, enabling designers to achieve aggressive critical path requirements. These compilers minimize both static and dynamic power consumption, while the high-speed embedded memory compilers provide a much higher level of performance. The logic libraries include yield optimized standard cells for a wide variety of design applications at 28-nm with multiple threshold process variants and multiple channel lengths. </a:t>
            </a:r>
          </a:p>
        </p:txBody>
      </p:sp>
      <p:pic>
        <p:nvPicPr>
          <p:cNvPr id="2050" name="Picture 2"/>
          <p:cNvPicPr>
            <a:picLocks noChangeAspect="1" noChangeArrowheads="1"/>
          </p:cNvPicPr>
          <p:nvPr/>
        </p:nvPicPr>
        <p:blipFill>
          <a:blip r:embed="rId2" cstate="print"/>
          <a:srcRect/>
          <a:stretch>
            <a:fillRect/>
          </a:stretch>
        </p:blipFill>
        <p:spPr bwMode="auto">
          <a:xfrm>
            <a:off x="276225" y="1295400"/>
            <a:ext cx="8486775" cy="25146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Compiler Features</a:t>
            </a:r>
            <a:br>
              <a:rPr lang="en-US" dirty="0"/>
            </a:br>
            <a:endParaRPr lang="en-US" dirty="0"/>
          </a:p>
        </p:txBody>
      </p:sp>
      <p:sp>
        <p:nvSpPr>
          <p:cNvPr id="3" name="Content Placeholder 2"/>
          <p:cNvSpPr>
            <a:spLocks noGrp="1"/>
          </p:cNvSpPr>
          <p:nvPr>
            <p:ph idx="1"/>
          </p:nvPr>
        </p:nvSpPr>
        <p:spPr>
          <a:xfrm>
            <a:off x="152400" y="1189037"/>
            <a:ext cx="4191000" cy="4525963"/>
          </a:xfrm>
        </p:spPr>
        <p:txBody>
          <a:bodyPr/>
          <a:lstStyle/>
          <a:p>
            <a:pPr algn="just">
              <a:buNone/>
            </a:pPr>
            <a:r>
              <a:rPr lang="en-US" sz="1600" dirty="0" err="1"/>
              <a:t>DesignWare</a:t>
            </a:r>
            <a:r>
              <a:rPr lang="en-US" sz="1600" dirty="0"/>
              <a:t> Memory Compilers offer advanced power management features such as light sleep, deep sleep, shut down and dual power rails, allowing designers to meet the stringent low-power requirements of today's system-on-chips (</a:t>
            </a:r>
            <a:r>
              <a:rPr lang="en-US" sz="1600" dirty="0" err="1"/>
              <a:t>SoCs</a:t>
            </a:r>
            <a:r>
              <a:rPr lang="en-US" sz="1600" dirty="0"/>
              <a:t>).	</a:t>
            </a:r>
          </a:p>
          <a:p>
            <a:pPr algn="just">
              <a:buNone/>
            </a:pPr>
            <a:r>
              <a:rPr lang="en-US" sz="1600" dirty="0"/>
              <a:t>The configurable memory compilers deliver high speed and high density while consuming minimal power through the use of:</a:t>
            </a:r>
          </a:p>
          <a:p>
            <a:pPr algn="just">
              <a:buNone/>
            </a:pPr>
            <a:endParaRPr lang="en-US" sz="1600" dirty="0"/>
          </a:p>
          <a:p>
            <a:pPr lvl="1" algn="just"/>
            <a:r>
              <a:rPr lang="en-US" sz="1200" dirty="0"/>
              <a:t>Source biasing</a:t>
            </a:r>
          </a:p>
          <a:p>
            <a:pPr lvl="1" algn="just"/>
            <a:r>
              <a:rPr lang="en-US" sz="1200" dirty="0"/>
              <a:t>Power gating</a:t>
            </a:r>
          </a:p>
          <a:p>
            <a:pPr lvl="1" algn="just"/>
            <a:r>
              <a:rPr lang="en-US" sz="1200" dirty="0"/>
              <a:t>Multiple threshold voltages</a:t>
            </a:r>
          </a:p>
          <a:p>
            <a:pPr lvl="1" algn="just"/>
            <a:endParaRPr lang="en-US" sz="1200" dirty="0"/>
          </a:p>
          <a:p>
            <a:pPr algn="just">
              <a:buNone/>
            </a:pPr>
            <a:r>
              <a:rPr lang="en-US" sz="1600" dirty="0"/>
              <a:t>	These SRAMs include high-speed (HS),</a:t>
            </a:r>
          </a:p>
          <a:p>
            <a:pPr algn="just">
              <a:buNone/>
            </a:pPr>
            <a:r>
              <a:rPr lang="en-US" sz="1600" dirty="0"/>
              <a:t> 	high-density (HD) and </a:t>
            </a:r>
          </a:p>
          <a:p>
            <a:pPr algn="just">
              <a:buNone/>
            </a:pPr>
            <a:r>
              <a:rPr lang="en-US" sz="1600" dirty="0"/>
              <a:t>	ultra-high-density(UHD) architectures.</a:t>
            </a:r>
          </a:p>
        </p:txBody>
      </p:sp>
      <p:sp>
        <p:nvSpPr>
          <p:cNvPr id="4" name="Footer Placeholder 3"/>
          <p:cNvSpPr>
            <a:spLocks noGrp="1"/>
          </p:cNvSpPr>
          <p:nvPr>
            <p:ph type="ftr" sz="quarter" idx="10"/>
          </p:nvPr>
        </p:nvSpPr>
        <p:spPr/>
        <p:txBody>
          <a:bodyPr/>
          <a:lstStyle/>
          <a:p>
            <a:endParaRPr lang="en-US" dirty="0"/>
          </a:p>
        </p:txBody>
      </p:sp>
      <p:pic>
        <p:nvPicPr>
          <p:cNvPr id="1027" name="Picture 3"/>
          <p:cNvPicPr>
            <a:picLocks noChangeAspect="1" noChangeArrowheads="1"/>
          </p:cNvPicPr>
          <p:nvPr/>
        </p:nvPicPr>
        <p:blipFill>
          <a:blip r:embed="rId2" cstate="print"/>
          <a:srcRect/>
          <a:stretch>
            <a:fillRect/>
          </a:stretch>
        </p:blipFill>
        <p:spPr bwMode="auto">
          <a:xfrm>
            <a:off x="4724400" y="1295400"/>
            <a:ext cx="4191000" cy="4086225"/>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a:xfrm>
            <a:off x="228600" y="304800"/>
            <a:ext cx="3887052" cy="923330"/>
          </a:xfrm>
          <a:prstGeom prst="rect">
            <a:avLst/>
          </a:prstGeom>
          <a:noFill/>
        </p:spPr>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54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Agenda</a:t>
            </a:r>
          </a:p>
        </p:txBody>
      </p:sp>
      <p:sp>
        <p:nvSpPr>
          <p:cNvPr id="45" name="TextBox 44"/>
          <p:cNvSpPr txBox="1"/>
          <p:nvPr/>
        </p:nvSpPr>
        <p:spPr>
          <a:xfrm>
            <a:off x="685800" y="2286000"/>
            <a:ext cx="6248400" cy="2554545"/>
          </a:xfrm>
          <a:prstGeom prst="rect">
            <a:avLst/>
          </a:prstGeom>
          <a:noFill/>
        </p:spPr>
        <p:txBody>
          <a:bodyPr wrap="square" rtlCol="0">
            <a:spAutoFit/>
          </a:bodyPr>
          <a:lstStyle/>
          <a:p>
            <a:pPr marL="342900" indent="-342900">
              <a:buAutoNum type="arabicPeriod"/>
            </a:pPr>
            <a:r>
              <a:rPr lang="en-US" sz="3200" dirty="0"/>
              <a:t>Memory structure</a:t>
            </a:r>
          </a:p>
          <a:p>
            <a:pPr marL="342900" indent="-342900">
              <a:buAutoNum type="arabicPeriod"/>
            </a:pPr>
            <a:r>
              <a:rPr lang="en-US" sz="3200" dirty="0"/>
              <a:t>Types of </a:t>
            </a:r>
            <a:r>
              <a:rPr lang="en-US" sz="3200" dirty="0" err="1"/>
              <a:t>bitcells</a:t>
            </a:r>
            <a:endParaRPr lang="en-US" sz="3200" dirty="0"/>
          </a:p>
          <a:p>
            <a:pPr marL="342900" indent="-342900">
              <a:buAutoNum type="arabicPeriod"/>
            </a:pPr>
            <a:r>
              <a:rPr lang="en-US" sz="3200" dirty="0"/>
              <a:t>Types of SRAM memories</a:t>
            </a:r>
          </a:p>
          <a:p>
            <a:pPr marL="342900" indent="-342900">
              <a:buAutoNum type="arabicPeriod"/>
            </a:pPr>
            <a:r>
              <a:rPr lang="en-US" sz="3200" dirty="0"/>
              <a:t>Memory design flow</a:t>
            </a:r>
          </a:p>
          <a:p>
            <a:pPr marL="342900" indent="-342900">
              <a:buAutoNum type="arabicPeriod"/>
            </a:pPr>
            <a:r>
              <a:rPr lang="en-US" sz="3200" dirty="0"/>
              <a:t>Leaf cell design principles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p:cNvGrpSpPr/>
          <p:nvPr/>
        </p:nvGrpSpPr>
        <p:grpSpPr>
          <a:xfrm>
            <a:off x="906517" y="228600"/>
            <a:ext cx="6553200" cy="3733800"/>
            <a:chOff x="914400" y="1524000"/>
            <a:chExt cx="7086600" cy="4495800"/>
          </a:xfrm>
        </p:grpSpPr>
        <p:sp>
          <p:nvSpPr>
            <p:cNvPr id="36" name="Rectangle 35"/>
            <p:cNvSpPr/>
            <p:nvPr/>
          </p:nvSpPr>
          <p:spPr>
            <a:xfrm>
              <a:off x="914400" y="2057400"/>
              <a:ext cx="1219200" cy="274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Row/word decoder, buffers</a:t>
              </a:r>
            </a:p>
          </p:txBody>
        </p:sp>
        <p:sp>
          <p:nvSpPr>
            <p:cNvPr id="37" name="Rectangle 36"/>
            <p:cNvSpPr/>
            <p:nvPr/>
          </p:nvSpPr>
          <p:spPr>
            <a:xfrm>
              <a:off x="2667000" y="5105400"/>
              <a:ext cx="5105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column/bit decoders, sense  amplifiers, output buffers/IO cells</a:t>
              </a:r>
            </a:p>
          </p:txBody>
        </p:sp>
        <p:sp>
          <p:nvSpPr>
            <p:cNvPr id="38" name="Rectangle 37"/>
            <p:cNvSpPr/>
            <p:nvPr/>
          </p:nvSpPr>
          <p:spPr>
            <a:xfrm>
              <a:off x="914400" y="5095302"/>
              <a:ext cx="1219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Control blocks</a:t>
              </a:r>
            </a:p>
          </p:txBody>
        </p:sp>
        <p:cxnSp>
          <p:nvCxnSpPr>
            <p:cNvPr id="39" name="Straight Connector 38"/>
            <p:cNvCxnSpPr/>
            <p:nvPr/>
          </p:nvCxnSpPr>
          <p:spPr>
            <a:xfrm rot="5400000">
              <a:off x="990600" y="4953000"/>
              <a:ext cx="30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5400000">
              <a:off x="1143000" y="4951162"/>
              <a:ext cx="30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752600" y="4951162"/>
              <a:ext cx="30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295400" y="4951162"/>
              <a:ext cx="30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133600" y="5791200"/>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133600" y="5638800"/>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2133600" y="5181600"/>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2133600" y="4343400"/>
              <a:ext cx="5867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2133600" y="3962400"/>
              <a:ext cx="5867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2133600" y="3581400"/>
              <a:ext cx="5867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2133600" y="3200400"/>
              <a:ext cx="5867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2133600" y="2819400"/>
              <a:ext cx="5867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2133600" y="2438400"/>
              <a:ext cx="5867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flipH="1" flipV="1">
              <a:off x="1638300" y="3467100"/>
              <a:ext cx="3276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flipH="1" flipV="1">
              <a:off x="1943099" y="3467100"/>
              <a:ext cx="3276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5400000" flipH="1" flipV="1">
              <a:off x="2324099" y="3467100"/>
              <a:ext cx="3276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5400000" flipH="1" flipV="1">
              <a:off x="2705100" y="3467100"/>
              <a:ext cx="3276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flipH="1" flipV="1">
              <a:off x="3086100" y="3467100"/>
              <a:ext cx="3276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flipH="1" flipV="1">
              <a:off x="3467100" y="3467100"/>
              <a:ext cx="3276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flipH="1" flipV="1">
              <a:off x="3848100" y="3467100"/>
              <a:ext cx="3276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flipH="1" flipV="1">
              <a:off x="5829300" y="3467100"/>
              <a:ext cx="3276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2133600" y="5486400"/>
              <a:ext cx="533400" cy="0"/>
            </a:xfrm>
            <a:prstGeom prst="line">
              <a:avLst/>
            </a:prstGeom>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2971800" y="2209800"/>
              <a:ext cx="4876800" cy="2438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7030A0"/>
                  </a:solidFill>
                </a:rPr>
                <a:t>Memory Array</a:t>
              </a:r>
            </a:p>
          </p:txBody>
        </p:sp>
        <p:sp>
          <p:nvSpPr>
            <p:cNvPr id="62" name="Oval 61"/>
            <p:cNvSpPr/>
            <p:nvPr/>
          </p:nvSpPr>
          <p:spPr>
            <a:xfrm>
              <a:off x="3886200" y="2743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63" name="Straight Arrow Connector 62"/>
            <p:cNvCxnSpPr>
              <a:endCxn id="62" idx="7"/>
            </p:cNvCxnSpPr>
            <p:nvPr/>
          </p:nvCxnSpPr>
          <p:spPr>
            <a:xfrm rot="10800000" flipV="1">
              <a:off x="4016282" y="1981200"/>
              <a:ext cx="936718" cy="7843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4648200" y="1524000"/>
              <a:ext cx="19050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7030A0"/>
                  </a:solidFill>
                </a:rPr>
                <a:t>Memory cell intersection</a:t>
              </a:r>
            </a:p>
          </p:txBody>
        </p:sp>
      </p:grpSp>
      <p:sp>
        <p:nvSpPr>
          <p:cNvPr id="32" name="Content Placeholder 2"/>
          <p:cNvSpPr>
            <a:spLocks noGrp="1"/>
          </p:cNvSpPr>
          <p:nvPr>
            <p:ph idx="1"/>
          </p:nvPr>
        </p:nvSpPr>
        <p:spPr>
          <a:xfrm>
            <a:off x="381000" y="4114800"/>
            <a:ext cx="8229600" cy="2362200"/>
          </a:xfrm>
        </p:spPr>
        <p:txBody>
          <a:bodyPr/>
          <a:lstStyle/>
          <a:p>
            <a:pPr>
              <a:buNone/>
            </a:pPr>
            <a:r>
              <a:rPr lang="en-US" sz="1400" dirty="0"/>
              <a:t>	We will discuss static random access memory (SRAM)</a:t>
            </a:r>
          </a:p>
          <a:p>
            <a:pPr>
              <a:buNone/>
            </a:pPr>
            <a:r>
              <a:rPr lang="en-US" sz="1400" dirty="0"/>
              <a:t>      These type of memories are termed random access  since  any bit of data can be accessed at any time. External to the memory array are the row and column logic. The row lines are called word lines and the column lines  - bit lines. Referring to the row lines the row address is latched, decoded and then  buffered. A particular line will go high when the line is selected. This selects the entire row of the array. Since the row line is long and loaded periodically with the capacitive memory  cells, a buffer is needed to drive the line. The address is latched with signals from the control logic.  After a particular line is selected, the column is used to decode which of the bits from the row are the addressed information. At this point data can be read into or out of the array through the column  decoder.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endParaRPr lang="en-US" dirty="0"/>
          </a:p>
        </p:txBody>
      </p:sp>
      <p:grpSp>
        <p:nvGrpSpPr>
          <p:cNvPr id="128" name="Group 127"/>
          <p:cNvGrpSpPr/>
          <p:nvPr/>
        </p:nvGrpSpPr>
        <p:grpSpPr>
          <a:xfrm>
            <a:off x="609600" y="521942"/>
            <a:ext cx="2286000" cy="2373658"/>
            <a:chOff x="381000" y="990600"/>
            <a:chExt cx="3429001" cy="4054553"/>
          </a:xfrm>
        </p:grpSpPr>
        <p:grpSp>
          <p:nvGrpSpPr>
            <p:cNvPr id="120" name="Group 119"/>
            <p:cNvGrpSpPr/>
            <p:nvPr/>
          </p:nvGrpSpPr>
          <p:grpSpPr>
            <a:xfrm>
              <a:off x="457200" y="1066800"/>
              <a:ext cx="3276600" cy="3505200"/>
              <a:chOff x="457200" y="1066800"/>
              <a:chExt cx="3276600" cy="3505200"/>
            </a:xfrm>
          </p:grpSpPr>
          <p:grpSp>
            <p:nvGrpSpPr>
              <p:cNvPr id="115" name="Group 114"/>
              <p:cNvGrpSpPr/>
              <p:nvPr/>
            </p:nvGrpSpPr>
            <p:grpSpPr>
              <a:xfrm>
                <a:off x="457200" y="1066800"/>
                <a:ext cx="3276600" cy="3505200"/>
                <a:chOff x="533400" y="1447800"/>
                <a:chExt cx="4648200" cy="3581400"/>
              </a:xfrm>
            </p:grpSpPr>
            <p:grpSp>
              <p:nvGrpSpPr>
                <p:cNvPr id="62" name="Group 61"/>
                <p:cNvGrpSpPr/>
                <p:nvPr/>
              </p:nvGrpSpPr>
              <p:grpSpPr>
                <a:xfrm>
                  <a:off x="1905000" y="1676400"/>
                  <a:ext cx="685800" cy="2057400"/>
                  <a:chOff x="1905000" y="1676400"/>
                  <a:chExt cx="685800" cy="2057400"/>
                </a:xfrm>
              </p:grpSpPr>
              <p:grpSp>
                <p:nvGrpSpPr>
                  <p:cNvPr id="34" name="Group 33"/>
                  <p:cNvGrpSpPr/>
                  <p:nvPr/>
                </p:nvGrpSpPr>
                <p:grpSpPr>
                  <a:xfrm>
                    <a:off x="1905000" y="1676400"/>
                    <a:ext cx="381000" cy="1143000"/>
                    <a:chOff x="1905000" y="1676400"/>
                    <a:chExt cx="381000" cy="1143000"/>
                  </a:xfrm>
                </p:grpSpPr>
                <p:grpSp>
                  <p:nvGrpSpPr>
                    <p:cNvPr id="25" name="Group 24"/>
                    <p:cNvGrpSpPr/>
                    <p:nvPr/>
                  </p:nvGrpSpPr>
                  <p:grpSpPr>
                    <a:xfrm>
                      <a:off x="1905000" y="1676400"/>
                      <a:ext cx="304800" cy="1143000"/>
                      <a:chOff x="1905000" y="1676400"/>
                      <a:chExt cx="304800" cy="1143000"/>
                    </a:xfrm>
                  </p:grpSpPr>
                  <p:cxnSp>
                    <p:nvCxnSpPr>
                      <p:cNvPr id="6" name="Straight Connector 5"/>
                      <p:cNvCxnSpPr/>
                      <p:nvPr/>
                    </p:nvCxnSpPr>
                    <p:spPr>
                      <a:xfrm>
                        <a:off x="1905000" y="21336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905000" y="23622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1943100" y="22479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57400" y="2253868"/>
                        <a:ext cx="30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flipH="1" flipV="1">
                        <a:off x="1676400" y="19050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1676400" y="2590800"/>
                        <a:ext cx="4572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6" name="Oval 25"/>
                    <p:cNvSpPr/>
                    <p:nvPr/>
                  </p:nvSpPr>
                  <p:spPr>
                    <a:xfrm>
                      <a:off x="2209800" y="22098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27" name="Group 26"/>
                  <p:cNvGrpSpPr/>
                  <p:nvPr/>
                </p:nvGrpSpPr>
                <p:grpSpPr>
                  <a:xfrm>
                    <a:off x="1905000" y="2590800"/>
                    <a:ext cx="304800" cy="1143000"/>
                    <a:chOff x="1905000" y="1676400"/>
                    <a:chExt cx="304800" cy="1143000"/>
                  </a:xfrm>
                </p:grpSpPr>
                <p:cxnSp>
                  <p:nvCxnSpPr>
                    <p:cNvPr id="28" name="Straight Connector 27"/>
                    <p:cNvCxnSpPr/>
                    <p:nvPr/>
                  </p:nvCxnSpPr>
                  <p:spPr>
                    <a:xfrm>
                      <a:off x="1905000" y="21336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905000" y="23622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a:off x="1943100" y="22479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057400" y="2253868"/>
                      <a:ext cx="30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flipH="1" flipV="1">
                      <a:off x="1676400" y="19050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1676400" y="2590800"/>
                      <a:ext cx="457200"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39" name="Straight Connector 38"/>
                  <p:cNvCxnSpPr/>
                  <p:nvPr/>
                </p:nvCxnSpPr>
                <p:spPr>
                  <a:xfrm rot="5400000">
                    <a:off x="2133600" y="2710149"/>
                    <a:ext cx="914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26" idx="6"/>
                  </p:cNvCxnSpPr>
                  <p:nvPr/>
                </p:nvCxnSpPr>
                <p:spPr>
                  <a:xfrm flipV="1">
                    <a:off x="2286000" y="2247441"/>
                    <a:ext cx="304800" cy="459"/>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2220817" y="3167349"/>
                    <a:ext cx="369983" cy="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5" name="Group 54"/>
                <p:cNvGrpSpPr/>
                <p:nvPr/>
              </p:nvGrpSpPr>
              <p:grpSpPr>
                <a:xfrm rot="5400000">
                  <a:off x="1181100" y="2247900"/>
                  <a:ext cx="304800" cy="1143000"/>
                  <a:chOff x="1905000" y="1676400"/>
                  <a:chExt cx="304800" cy="1143000"/>
                </a:xfrm>
              </p:grpSpPr>
              <p:cxnSp>
                <p:nvCxnSpPr>
                  <p:cNvPr id="56" name="Straight Connector 55"/>
                  <p:cNvCxnSpPr/>
                  <p:nvPr/>
                </p:nvCxnSpPr>
                <p:spPr>
                  <a:xfrm>
                    <a:off x="1905000" y="21336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1905000" y="23622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1943100" y="22479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2057400" y="2253868"/>
                    <a:ext cx="30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5400000" flipH="1" flipV="1">
                    <a:off x="1676400" y="19050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5400000">
                    <a:off x="1676400" y="2590800"/>
                    <a:ext cx="45720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3" name="Group 82"/>
                <p:cNvGrpSpPr/>
                <p:nvPr/>
              </p:nvGrpSpPr>
              <p:grpSpPr>
                <a:xfrm>
                  <a:off x="3048000" y="1676400"/>
                  <a:ext cx="685800" cy="2057400"/>
                  <a:chOff x="3429000" y="1676400"/>
                  <a:chExt cx="685800" cy="2057400"/>
                </a:xfrm>
              </p:grpSpPr>
              <p:grpSp>
                <p:nvGrpSpPr>
                  <p:cNvPr id="64" name="Group 33"/>
                  <p:cNvGrpSpPr/>
                  <p:nvPr/>
                </p:nvGrpSpPr>
                <p:grpSpPr>
                  <a:xfrm rot="10800000">
                    <a:off x="3733800" y="1676400"/>
                    <a:ext cx="381000" cy="1143000"/>
                    <a:chOff x="1905000" y="1676400"/>
                    <a:chExt cx="381000" cy="1143000"/>
                  </a:xfrm>
                </p:grpSpPr>
                <p:grpSp>
                  <p:nvGrpSpPr>
                    <p:cNvPr id="75" name="Group 24"/>
                    <p:cNvGrpSpPr/>
                    <p:nvPr/>
                  </p:nvGrpSpPr>
                  <p:grpSpPr>
                    <a:xfrm>
                      <a:off x="1905000" y="1676400"/>
                      <a:ext cx="304800" cy="1143000"/>
                      <a:chOff x="1905000" y="1676400"/>
                      <a:chExt cx="304800" cy="1143000"/>
                    </a:xfrm>
                  </p:grpSpPr>
                  <p:cxnSp>
                    <p:nvCxnSpPr>
                      <p:cNvPr id="77" name="Straight Connector 76"/>
                      <p:cNvCxnSpPr/>
                      <p:nvPr/>
                    </p:nvCxnSpPr>
                    <p:spPr>
                      <a:xfrm>
                        <a:off x="1905000" y="21336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905000" y="23622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1943100" y="22479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2057400" y="2253868"/>
                        <a:ext cx="30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5400000" flipH="1" flipV="1">
                        <a:off x="1676400" y="19050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1676400" y="2590800"/>
                        <a:ext cx="4572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76" name="Oval 75"/>
                    <p:cNvSpPr/>
                    <p:nvPr/>
                  </p:nvSpPr>
                  <p:spPr>
                    <a:xfrm>
                      <a:off x="2209800" y="22098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65" name="Group 26"/>
                  <p:cNvGrpSpPr/>
                  <p:nvPr/>
                </p:nvGrpSpPr>
                <p:grpSpPr>
                  <a:xfrm rot="10800000">
                    <a:off x="3810000" y="2590800"/>
                    <a:ext cx="304800" cy="1143000"/>
                    <a:chOff x="1905000" y="1676400"/>
                    <a:chExt cx="304800" cy="1143000"/>
                  </a:xfrm>
                </p:grpSpPr>
                <p:cxnSp>
                  <p:nvCxnSpPr>
                    <p:cNvPr id="69" name="Straight Connector 68"/>
                    <p:cNvCxnSpPr/>
                    <p:nvPr/>
                  </p:nvCxnSpPr>
                  <p:spPr>
                    <a:xfrm>
                      <a:off x="1905000" y="21336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905000" y="23622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5400000">
                      <a:off x="1943100" y="22479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5400000">
                      <a:off x="2057400" y="2253868"/>
                      <a:ext cx="30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5400000" flipH="1" flipV="1">
                      <a:off x="1676400" y="19050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5400000">
                      <a:off x="1676400" y="2590800"/>
                      <a:ext cx="457200"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66" name="Straight Connector 65"/>
                  <p:cNvCxnSpPr/>
                  <p:nvPr/>
                </p:nvCxnSpPr>
                <p:spPr>
                  <a:xfrm rot="16200000">
                    <a:off x="2971800" y="2700051"/>
                    <a:ext cx="914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76" idx="6"/>
                  </p:cNvCxnSpPr>
                  <p:nvPr/>
                </p:nvCxnSpPr>
                <p:spPr>
                  <a:xfrm rot="10800000" flipV="1">
                    <a:off x="3429000" y="2247900"/>
                    <a:ext cx="304800" cy="459"/>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0800000" flipV="1">
                    <a:off x="3429000" y="3167349"/>
                    <a:ext cx="369983" cy="1"/>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5" name="Straight Connector 84"/>
                <p:cNvCxnSpPr/>
                <p:nvPr/>
              </p:nvCxnSpPr>
              <p:spPr>
                <a:xfrm>
                  <a:off x="2590800" y="2819400"/>
                  <a:ext cx="1143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905000" y="2667000"/>
                  <a:ext cx="1143000" cy="0"/>
                </a:xfrm>
                <a:prstGeom prst="line">
                  <a:avLst/>
                </a:prstGeom>
              </p:spPr>
              <p:style>
                <a:lnRef idx="1">
                  <a:schemeClr val="accent1"/>
                </a:lnRef>
                <a:fillRef idx="0">
                  <a:schemeClr val="accent1"/>
                </a:fillRef>
                <a:effectRef idx="0">
                  <a:schemeClr val="accent1"/>
                </a:effectRef>
                <a:fontRef idx="minor">
                  <a:schemeClr val="tx1"/>
                </a:fontRef>
              </p:style>
            </p:cxnSp>
            <p:sp>
              <p:nvSpPr>
                <p:cNvPr id="87" name="Oval 86"/>
                <p:cNvSpPr/>
                <p:nvPr/>
              </p:nvSpPr>
              <p:spPr>
                <a:xfrm>
                  <a:off x="3036983" y="2644966"/>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8" name="Oval 87"/>
                <p:cNvSpPr/>
                <p:nvPr/>
              </p:nvSpPr>
              <p:spPr>
                <a:xfrm>
                  <a:off x="2579783" y="2797366"/>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9" name="Oval 88"/>
                <p:cNvSpPr/>
                <p:nvPr/>
              </p:nvSpPr>
              <p:spPr>
                <a:xfrm>
                  <a:off x="3721132" y="2797366"/>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0" name="Oval 89"/>
                <p:cNvSpPr/>
                <p:nvPr/>
              </p:nvSpPr>
              <p:spPr>
                <a:xfrm>
                  <a:off x="1882966" y="2645885"/>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nvGrpSpPr>
                <p:cNvPr id="91" name="Group 90"/>
                <p:cNvGrpSpPr/>
                <p:nvPr/>
              </p:nvGrpSpPr>
              <p:grpSpPr>
                <a:xfrm rot="5400000">
                  <a:off x="4152900" y="2400300"/>
                  <a:ext cx="304800" cy="1143000"/>
                  <a:chOff x="1905000" y="1676400"/>
                  <a:chExt cx="304800" cy="1143000"/>
                </a:xfrm>
              </p:grpSpPr>
              <p:cxnSp>
                <p:nvCxnSpPr>
                  <p:cNvPr id="92" name="Straight Connector 91"/>
                  <p:cNvCxnSpPr/>
                  <p:nvPr/>
                </p:nvCxnSpPr>
                <p:spPr>
                  <a:xfrm>
                    <a:off x="1905000" y="21336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1905000" y="23622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rot="5400000">
                    <a:off x="1943100" y="22479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rot="5400000">
                    <a:off x="2057400" y="2253868"/>
                    <a:ext cx="30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rot="5400000" flipH="1" flipV="1">
                    <a:off x="1676400" y="19050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rot="5400000">
                    <a:off x="1676400" y="2590800"/>
                    <a:ext cx="457200"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99" name="Straight Connector 98"/>
                <p:cNvCxnSpPr/>
                <p:nvPr/>
              </p:nvCxnSpPr>
              <p:spPr>
                <a:xfrm rot="5400000">
                  <a:off x="756032" y="3543300"/>
                  <a:ext cx="1143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rot="5400000">
                  <a:off x="3809540" y="3625009"/>
                  <a:ext cx="97958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533400" y="4114800"/>
                  <a:ext cx="4648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rot="5400000">
                  <a:off x="3086100" y="3238500"/>
                  <a:ext cx="3581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rot="5400000">
                  <a:off x="-1028700" y="3238500"/>
                  <a:ext cx="3581400" cy="0"/>
                </a:xfrm>
                <a:prstGeom prst="line">
                  <a:avLst/>
                </a:prstGeom>
              </p:spPr>
              <p:style>
                <a:lnRef idx="1">
                  <a:schemeClr val="accent1"/>
                </a:lnRef>
                <a:fillRef idx="0">
                  <a:schemeClr val="accent1"/>
                </a:fillRef>
                <a:effectRef idx="0">
                  <a:schemeClr val="accent1"/>
                </a:effectRef>
                <a:fontRef idx="minor">
                  <a:schemeClr val="tx1"/>
                </a:fontRef>
              </p:style>
            </p:cxnSp>
            <p:sp>
              <p:nvSpPr>
                <p:cNvPr id="111" name="Oval 110"/>
                <p:cNvSpPr/>
                <p:nvPr/>
              </p:nvSpPr>
              <p:spPr>
                <a:xfrm>
                  <a:off x="739966" y="2644966"/>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12" name="Oval 111"/>
                <p:cNvSpPr/>
                <p:nvPr/>
              </p:nvSpPr>
              <p:spPr>
                <a:xfrm>
                  <a:off x="1295400" y="4102132"/>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13" name="Oval 112"/>
                <p:cNvSpPr/>
                <p:nvPr/>
              </p:nvSpPr>
              <p:spPr>
                <a:xfrm>
                  <a:off x="4864132" y="2797366"/>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14" name="Oval 113"/>
                <p:cNvSpPr/>
                <p:nvPr/>
              </p:nvSpPr>
              <p:spPr>
                <a:xfrm>
                  <a:off x="4275647" y="4102132"/>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cxnSp>
            <p:nvCxnSpPr>
              <p:cNvPr id="117" name="Straight Connector 116"/>
              <p:cNvCxnSpPr/>
              <p:nvPr/>
            </p:nvCxnSpPr>
            <p:spPr>
              <a:xfrm>
                <a:off x="1436783" y="1295400"/>
                <a:ext cx="1295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1425766" y="3287617"/>
                <a:ext cx="12954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21" name="TextBox 120"/>
            <p:cNvSpPr txBox="1"/>
            <p:nvPr/>
          </p:nvSpPr>
          <p:spPr>
            <a:xfrm>
              <a:off x="381000" y="4571998"/>
              <a:ext cx="533402" cy="473155"/>
            </a:xfrm>
            <a:prstGeom prst="rect">
              <a:avLst/>
            </a:prstGeom>
            <a:noFill/>
          </p:spPr>
          <p:txBody>
            <a:bodyPr wrap="square" rtlCol="0">
              <a:spAutoFit/>
            </a:bodyPr>
            <a:lstStyle/>
            <a:p>
              <a:r>
                <a:rPr lang="en-US" sz="1200" dirty="0"/>
                <a:t>bit</a:t>
              </a:r>
            </a:p>
          </p:txBody>
        </p:sp>
        <p:sp>
          <p:nvSpPr>
            <p:cNvPr id="122" name="TextBox 121"/>
            <p:cNvSpPr txBox="1"/>
            <p:nvPr/>
          </p:nvSpPr>
          <p:spPr>
            <a:xfrm>
              <a:off x="3276599" y="4571998"/>
              <a:ext cx="533402" cy="473155"/>
            </a:xfrm>
            <a:prstGeom prst="rect">
              <a:avLst/>
            </a:prstGeom>
            <a:noFill/>
          </p:spPr>
          <p:txBody>
            <a:bodyPr wrap="square" rtlCol="0">
              <a:spAutoFit/>
            </a:bodyPr>
            <a:lstStyle/>
            <a:p>
              <a:r>
                <a:rPr lang="en-US" sz="1200" dirty="0"/>
                <a:t>bit</a:t>
              </a:r>
            </a:p>
          </p:txBody>
        </p:sp>
        <p:cxnSp>
          <p:nvCxnSpPr>
            <p:cNvPr id="124" name="Straight Connector 123"/>
            <p:cNvCxnSpPr/>
            <p:nvPr/>
          </p:nvCxnSpPr>
          <p:spPr>
            <a:xfrm>
              <a:off x="3352800" y="4648200"/>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1752600" y="990600"/>
              <a:ext cx="685800" cy="473155"/>
            </a:xfrm>
            <a:prstGeom prst="rect">
              <a:avLst/>
            </a:prstGeom>
            <a:noFill/>
          </p:spPr>
          <p:txBody>
            <a:bodyPr wrap="square" rtlCol="0">
              <a:spAutoFit/>
            </a:bodyPr>
            <a:lstStyle/>
            <a:p>
              <a:r>
                <a:rPr lang="en-US" sz="1200" dirty="0" err="1"/>
                <a:t>vdd</a:t>
              </a:r>
              <a:endParaRPr lang="en-US" sz="1200" dirty="0"/>
            </a:p>
          </p:txBody>
        </p:sp>
        <p:sp>
          <p:nvSpPr>
            <p:cNvPr id="126" name="TextBox 125"/>
            <p:cNvSpPr txBox="1"/>
            <p:nvPr/>
          </p:nvSpPr>
          <p:spPr>
            <a:xfrm>
              <a:off x="1755084" y="2983468"/>
              <a:ext cx="623247" cy="473155"/>
            </a:xfrm>
            <a:prstGeom prst="rect">
              <a:avLst/>
            </a:prstGeom>
            <a:noFill/>
          </p:spPr>
          <p:txBody>
            <a:bodyPr wrap="none" rtlCol="0">
              <a:spAutoFit/>
            </a:bodyPr>
            <a:lstStyle/>
            <a:p>
              <a:r>
                <a:rPr lang="en-US" sz="1200" dirty="0" err="1"/>
                <a:t>vss</a:t>
              </a:r>
              <a:endParaRPr lang="en-US" sz="1200" dirty="0"/>
            </a:p>
          </p:txBody>
        </p:sp>
        <p:sp>
          <p:nvSpPr>
            <p:cNvPr id="127" name="TextBox 126"/>
            <p:cNvSpPr txBox="1"/>
            <p:nvPr/>
          </p:nvSpPr>
          <p:spPr>
            <a:xfrm>
              <a:off x="1371600" y="3593067"/>
              <a:ext cx="1602057" cy="473155"/>
            </a:xfrm>
            <a:prstGeom prst="rect">
              <a:avLst/>
            </a:prstGeom>
            <a:noFill/>
          </p:spPr>
          <p:txBody>
            <a:bodyPr wrap="square" rtlCol="0">
              <a:spAutoFit/>
            </a:bodyPr>
            <a:lstStyle/>
            <a:p>
              <a:r>
                <a:rPr lang="en-US" sz="1200" dirty="0"/>
                <a:t>Word line</a:t>
              </a:r>
            </a:p>
          </p:txBody>
        </p:sp>
      </p:grpSp>
      <p:sp>
        <p:nvSpPr>
          <p:cNvPr id="129" name="TextBox 128"/>
          <p:cNvSpPr txBox="1"/>
          <p:nvPr/>
        </p:nvSpPr>
        <p:spPr>
          <a:xfrm>
            <a:off x="4038600" y="457200"/>
            <a:ext cx="4495800" cy="2585323"/>
          </a:xfrm>
          <a:prstGeom prst="rect">
            <a:avLst/>
          </a:prstGeom>
          <a:noFill/>
        </p:spPr>
        <p:txBody>
          <a:bodyPr wrap="square" rtlCol="0">
            <a:spAutoFit/>
          </a:bodyPr>
          <a:lstStyle/>
          <a:p>
            <a:r>
              <a:rPr lang="en-US" dirty="0"/>
              <a:t>When word line is low, then both pass transistors are off, and datum in the cell is latched as long as power is applied to the cell.</a:t>
            </a:r>
          </a:p>
          <a:p>
            <a:r>
              <a:rPr lang="en-US" dirty="0"/>
              <a:t>When the row word goes high, then the pass transistors turn on and </a:t>
            </a:r>
            <a:r>
              <a:rPr lang="en-US" dirty="0" err="1"/>
              <a:t>datas</a:t>
            </a:r>
            <a:r>
              <a:rPr lang="en-US" dirty="0"/>
              <a:t> on the bit lines are written to the cell. </a:t>
            </a:r>
          </a:p>
          <a:p>
            <a:endParaRPr lang="en-US" dirty="0"/>
          </a:p>
          <a:p>
            <a:endParaRPr lang="en-US" dirty="0"/>
          </a:p>
        </p:txBody>
      </p:sp>
      <p:grpSp>
        <p:nvGrpSpPr>
          <p:cNvPr id="284" name="Group 283"/>
          <p:cNvGrpSpPr/>
          <p:nvPr/>
        </p:nvGrpSpPr>
        <p:grpSpPr>
          <a:xfrm>
            <a:off x="304800" y="3352800"/>
            <a:ext cx="3352800" cy="2590799"/>
            <a:chOff x="3733800" y="2895600"/>
            <a:chExt cx="4343400" cy="3124198"/>
          </a:xfrm>
        </p:grpSpPr>
        <p:grpSp>
          <p:nvGrpSpPr>
            <p:cNvPr id="142" name="Group 61"/>
            <p:cNvGrpSpPr/>
            <p:nvPr/>
          </p:nvGrpSpPr>
          <p:grpSpPr>
            <a:xfrm>
              <a:off x="5217550" y="3119473"/>
              <a:ext cx="440461" cy="1502971"/>
              <a:chOff x="1905000" y="1676400"/>
              <a:chExt cx="685800" cy="2057400"/>
            </a:xfrm>
          </p:grpSpPr>
          <p:grpSp>
            <p:nvGrpSpPr>
              <p:cNvPr id="192" name="Group 33"/>
              <p:cNvGrpSpPr/>
              <p:nvPr/>
            </p:nvGrpSpPr>
            <p:grpSpPr>
              <a:xfrm>
                <a:off x="1905000" y="1676400"/>
                <a:ext cx="381000" cy="1143000"/>
                <a:chOff x="1905000" y="1676400"/>
                <a:chExt cx="381000" cy="1143000"/>
              </a:xfrm>
            </p:grpSpPr>
            <p:grpSp>
              <p:nvGrpSpPr>
                <p:cNvPr id="203" name="Group 24"/>
                <p:cNvGrpSpPr/>
                <p:nvPr/>
              </p:nvGrpSpPr>
              <p:grpSpPr>
                <a:xfrm>
                  <a:off x="1905000" y="1676400"/>
                  <a:ext cx="304800" cy="1143000"/>
                  <a:chOff x="1905000" y="1676400"/>
                  <a:chExt cx="304800" cy="1143000"/>
                </a:xfrm>
              </p:grpSpPr>
              <p:cxnSp>
                <p:nvCxnSpPr>
                  <p:cNvPr id="205" name="Straight Connector 204"/>
                  <p:cNvCxnSpPr/>
                  <p:nvPr/>
                </p:nvCxnSpPr>
                <p:spPr>
                  <a:xfrm>
                    <a:off x="1905000" y="21336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a:off x="1905000" y="23622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7" name="Straight Connector 9"/>
                  <p:cNvCxnSpPr/>
                  <p:nvPr/>
                </p:nvCxnSpPr>
                <p:spPr>
                  <a:xfrm rot="5400000">
                    <a:off x="1943100" y="22479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a:xfrm rot="5400000">
                    <a:off x="2057400" y="2253868"/>
                    <a:ext cx="30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5400000" flipH="1" flipV="1">
                    <a:off x="1676400" y="19050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0" name="Straight Connector 21"/>
                  <p:cNvCxnSpPr/>
                  <p:nvPr/>
                </p:nvCxnSpPr>
                <p:spPr>
                  <a:xfrm rot="5400000">
                    <a:off x="1676400" y="2590800"/>
                    <a:ext cx="4572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04" name="Oval 203"/>
                <p:cNvSpPr/>
                <p:nvPr/>
              </p:nvSpPr>
              <p:spPr>
                <a:xfrm>
                  <a:off x="2209800" y="22098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grpSp>
            <p:nvGrpSpPr>
              <p:cNvPr id="193" name="Group 26"/>
              <p:cNvGrpSpPr/>
              <p:nvPr/>
            </p:nvGrpSpPr>
            <p:grpSpPr>
              <a:xfrm>
                <a:off x="1905000" y="2590800"/>
                <a:ext cx="304800" cy="1143000"/>
                <a:chOff x="1905000" y="1676400"/>
                <a:chExt cx="304800" cy="1143000"/>
              </a:xfrm>
            </p:grpSpPr>
            <p:cxnSp>
              <p:nvCxnSpPr>
                <p:cNvPr id="197" name="Straight Connector 196"/>
                <p:cNvCxnSpPr/>
                <p:nvPr/>
              </p:nvCxnSpPr>
              <p:spPr>
                <a:xfrm>
                  <a:off x="1905000" y="21336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a:xfrm>
                  <a:off x="1905000" y="23622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a:xfrm rot="5400000">
                  <a:off x="1943100" y="22479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a:xfrm rot="5400000">
                  <a:off x="2057400" y="2253868"/>
                  <a:ext cx="30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p:nvCxnSpPr>
              <p:spPr>
                <a:xfrm rot="5400000" flipH="1" flipV="1">
                  <a:off x="1676400" y="19050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p:nvCxnSpPr>
              <p:spPr>
                <a:xfrm rot="5400000">
                  <a:off x="1676400" y="2590800"/>
                  <a:ext cx="457200"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94" name="Straight Connector 38"/>
              <p:cNvCxnSpPr/>
              <p:nvPr/>
            </p:nvCxnSpPr>
            <p:spPr>
              <a:xfrm rot="5400000">
                <a:off x="2133600" y="2710149"/>
                <a:ext cx="914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5" name="Straight Connector 194"/>
              <p:cNvCxnSpPr>
                <a:stCxn id="204" idx="6"/>
              </p:cNvCxnSpPr>
              <p:nvPr/>
            </p:nvCxnSpPr>
            <p:spPr>
              <a:xfrm flipV="1">
                <a:off x="2286000" y="2247441"/>
                <a:ext cx="304800" cy="4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flipV="1">
                <a:off x="2220817" y="3167349"/>
                <a:ext cx="369983" cy="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43" name="Group 54"/>
            <p:cNvGrpSpPr/>
            <p:nvPr/>
          </p:nvGrpSpPr>
          <p:grpSpPr>
            <a:xfrm rot="5400000">
              <a:off x="4739167" y="3587406"/>
              <a:ext cx="222662" cy="734102"/>
              <a:chOff x="1905000" y="1676400"/>
              <a:chExt cx="304800" cy="1143000"/>
            </a:xfrm>
          </p:grpSpPr>
          <p:cxnSp>
            <p:nvCxnSpPr>
              <p:cNvPr id="186" name="Straight Connector 185"/>
              <p:cNvCxnSpPr/>
              <p:nvPr/>
            </p:nvCxnSpPr>
            <p:spPr>
              <a:xfrm>
                <a:off x="1905000" y="21336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905000" y="23622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5400000">
                <a:off x="1943100" y="22479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5400000">
                <a:off x="2057400" y="2253868"/>
                <a:ext cx="30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5400000" flipH="1" flipV="1">
                <a:off x="1676400" y="19050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rot="5400000">
                <a:off x="1676400" y="2590800"/>
                <a:ext cx="45720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44" name="Group 82"/>
            <p:cNvGrpSpPr/>
            <p:nvPr/>
          </p:nvGrpSpPr>
          <p:grpSpPr>
            <a:xfrm>
              <a:off x="5951652" y="3119473"/>
              <a:ext cx="440461" cy="1502971"/>
              <a:chOff x="3429000" y="1676400"/>
              <a:chExt cx="685800" cy="2057400"/>
            </a:xfrm>
          </p:grpSpPr>
          <p:grpSp>
            <p:nvGrpSpPr>
              <p:cNvPr id="167" name="Group 33"/>
              <p:cNvGrpSpPr/>
              <p:nvPr/>
            </p:nvGrpSpPr>
            <p:grpSpPr>
              <a:xfrm rot="10800000">
                <a:off x="3733800" y="1676400"/>
                <a:ext cx="381000" cy="1143000"/>
                <a:chOff x="1905000" y="1676400"/>
                <a:chExt cx="381000" cy="1143000"/>
              </a:xfrm>
            </p:grpSpPr>
            <p:grpSp>
              <p:nvGrpSpPr>
                <p:cNvPr id="178" name="Group 24"/>
                <p:cNvGrpSpPr/>
                <p:nvPr/>
              </p:nvGrpSpPr>
              <p:grpSpPr>
                <a:xfrm>
                  <a:off x="1905000" y="1676400"/>
                  <a:ext cx="304800" cy="1143000"/>
                  <a:chOff x="1905000" y="1676400"/>
                  <a:chExt cx="304800" cy="1143000"/>
                </a:xfrm>
              </p:grpSpPr>
              <p:cxnSp>
                <p:nvCxnSpPr>
                  <p:cNvPr id="180" name="Straight Connector 179"/>
                  <p:cNvCxnSpPr/>
                  <p:nvPr/>
                </p:nvCxnSpPr>
                <p:spPr>
                  <a:xfrm>
                    <a:off x="1905000" y="21336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905000" y="23622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5400000">
                    <a:off x="1943100" y="22479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5400000">
                    <a:off x="2057400" y="2253868"/>
                    <a:ext cx="30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5400000" flipH="1" flipV="1">
                    <a:off x="1676400" y="19050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1676400" y="2590800"/>
                    <a:ext cx="4572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79" name="Oval 178"/>
                <p:cNvSpPr/>
                <p:nvPr/>
              </p:nvSpPr>
              <p:spPr>
                <a:xfrm>
                  <a:off x="2209800" y="22098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grpSp>
            <p:nvGrpSpPr>
              <p:cNvPr id="168" name="Group 26"/>
              <p:cNvGrpSpPr/>
              <p:nvPr/>
            </p:nvGrpSpPr>
            <p:grpSpPr>
              <a:xfrm rot="10800000">
                <a:off x="3810000" y="2590800"/>
                <a:ext cx="304800" cy="1143000"/>
                <a:chOff x="1905000" y="1676400"/>
                <a:chExt cx="304800" cy="1143000"/>
              </a:xfrm>
            </p:grpSpPr>
            <p:cxnSp>
              <p:nvCxnSpPr>
                <p:cNvPr id="172" name="Straight Connector 171"/>
                <p:cNvCxnSpPr/>
                <p:nvPr/>
              </p:nvCxnSpPr>
              <p:spPr>
                <a:xfrm>
                  <a:off x="1905000" y="21336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905000" y="23622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rot="5400000">
                  <a:off x="1943100" y="22479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rot="5400000">
                  <a:off x="2057400" y="2253868"/>
                  <a:ext cx="30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rot="5400000" flipH="1" flipV="1">
                  <a:off x="1676400" y="19050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5400000">
                  <a:off x="1676400" y="2590800"/>
                  <a:ext cx="457200"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69" name="Straight Connector 168"/>
              <p:cNvCxnSpPr/>
              <p:nvPr/>
            </p:nvCxnSpPr>
            <p:spPr>
              <a:xfrm rot="16200000">
                <a:off x="2971800" y="2700051"/>
                <a:ext cx="914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0" name="Straight Connector 169"/>
              <p:cNvCxnSpPr>
                <a:stCxn id="179" idx="6"/>
              </p:cNvCxnSpPr>
              <p:nvPr/>
            </p:nvCxnSpPr>
            <p:spPr>
              <a:xfrm rot="10800000" flipV="1">
                <a:off x="3429000" y="2247900"/>
                <a:ext cx="304800" cy="4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rot="10800000" flipV="1">
                <a:off x="3429000" y="3167349"/>
                <a:ext cx="369983" cy="1"/>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45" name="Straight Connector 144"/>
            <p:cNvCxnSpPr/>
            <p:nvPr/>
          </p:nvCxnSpPr>
          <p:spPr>
            <a:xfrm>
              <a:off x="5658011" y="3954457"/>
              <a:ext cx="73410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5217550" y="3843126"/>
              <a:ext cx="734102" cy="0"/>
            </a:xfrm>
            <a:prstGeom prst="line">
              <a:avLst/>
            </a:prstGeom>
          </p:spPr>
          <p:style>
            <a:lnRef idx="1">
              <a:schemeClr val="accent1"/>
            </a:lnRef>
            <a:fillRef idx="0">
              <a:schemeClr val="accent1"/>
            </a:fillRef>
            <a:effectRef idx="0">
              <a:schemeClr val="accent1"/>
            </a:effectRef>
            <a:fontRef idx="minor">
              <a:schemeClr val="tx1"/>
            </a:fontRef>
          </p:style>
        </p:cxnSp>
        <p:sp>
          <p:nvSpPr>
            <p:cNvPr id="147" name="Oval 146"/>
            <p:cNvSpPr/>
            <p:nvPr/>
          </p:nvSpPr>
          <p:spPr>
            <a:xfrm>
              <a:off x="5944576" y="3827029"/>
              <a:ext cx="29363" cy="333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48" name="Oval 147"/>
            <p:cNvSpPr/>
            <p:nvPr/>
          </p:nvSpPr>
          <p:spPr>
            <a:xfrm>
              <a:off x="5650935" y="3938360"/>
              <a:ext cx="29363" cy="333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49" name="Oval 148"/>
            <p:cNvSpPr/>
            <p:nvPr/>
          </p:nvSpPr>
          <p:spPr>
            <a:xfrm>
              <a:off x="6383977" y="3938360"/>
              <a:ext cx="29363" cy="333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50" name="Oval 149"/>
            <p:cNvSpPr/>
            <p:nvPr/>
          </p:nvSpPr>
          <p:spPr>
            <a:xfrm>
              <a:off x="5203398" y="3827701"/>
              <a:ext cx="29363" cy="333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nvGrpSpPr>
            <p:cNvPr id="151" name="Group 90"/>
            <p:cNvGrpSpPr/>
            <p:nvPr/>
          </p:nvGrpSpPr>
          <p:grpSpPr>
            <a:xfrm rot="5400000">
              <a:off x="6647833" y="3698737"/>
              <a:ext cx="222662" cy="734102"/>
              <a:chOff x="1905000" y="1676400"/>
              <a:chExt cx="304800" cy="1143000"/>
            </a:xfrm>
          </p:grpSpPr>
          <p:cxnSp>
            <p:nvCxnSpPr>
              <p:cNvPr id="161" name="Straight Connector 160"/>
              <p:cNvCxnSpPr/>
              <p:nvPr/>
            </p:nvCxnSpPr>
            <p:spPr>
              <a:xfrm>
                <a:off x="1905000" y="21336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1905000" y="23622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rot="5400000">
                <a:off x="1943100" y="22479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rot="5400000">
                <a:off x="2057400" y="2253868"/>
                <a:ext cx="30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flipH="1" flipV="1">
                <a:off x="1676400" y="19050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676400" y="2590800"/>
                <a:ext cx="457200"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52" name="Straight Connector 151"/>
            <p:cNvCxnSpPr/>
            <p:nvPr/>
          </p:nvCxnSpPr>
          <p:spPr>
            <a:xfrm rot="5400000">
              <a:off x="4429174" y="4483280"/>
              <a:ext cx="8349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rot="5400000">
              <a:off x="6397529" y="4542970"/>
              <a:ext cx="71560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3733800" y="4900772"/>
              <a:ext cx="434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rot="5400000">
              <a:off x="5818074" y="4260618"/>
              <a:ext cx="261628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rot="5400000">
              <a:off x="3175306" y="4260618"/>
              <a:ext cx="2616283" cy="0"/>
            </a:xfrm>
            <a:prstGeom prst="line">
              <a:avLst/>
            </a:prstGeom>
          </p:spPr>
          <p:style>
            <a:lnRef idx="1">
              <a:schemeClr val="accent1"/>
            </a:lnRef>
            <a:fillRef idx="0">
              <a:schemeClr val="accent1"/>
            </a:fillRef>
            <a:effectRef idx="0">
              <a:schemeClr val="accent1"/>
            </a:effectRef>
            <a:fontRef idx="minor">
              <a:schemeClr val="tx1"/>
            </a:fontRef>
          </p:style>
        </p:cxnSp>
        <p:sp>
          <p:nvSpPr>
            <p:cNvPr id="157" name="Oval 156"/>
            <p:cNvSpPr/>
            <p:nvPr/>
          </p:nvSpPr>
          <p:spPr>
            <a:xfrm>
              <a:off x="4469296" y="3827029"/>
              <a:ext cx="29363" cy="333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58" name="Oval 157"/>
            <p:cNvSpPr/>
            <p:nvPr/>
          </p:nvSpPr>
          <p:spPr>
            <a:xfrm>
              <a:off x="4826028" y="4891518"/>
              <a:ext cx="29363" cy="333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59" name="Oval 158"/>
            <p:cNvSpPr/>
            <p:nvPr/>
          </p:nvSpPr>
          <p:spPr>
            <a:xfrm>
              <a:off x="7118079" y="3938360"/>
              <a:ext cx="29363" cy="333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60" name="Oval 159"/>
            <p:cNvSpPr/>
            <p:nvPr/>
          </p:nvSpPr>
          <p:spPr>
            <a:xfrm>
              <a:off x="6740119" y="4891518"/>
              <a:ext cx="29363" cy="333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cxnSp>
          <p:nvCxnSpPr>
            <p:cNvPr id="140" name="Straight Connector 139"/>
            <p:cNvCxnSpPr/>
            <p:nvPr/>
          </p:nvCxnSpPr>
          <p:spPr>
            <a:xfrm>
              <a:off x="5229136" y="3123102"/>
              <a:ext cx="118025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5219098" y="4610094"/>
              <a:ext cx="1180253" cy="0"/>
            </a:xfrm>
            <a:prstGeom prst="line">
              <a:avLst/>
            </a:prstGeom>
          </p:spPr>
          <p:style>
            <a:lnRef idx="1">
              <a:schemeClr val="accent1"/>
            </a:lnRef>
            <a:fillRef idx="0">
              <a:schemeClr val="accent1"/>
            </a:fillRef>
            <a:effectRef idx="0">
              <a:schemeClr val="accent1"/>
            </a:effectRef>
            <a:fontRef idx="minor">
              <a:schemeClr val="tx1"/>
            </a:fontRef>
          </p:style>
        </p:cxnSp>
        <p:sp>
          <p:nvSpPr>
            <p:cNvPr id="133" name="TextBox 132"/>
            <p:cNvSpPr txBox="1"/>
            <p:nvPr/>
          </p:nvSpPr>
          <p:spPr>
            <a:xfrm rot="16200000">
              <a:off x="4130294" y="5481258"/>
              <a:ext cx="593552" cy="299032"/>
            </a:xfrm>
            <a:prstGeom prst="rect">
              <a:avLst/>
            </a:prstGeom>
            <a:noFill/>
          </p:spPr>
          <p:txBody>
            <a:bodyPr wrap="square" rtlCol="0">
              <a:spAutoFit/>
            </a:bodyPr>
            <a:lstStyle/>
            <a:p>
              <a:r>
                <a:rPr lang="en-US" sz="900" dirty="0"/>
                <a:t>bit1</a:t>
              </a:r>
            </a:p>
          </p:txBody>
        </p:sp>
        <p:sp>
          <p:nvSpPr>
            <p:cNvPr id="134" name="TextBox 133"/>
            <p:cNvSpPr txBox="1"/>
            <p:nvPr/>
          </p:nvSpPr>
          <p:spPr>
            <a:xfrm rot="16200000">
              <a:off x="6782619" y="5518646"/>
              <a:ext cx="703273" cy="299032"/>
            </a:xfrm>
            <a:prstGeom prst="rect">
              <a:avLst/>
            </a:prstGeom>
            <a:noFill/>
          </p:spPr>
          <p:txBody>
            <a:bodyPr wrap="square" rtlCol="0">
              <a:spAutoFit/>
            </a:bodyPr>
            <a:lstStyle/>
            <a:p>
              <a:r>
                <a:rPr lang="en-US" sz="900" dirty="0"/>
                <a:t>bit1</a:t>
              </a:r>
            </a:p>
          </p:txBody>
        </p:sp>
        <p:sp>
          <p:nvSpPr>
            <p:cNvPr id="136" name="TextBox 135"/>
            <p:cNvSpPr txBox="1"/>
            <p:nvPr/>
          </p:nvSpPr>
          <p:spPr>
            <a:xfrm>
              <a:off x="5516880" y="2895600"/>
              <a:ext cx="624840" cy="278356"/>
            </a:xfrm>
            <a:prstGeom prst="rect">
              <a:avLst/>
            </a:prstGeom>
            <a:noFill/>
          </p:spPr>
          <p:txBody>
            <a:bodyPr wrap="square" rtlCol="0">
              <a:spAutoFit/>
            </a:bodyPr>
            <a:lstStyle/>
            <a:p>
              <a:r>
                <a:rPr lang="en-US" sz="900" dirty="0" err="1"/>
                <a:t>vdd</a:t>
              </a:r>
              <a:endParaRPr lang="en-US" sz="900" dirty="0"/>
            </a:p>
          </p:txBody>
        </p:sp>
        <p:sp>
          <p:nvSpPr>
            <p:cNvPr id="137" name="TextBox 136"/>
            <p:cNvSpPr txBox="1"/>
            <p:nvPr/>
          </p:nvSpPr>
          <p:spPr>
            <a:xfrm>
              <a:off x="5519144" y="4383077"/>
              <a:ext cx="463501" cy="278356"/>
            </a:xfrm>
            <a:prstGeom prst="rect">
              <a:avLst/>
            </a:prstGeom>
            <a:noFill/>
          </p:spPr>
          <p:txBody>
            <a:bodyPr wrap="none" rtlCol="0">
              <a:spAutoFit/>
            </a:bodyPr>
            <a:lstStyle/>
            <a:p>
              <a:r>
                <a:rPr lang="en-US" sz="900" dirty="0" err="1"/>
                <a:t>vss</a:t>
              </a:r>
              <a:endParaRPr lang="en-US" sz="900" dirty="0"/>
            </a:p>
          </p:txBody>
        </p:sp>
        <p:sp>
          <p:nvSpPr>
            <p:cNvPr id="138" name="TextBox 137"/>
            <p:cNvSpPr txBox="1"/>
            <p:nvPr/>
          </p:nvSpPr>
          <p:spPr>
            <a:xfrm>
              <a:off x="5169747" y="4838083"/>
              <a:ext cx="1078652" cy="278356"/>
            </a:xfrm>
            <a:prstGeom prst="rect">
              <a:avLst/>
            </a:prstGeom>
            <a:noFill/>
          </p:spPr>
          <p:txBody>
            <a:bodyPr wrap="square" rtlCol="0">
              <a:spAutoFit/>
            </a:bodyPr>
            <a:lstStyle/>
            <a:p>
              <a:r>
                <a:rPr lang="en-US" sz="900" dirty="0"/>
                <a:t>Word line0</a:t>
              </a:r>
            </a:p>
          </p:txBody>
        </p:sp>
        <p:grpSp>
          <p:nvGrpSpPr>
            <p:cNvPr id="211" name="Group 54"/>
            <p:cNvGrpSpPr/>
            <p:nvPr/>
          </p:nvGrpSpPr>
          <p:grpSpPr>
            <a:xfrm rot="5400000">
              <a:off x="4522920" y="4240080"/>
              <a:ext cx="222662" cy="734102"/>
              <a:chOff x="1905000" y="1676400"/>
              <a:chExt cx="304800" cy="1143000"/>
            </a:xfrm>
          </p:grpSpPr>
          <p:cxnSp>
            <p:nvCxnSpPr>
              <p:cNvPr id="212" name="Straight Connector 211"/>
              <p:cNvCxnSpPr/>
              <p:nvPr/>
            </p:nvCxnSpPr>
            <p:spPr>
              <a:xfrm>
                <a:off x="1905000" y="21336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a:off x="1905000" y="23622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5400000">
                <a:off x="1943100" y="22479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2057400" y="2253868"/>
                <a:ext cx="30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5400000" flipH="1" flipV="1">
                <a:off x="1676400" y="19050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676400" y="2590800"/>
                <a:ext cx="457200"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218" name="Straight Connector 217"/>
            <p:cNvCxnSpPr/>
            <p:nvPr/>
          </p:nvCxnSpPr>
          <p:spPr>
            <a:xfrm rot="5400000">
              <a:off x="2959058" y="4279942"/>
              <a:ext cx="261628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5400000" flipH="1" flipV="1">
              <a:off x="4734498" y="4168966"/>
              <a:ext cx="65366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a:off x="4898834" y="4495800"/>
              <a:ext cx="152400" cy="0"/>
            </a:xfrm>
            <a:prstGeom prst="line">
              <a:avLst/>
            </a:prstGeom>
          </p:spPr>
          <p:style>
            <a:lnRef idx="1">
              <a:schemeClr val="accent1"/>
            </a:lnRef>
            <a:fillRef idx="0">
              <a:schemeClr val="accent1"/>
            </a:fillRef>
            <a:effectRef idx="0">
              <a:schemeClr val="accent1"/>
            </a:effectRef>
            <a:fontRef idx="minor">
              <a:schemeClr val="tx1"/>
            </a:fontRef>
          </p:style>
        </p:cxnSp>
        <p:sp>
          <p:nvSpPr>
            <p:cNvPr id="225" name="Oval 224"/>
            <p:cNvSpPr/>
            <p:nvPr/>
          </p:nvSpPr>
          <p:spPr>
            <a:xfrm>
              <a:off x="5054003" y="3825863"/>
              <a:ext cx="29363" cy="333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26" name="Oval 225"/>
            <p:cNvSpPr/>
            <p:nvPr/>
          </p:nvSpPr>
          <p:spPr>
            <a:xfrm>
              <a:off x="4256183" y="4473766"/>
              <a:ext cx="29363" cy="333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nvGrpSpPr>
            <p:cNvPr id="247" name="Group 54"/>
            <p:cNvGrpSpPr/>
            <p:nvPr/>
          </p:nvGrpSpPr>
          <p:grpSpPr>
            <a:xfrm rot="5400000">
              <a:off x="7189920" y="4240080"/>
              <a:ext cx="222662" cy="734102"/>
              <a:chOff x="1905000" y="1676400"/>
              <a:chExt cx="304800" cy="1143000"/>
            </a:xfrm>
          </p:grpSpPr>
          <p:cxnSp>
            <p:nvCxnSpPr>
              <p:cNvPr id="248" name="Straight Connector 247"/>
              <p:cNvCxnSpPr/>
              <p:nvPr/>
            </p:nvCxnSpPr>
            <p:spPr>
              <a:xfrm>
                <a:off x="1905000" y="21336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a:off x="1905000" y="23622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1943100" y="22479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5400000">
                <a:off x="2057400" y="2253868"/>
                <a:ext cx="30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flipH="1" flipV="1">
                <a:off x="1676400" y="19050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5400000">
                <a:off x="1676400" y="2590800"/>
                <a:ext cx="457200"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254" name="Straight Connector 253"/>
            <p:cNvCxnSpPr/>
            <p:nvPr/>
          </p:nvCxnSpPr>
          <p:spPr>
            <a:xfrm rot="5400000" flipH="1" flipV="1">
              <a:off x="6667500" y="4229100"/>
              <a:ext cx="533400" cy="0"/>
            </a:xfrm>
            <a:prstGeom prst="line">
              <a:avLst/>
            </a:prstGeom>
          </p:spPr>
          <p:style>
            <a:lnRef idx="1">
              <a:schemeClr val="accent1"/>
            </a:lnRef>
            <a:fillRef idx="0">
              <a:schemeClr val="accent1"/>
            </a:fillRef>
            <a:effectRef idx="0">
              <a:schemeClr val="accent1"/>
            </a:effectRef>
            <a:fontRef idx="minor">
              <a:schemeClr val="tx1"/>
            </a:fontRef>
          </p:style>
        </p:cxnSp>
        <p:sp>
          <p:nvSpPr>
            <p:cNvPr id="256" name="Oval 255"/>
            <p:cNvSpPr/>
            <p:nvPr/>
          </p:nvSpPr>
          <p:spPr>
            <a:xfrm>
              <a:off x="6926871" y="3934195"/>
              <a:ext cx="29363" cy="333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cxnSp>
          <p:nvCxnSpPr>
            <p:cNvPr id="257" name="Straight Connector 256"/>
            <p:cNvCxnSpPr/>
            <p:nvPr/>
          </p:nvCxnSpPr>
          <p:spPr>
            <a:xfrm rot="5400000">
              <a:off x="6344909" y="4268006"/>
              <a:ext cx="2616283" cy="0"/>
            </a:xfrm>
            <a:prstGeom prst="line">
              <a:avLst/>
            </a:prstGeom>
          </p:spPr>
          <p:style>
            <a:lnRef idx="1">
              <a:schemeClr val="accent1"/>
            </a:lnRef>
            <a:fillRef idx="0">
              <a:schemeClr val="accent1"/>
            </a:fillRef>
            <a:effectRef idx="0">
              <a:schemeClr val="accent1"/>
            </a:effectRef>
            <a:fontRef idx="minor">
              <a:schemeClr val="tx1"/>
            </a:fontRef>
          </p:style>
        </p:cxnSp>
        <p:sp>
          <p:nvSpPr>
            <p:cNvPr id="258" name="Oval 257"/>
            <p:cNvSpPr/>
            <p:nvPr/>
          </p:nvSpPr>
          <p:spPr>
            <a:xfrm>
              <a:off x="7644803" y="4476355"/>
              <a:ext cx="29363" cy="333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cxnSp>
          <p:nvCxnSpPr>
            <p:cNvPr id="261" name="Straight Connector 260"/>
            <p:cNvCxnSpPr/>
            <p:nvPr/>
          </p:nvCxnSpPr>
          <p:spPr>
            <a:xfrm rot="5400000">
              <a:off x="4402091" y="4951392"/>
              <a:ext cx="4539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5400000">
              <a:off x="7074061" y="4951393"/>
              <a:ext cx="4539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p:nvCxnSpPr>
          <p:spPr>
            <a:xfrm>
              <a:off x="3733800" y="5178384"/>
              <a:ext cx="4343400" cy="0"/>
            </a:xfrm>
            <a:prstGeom prst="line">
              <a:avLst/>
            </a:prstGeom>
          </p:spPr>
          <p:style>
            <a:lnRef idx="1">
              <a:schemeClr val="accent1"/>
            </a:lnRef>
            <a:fillRef idx="0">
              <a:schemeClr val="accent1"/>
            </a:fillRef>
            <a:effectRef idx="0">
              <a:schemeClr val="accent1"/>
            </a:effectRef>
            <a:fontRef idx="minor">
              <a:schemeClr val="tx1"/>
            </a:fontRef>
          </p:style>
        </p:cxnSp>
        <p:sp>
          <p:nvSpPr>
            <p:cNvPr id="264" name="Oval 263"/>
            <p:cNvSpPr/>
            <p:nvPr/>
          </p:nvSpPr>
          <p:spPr>
            <a:xfrm>
              <a:off x="4608445" y="5169130"/>
              <a:ext cx="29363" cy="333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65" name="Oval 264"/>
            <p:cNvSpPr/>
            <p:nvPr/>
          </p:nvSpPr>
          <p:spPr>
            <a:xfrm>
              <a:off x="7285837" y="5169130"/>
              <a:ext cx="29363" cy="333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74" name="TextBox 273"/>
            <p:cNvSpPr txBox="1"/>
            <p:nvPr/>
          </p:nvSpPr>
          <p:spPr>
            <a:xfrm rot="16200000">
              <a:off x="3824480" y="5489196"/>
              <a:ext cx="609427" cy="299032"/>
            </a:xfrm>
            <a:prstGeom prst="rect">
              <a:avLst/>
            </a:prstGeom>
            <a:noFill/>
          </p:spPr>
          <p:txBody>
            <a:bodyPr wrap="square" rtlCol="0">
              <a:spAutoFit/>
            </a:bodyPr>
            <a:lstStyle/>
            <a:p>
              <a:r>
                <a:rPr lang="en-US" sz="900" dirty="0"/>
                <a:t>bit0</a:t>
              </a:r>
            </a:p>
          </p:txBody>
        </p:sp>
        <p:sp>
          <p:nvSpPr>
            <p:cNvPr id="276" name="TextBox 275"/>
            <p:cNvSpPr txBox="1"/>
            <p:nvPr/>
          </p:nvSpPr>
          <p:spPr>
            <a:xfrm rot="16200000">
              <a:off x="7316019" y="5518646"/>
              <a:ext cx="703273" cy="299032"/>
            </a:xfrm>
            <a:prstGeom prst="rect">
              <a:avLst/>
            </a:prstGeom>
            <a:noFill/>
          </p:spPr>
          <p:txBody>
            <a:bodyPr wrap="square" rtlCol="0">
              <a:spAutoFit/>
            </a:bodyPr>
            <a:lstStyle/>
            <a:p>
              <a:r>
                <a:rPr lang="en-US" sz="900" dirty="0"/>
                <a:t>bit0</a:t>
              </a:r>
            </a:p>
          </p:txBody>
        </p:sp>
        <p:cxnSp>
          <p:nvCxnSpPr>
            <p:cNvPr id="278" name="Straight Connector 277"/>
            <p:cNvCxnSpPr/>
            <p:nvPr/>
          </p:nvCxnSpPr>
          <p:spPr>
            <a:xfrm rot="5400000">
              <a:off x="6858000" y="5715000"/>
              <a:ext cx="30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p:nvCxnSpPr>
          <p:spPr>
            <a:xfrm rot="5400000">
              <a:off x="7353300" y="57531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283" name="TextBox 282"/>
            <p:cNvSpPr txBox="1"/>
            <p:nvPr/>
          </p:nvSpPr>
          <p:spPr>
            <a:xfrm>
              <a:off x="5181600" y="5163979"/>
              <a:ext cx="1078652" cy="278356"/>
            </a:xfrm>
            <a:prstGeom prst="rect">
              <a:avLst/>
            </a:prstGeom>
            <a:noFill/>
          </p:spPr>
          <p:txBody>
            <a:bodyPr wrap="square" rtlCol="0">
              <a:spAutoFit/>
            </a:bodyPr>
            <a:lstStyle/>
            <a:p>
              <a:r>
                <a:rPr lang="en-US" sz="900" dirty="0"/>
                <a:t>Word line1</a:t>
              </a:r>
            </a:p>
          </p:txBody>
        </p:sp>
      </p:grpSp>
      <p:sp>
        <p:nvSpPr>
          <p:cNvPr id="285" name="TextBox 284"/>
          <p:cNvSpPr txBox="1"/>
          <p:nvPr/>
        </p:nvSpPr>
        <p:spPr>
          <a:xfrm>
            <a:off x="304800" y="228600"/>
            <a:ext cx="1447800" cy="369332"/>
          </a:xfrm>
          <a:prstGeom prst="rect">
            <a:avLst/>
          </a:prstGeom>
          <a:noFill/>
        </p:spPr>
        <p:txBody>
          <a:bodyPr wrap="square" rtlCol="0">
            <a:spAutoFit/>
          </a:bodyPr>
          <a:lstStyle/>
          <a:p>
            <a:r>
              <a:rPr lang="en-US" dirty="0"/>
              <a:t>1p RAM cell</a:t>
            </a:r>
          </a:p>
        </p:txBody>
      </p:sp>
      <p:sp>
        <p:nvSpPr>
          <p:cNvPr id="286" name="TextBox 285"/>
          <p:cNvSpPr txBox="1"/>
          <p:nvPr/>
        </p:nvSpPr>
        <p:spPr>
          <a:xfrm>
            <a:off x="152400" y="2971800"/>
            <a:ext cx="1447800" cy="369332"/>
          </a:xfrm>
          <a:prstGeom prst="rect">
            <a:avLst/>
          </a:prstGeom>
          <a:noFill/>
        </p:spPr>
        <p:txBody>
          <a:bodyPr wrap="square" rtlCol="0">
            <a:spAutoFit/>
          </a:bodyPr>
          <a:lstStyle/>
          <a:p>
            <a:r>
              <a:rPr lang="en-US" dirty="0"/>
              <a:t>2p RAM cell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endParaRPr lang="en-US" dirty="0"/>
          </a:p>
        </p:txBody>
      </p:sp>
      <p:sp>
        <p:nvSpPr>
          <p:cNvPr id="5" name="TextBox 4"/>
          <p:cNvSpPr txBox="1"/>
          <p:nvPr/>
        </p:nvSpPr>
        <p:spPr>
          <a:xfrm>
            <a:off x="228600" y="2133600"/>
            <a:ext cx="8686800" cy="1384995"/>
          </a:xfrm>
          <a:prstGeom prst="rect">
            <a:avLst/>
          </a:prstGeom>
          <a:noFill/>
        </p:spPr>
        <p:txBody>
          <a:bodyPr wrap="square" rtlCol="0">
            <a:spAutoFit/>
          </a:bodyPr>
          <a:lstStyle/>
          <a:p>
            <a:pPr marL="342900" indent="-342900">
              <a:buAutoNum type="arabicPeriod"/>
            </a:pPr>
            <a:r>
              <a:rPr lang="en-US" sz="2800" dirty="0"/>
              <a:t>ASAP  (LT - light)</a:t>
            </a:r>
          </a:p>
          <a:p>
            <a:pPr marL="342900" indent="-342900">
              <a:buAutoNum type="arabicPeriod"/>
            </a:pPr>
            <a:r>
              <a:rPr lang="en-US" sz="2800" dirty="0"/>
              <a:t>BIST    (IT- integrated test(built in self test )</a:t>
            </a:r>
          </a:p>
          <a:p>
            <a:pPr marL="342900" indent="-342900">
              <a:buAutoNum type="arabicPeriod"/>
            </a:pPr>
            <a:r>
              <a:rPr lang="en-US" sz="2800" dirty="0"/>
              <a:t>STAR (ST - BIST+REPAIR)(self test and repair)  </a:t>
            </a:r>
          </a:p>
        </p:txBody>
      </p:sp>
      <p:sp>
        <p:nvSpPr>
          <p:cNvPr id="6" name="Rectangle 5"/>
          <p:cNvSpPr/>
          <p:nvPr/>
        </p:nvSpPr>
        <p:spPr>
          <a:xfrm>
            <a:off x="76200" y="304800"/>
            <a:ext cx="8915400" cy="923330"/>
          </a:xfrm>
          <a:prstGeom prst="rect">
            <a:avLst/>
          </a:prstGeom>
          <a:noFill/>
        </p:spPr>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54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Types of memories</a:t>
            </a:r>
            <a:endParaRPr lang="en-US" sz="54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74"/>
            <a:ext cx="8686800" cy="922026"/>
          </a:xfrm>
        </p:spPr>
        <p:txBody>
          <a:bodyPr/>
          <a:lstStyle/>
          <a:p>
            <a:r>
              <a:rPr lang="en-US" i="1" u="sng" dirty="0"/>
              <a:t>ASAP (LT) Memory structure</a:t>
            </a:r>
          </a:p>
        </p:txBody>
      </p:sp>
      <p:sp>
        <p:nvSpPr>
          <p:cNvPr id="4" name="Footer Placeholder 3"/>
          <p:cNvSpPr>
            <a:spLocks noGrp="1"/>
          </p:cNvSpPr>
          <p:nvPr>
            <p:ph type="ftr" sz="quarter" idx="10"/>
          </p:nvPr>
        </p:nvSpPr>
        <p:spPr/>
        <p:txBody>
          <a:bodyPr/>
          <a:lstStyle/>
          <a:p>
            <a:endParaRPr lang="en-US" dirty="0"/>
          </a:p>
        </p:txBody>
      </p:sp>
      <p:grpSp>
        <p:nvGrpSpPr>
          <p:cNvPr id="69" name="Group 68"/>
          <p:cNvGrpSpPr/>
          <p:nvPr/>
        </p:nvGrpSpPr>
        <p:grpSpPr>
          <a:xfrm>
            <a:off x="1" y="609600"/>
            <a:ext cx="8762999" cy="4870967"/>
            <a:chOff x="1" y="838200"/>
            <a:chExt cx="8762999" cy="4870967"/>
          </a:xfrm>
        </p:grpSpPr>
        <p:grpSp>
          <p:nvGrpSpPr>
            <p:cNvPr id="42" name="Group 41"/>
            <p:cNvGrpSpPr/>
            <p:nvPr/>
          </p:nvGrpSpPr>
          <p:grpSpPr>
            <a:xfrm>
              <a:off x="838200" y="1828800"/>
              <a:ext cx="7772400" cy="3352800"/>
              <a:chOff x="304800" y="1447800"/>
              <a:chExt cx="8305800" cy="3352800"/>
            </a:xfrm>
            <a:solidFill>
              <a:schemeClr val="accent4">
                <a:lumMod val="20000"/>
                <a:lumOff val="80000"/>
              </a:schemeClr>
            </a:solidFill>
          </p:grpSpPr>
          <p:sp>
            <p:nvSpPr>
              <p:cNvPr id="5" name="Rectangle 4"/>
              <p:cNvSpPr/>
              <p:nvPr/>
            </p:nvSpPr>
            <p:spPr>
              <a:xfrm>
                <a:off x="304800" y="1447800"/>
                <a:ext cx="2057400" cy="457200"/>
              </a:xfrm>
              <a:prstGeom prst="rect">
                <a:avLst/>
              </a:prstGeom>
              <a:solidFill>
                <a:srgbClr val="FFFF0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RW</a:t>
                </a:r>
              </a:p>
            </p:txBody>
          </p:sp>
          <p:sp>
            <p:nvSpPr>
              <p:cNvPr id="6" name="Rectangle 5"/>
              <p:cNvSpPr/>
              <p:nvPr/>
            </p:nvSpPr>
            <p:spPr>
              <a:xfrm>
                <a:off x="2667000" y="1447800"/>
                <a:ext cx="2057400" cy="457200"/>
              </a:xfrm>
              <a:prstGeom prst="rect">
                <a:avLst/>
              </a:prstGeom>
              <a:solidFill>
                <a:srgbClr val="FFFF0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RWBUF</a:t>
                </a:r>
              </a:p>
            </p:txBody>
          </p:sp>
          <p:sp>
            <p:nvSpPr>
              <p:cNvPr id="7" name="Rectangle 6"/>
              <p:cNvSpPr/>
              <p:nvPr/>
            </p:nvSpPr>
            <p:spPr>
              <a:xfrm>
                <a:off x="4953000" y="1447800"/>
                <a:ext cx="762000" cy="457200"/>
              </a:xfrm>
              <a:prstGeom prst="rect">
                <a:avLst/>
              </a:prstGeom>
              <a:solidFill>
                <a:srgbClr val="FFFF0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rgbClr val="002060"/>
                    </a:solidFill>
                  </a:rPr>
                  <a:t>WTIMER</a:t>
                </a:r>
              </a:p>
            </p:txBody>
          </p:sp>
          <p:sp>
            <p:nvSpPr>
              <p:cNvPr id="8" name="Rectangle 7"/>
              <p:cNvSpPr/>
              <p:nvPr/>
            </p:nvSpPr>
            <p:spPr>
              <a:xfrm>
                <a:off x="6019800" y="1447800"/>
                <a:ext cx="838200" cy="457200"/>
              </a:xfrm>
              <a:prstGeom prst="rect">
                <a:avLst/>
              </a:prstGeom>
              <a:solidFill>
                <a:srgbClr val="FFFF0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RAR</a:t>
                </a:r>
              </a:p>
            </p:txBody>
          </p:sp>
          <p:sp>
            <p:nvSpPr>
              <p:cNvPr id="9" name="Rectangle 8"/>
              <p:cNvSpPr/>
              <p:nvPr/>
            </p:nvSpPr>
            <p:spPr>
              <a:xfrm>
                <a:off x="7086600" y="1447800"/>
                <a:ext cx="838200" cy="457200"/>
              </a:xfrm>
              <a:prstGeom prst="rect">
                <a:avLst/>
              </a:prstGeom>
              <a:solidFill>
                <a:srgbClr val="FFFF0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RAR</a:t>
                </a:r>
              </a:p>
            </p:txBody>
          </p:sp>
          <p:sp>
            <p:nvSpPr>
              <p:cNvPr id="10" name="Rectangle 9"/>
              <p:cNvSpPr/>
              <p:nvPr/>
            </p:nvSpPr>
            <p:spPr>
              <a:xfrm>
                <a:off x="8153400" y="1447800"/>
                <a:ext cx="457200" cy="457200"/>
              </a:xfrm>
              <a:prstGeom prst="rect">
                <a:avLst/>
              </a:prstGeom>
              <a:solidFill>
                <a:srgbClr val="FFFF0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002060"/>
                    </a:solidFill>
                  </a:rPr>
                  <a:t>PWEDGE</a:t>
                </a:r>
              </a:p>
            </p:txBody>
          </p:sp>
          <p:sp>
            <p:nvSpPr>
              <p:cNvPr id="11" name="Rectangle 10"/>
              <p:cNvSpPr/>
              <p:nvPr/>
            </p:nvSpPr>
            <p:spPr>
              <a:xfrm>
                <a:off x="304800" y="2133600"/>
                <a:ext cx="2057400" cy="304800"/>
              </a:xfrm>
              <a:prstGeom prst="rect">
                <a:avLst/>
              </a:prstGeom>
              <a:grp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X4DEC</a:t>
                </a:r>
              </a:p>
            </p:txBody>
          </p:sp>
          <p:sp>
            <p:nvSpPr>
              <p:cNvPr id="12" name="Rectangle 11"/>
              <p:cNvSpPr/>
              <p:nvPr/>
            </p:nvSpPr>
            <p:spPr>
              <a:xfrm>
                <a:off x="304800" y="2590800"/>
                <a:ext cx="2057400" cy="304800"/>
              </a:xfrm>
              <a:prstGeom prst="rect">
                <a:avLst/>
              </a:prstGeom>
              <a:grp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X4DEC</a:t>
                </a:r>
              </a:p>
            </p:txBody>
          </p:sp>
          <p:sp>
            <p:nvSpPr>
              <p:cNvPr id="13" name="Rectangle 12"/>
              <p:cNvSpPr/>
              <p:nvPr/>
            </p:nvSpPr>
            <p:spPr>
              <a:xfrm>
                <a:off x="304800" y="3048000"/>
                <a:ext cx="2057400" cy="457200"/>
              </a:xfrm>
              <a:prstGeom prst="rect">
                <a:avLst/>
              </a:prstGeom>
              <a:grp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LCEN</a:t>
                </a:r>
              </a:p>
            </p:txBody>
          </p:sp>
          <p:sp>
            <p:nvSpPr>
              <p:cNvPr id="14" name="Rectangle 13"/>
              <p:cNvSpPr/>
              <p:nvPr/>
            </p:nvSpPr>
            <p:spPr>
              <a:xfrm>
                <a:off x="304800" y="3657600"/>
                <a:ext cx="2057400" cy="457200"/>
              </a:xfrm>
              <a:prstGeom prst="rect">
                <a:avLst/>
              </a:prstGeom>
              <a:grp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SACTRL</a:t>
                </a:r>
              </a:p>
            </p:txBody>
          </p:sp>
          <p:sp>
            <p:nvSpPr>
              <p:cNvPr id="15" name="Rectangle 14"/>
              <p:cNvSpPr/>
              <p:nvPr/>
            </p:nvSpPr>
            <p:spPr>
              <a:xfrm>
                <a:off x="304800" y="4343400"/>
                <a:ext cx="2057400" cy="457200"/>
              </a:xfrm>
              <a:prstGeom prst="rect">
                <a:avLst/>
              </a:prstGeom>
              <a:grp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GCEN</a:t>
                </a:r>
              </a:p>
            </p:txBody>
          </p:sp>
          <p:sp>
            <p:nvSpPr>
              <p:cNvPr id="16" name="Rectangle 15"/>
              <p:cNvSpPr/>
              <p:nvPr/>
            </p:nvSpPr>
            <p:spPr>
              <a:xfrm>
                <a:off x="2667000" y="2133600"/>
                <a:ext cx="2057400" cy="304800"/>
              </a:xfrm>
              <a:prstGeom prst="rect">
                <a:avLst/>
              </a:prstGeom>
              <a:grp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X4BUF</a:t>
                </a:r>
              </a:p>
            </p:txBody>
          </p:sp>
          <p:sp>
            <p:nvSpPr>
              <p:cNvPr id="17" name="Rectangle 16"/>
              <p:cNvSpPr/>
              <p:nvPr/>
            </p:nvSpPr>
            <p:spPr>
              <a:xfrm>
                <a:off x="2667000" y="2590800"/>
                <a:ext cx="2057400" cy="304800"/>
              </a:xfrm>
              <a:prstGeom prst="rect">
                <a:avLst/>
              </a:prstGeom>
              <a:grp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X4BUF</a:t>
                </a:r>
              </a:p>
            </p:txBody>
          </p:sp>
          <p:sp>
            <p:nvSpPr>
              <p:cNvPr id="18" name="Rectangle 17"/>
              <p:cNvSpPr/>
              <p:nvPr/>
            </p:nvSpPr>
            <p:spPr>
              <a:xfrm>
                <a:off x="2667000" y="3048000"/>
                <a:ext cx="2057400" cy="457200"/>
              </a:xfrm>
              <a:prstGeom prst="rect">
                <a:avLst/>
              </a:prstGeom>
              <a:grp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LCENBUF</a:t>
                </a:r>
              </a:p>
            </p:txBody>
          </p:sp>
          <p:sp>
            <p:nvSpPr>
              <p:cNvPr id="19" name="Rectangle 18"/>
              <p:cNvSpPr/>
              <p:nvPr/>
            </p:nvSpPr>
            <p:spPr>
              <a:xfrm>
                <a:off x="2667000" y="3657600"/>
                <a:ext cx="2057400" cy="457200"/>
              </a:xfrm>
              <a:prstGeom prst="rect">
                <a:avLst/>
              </a:prstGeom>
              <a:grp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SACBUF</a:t>
                </a:r>
              </a:p>
            </p:txBody>
          </p:sp>
          <p:sp>
            <p:nvSpPr>
              <p:cNvPr id="20" name="Rectangle 19"/>
              <p:cNvSpPr/>
              <p:nvPr/>
            </p:nvSpPr>
            <p:spPr>
              <a:xfrm>
                <a:off x="2667000" y="4343400"/>
                <a:ext cx="2057400" cy="457200"/>
              </a:xfrm>
              <a:prstGeom prst="rect">
                <a:avLst/>
              </a:prstGeom>
              <a:grp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GCENBUF</a:t>
                </a:r>
              </a:p>
            </p:txBody>
          </p:sp>
          <p:sp>
            <p:nvSpPr>
              <p:cNvPr id="22" name="Rectangle 21"/>
              <p:cNvSpPr/>
              <p:nvPr/>
            </p:nvSpPr>
            <p:spPr>
              <a:xfrm>
                <a:off x="4953000" y="2133600"/>
                <a:ext cx="762000" cy="304800"/>
              </a:xfrm>
              <a:prstGeom prst="rect">
                <a:avLst/>
              </a:prstGeom>
              <a:solidFill>
                <a:srgbClr val="FFFF0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l4ref</a:t>
                </a:r>
              </a:p>
            </p:txBody>
          </p:sp>
          <p:sp>
            <p:nvSpPr>
              <p:cNvPr id="23" name="Rectangle 22"/>
              <p:cNvSpPr/>
              <p:nvPr/>
            </p:nvSpPr>
            <p:spPr>
              <a:xfrm>
                <a:off x="4953000" y="2590800"/>
                <a:ext cx="762000" cy="304800"/>
              </a:xfrm>
              <a:prstGeom prst="rect">
                <a:avLst/>
              </a:prstGeom>
              <a:solidFill>
                <a:srgbClr val="FFFF0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l4ref</a:t>
                </a:r>
              </a:p>
            </p:txBody>
          </p:sp>
          <p:sp>
            <p:nvSpPr>
              <p:cNvPr id="24" name="Rectangle 23"/>
              <p:cNvSpPr/>
              <p:nvPr/>
            </p:nvSpPr>
            <p:spPr>
              <a:xfrm>
                <a:off x="4953000" y="3048000"/>
                <a:ext cx="762000" cy="457200"/>
              </a:xfrm>
              <a:prstGeom prst="rect">
                <a:avLst/>
              </a:prstGeom>
              <a:solidFill>
                <a:srgbClr val="FFFF0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err="1">
                    <a:solidFill>
                      <a:srgbClr val="002060"/>
                    </a:solidFill>
                  </a:rPr>
                  <a:t>refmux</a:t>
                </a:r>
                <a:endParaRPr lang="en-US" sz="1000" b="1" dirty="0">
                  <a:solidFill>
                    <a:srgbClr val="002060"/>
                  </a:solidFill>
                </a:endParaRPr>
              </a:p>
            </p:txBody>
          </p:sp>
          <p:sp>
            <p:nvSpPr>
              <p:cNvPr id="25" name="Rectangle 24"/>
              <p:cNvSpPr/>
              <p:nvPr/>
            </p:nvSpPr>
            <p:spPr>
              <a:xfrm>
                <a:off x="4953000" y="3657600"/>
                <a:ext cx="762000" cy="457200"/>
              </a:xfrm>
              <a:prstGeom prst="rect">
                <a:avLst/>
              </a:prstGeom>
              <a:solidFill>
                <a:srgbClr val="FFFF0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rgbClr val="002060"/>
                    </a:solidFill>
                  </a:rPr>
                  <a:t>rio</a:t>
                </a:r>
                <a:endParaRPr lang="en-US" b="1" dirty="0">
                  <a:solidFill>
                    <a:srgbClr val="002060"/>
                  </a:solidFill>
                </a:endParaRPr>
              </a:p>
            </p:txBody>
          </p:sp>
          <p:sp>
            <p:nvSpPr>
              <p:cNvPr id="26" name="Rectangle 25"/>
              <p:cNvSpPr/>
              <p:nvPr/>
            </p:nvSpPr>
            <p:spPr>
              <a:xfrm>
                <a:off x="4953000" y="4343400"/>
                <a:ext cx="762000" cy="457200"/>
              </a:xfrm>
              <a:prstGeom prst="rect">
                <a:avLst/>
              </a:prstGeom>
              <a:solidFill>
                <a:srgbClr val="FFFF0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rgbClr val="002060"/>
                    </a:solidFill>
                  </a:rPr>
                  <a:t>rmctrl</a:t>
                </a:r>
                <a:endParaRPr lang="en-US" b="1" dirty="0">
                  <a:solidFill>
                    <a:srgbClr val="002060"/>
                  </a:solidFill>
                </a:endParaRPr>
              </a:p>
            </p:txBody>
          </p:sp>
          <p:sp>
            <p:nvSpPr>
              <p:cNvPr id="27" name="Rectangle 26"/>
              <p:cNvSpPr/>
              <p:nvPr/>
            </p:nvSpPr>
            <p:spPr>
              <a:xfrm>
                <a:off x="6019800" y="2133600"/>
                <a:ext cx="838200" cy="304800"/>
              </a:xfrm>
              <a:prstGeom prst="rect">
                <a:avLst/>
              </a:prstGeom>
              <a:grp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array</a:t>
                </a:r>
              </a:p>
            </p:txBody>
          </p:sp>
          <p:sp>
            <p:nvSpPr>
              <p:cNvPr id="28" name="Rectangle 27"/>
              <p:cNvSpPr/>
              <p:nvPr/>
            </p:nvSpPr>
            <p:spPr>
              <a:xfrm>
                <a:off x="6019800" y="2590800"/>
                <a:ext cx="838200" cy="304800"/>
              </a:xfrm>
              <a:prstGeom prst="rect">
                <a:avLst/>
              </a:prstGeom>
              <a:grp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array</a:t>
                </a:r>
              </a:p>
            </p:txBody>
          </p:sp>
          <p:sp>
            <p:nvSpPr>
              <p:cNvPr id="29" name="Rectangle 28"/>
              <p:cNvSpPr/>
              <p:nvPr/>
            </p:nvSpPr>
            <p:spPr>
              <a:xfrm>
                <a:off x="6019800" y="3048000"/>
                <a:ext cx="838200" cy="457200"/>
              </a:xfrm>
              <a:prstGeom prst="rect">
                <a:avLst/>
              </a:prstGeom>
              <a:grp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rgbClr val="002060"/>
                    </a:solidFill>
                  </a:rPr>
                  <a:t>CMUX</a:t>
                </a:r>
              </a:p>
            </p:txBody>
          </p:sp>
          <p:sp>
            <p:nvSpPr>
              <p:cNvPr id="30" name="Rectangle 29"/>
              <p:cNvSpPr/>
              <p:nvPr/>
            </p:nvSpPr>
            <p:spPr>
              <a:xfrm>
                <a:off x="6019800" y="3657600"/>
                <a:ext cx="838200" cy="457200"/>
              </a:xfrm>
              <a:prstGeom prst="rect">
                <a:avLst/>
              </a:prstGeom>
              <a:grp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sac</a:t>
                </a:r>
              </a:p>
            </p:txBody>
          </p:sp>
          <p:sp>
            <p:nvSpPr>
              <p:cNvPr id="31" name="Rectangle 30"/>
              <p:cNvSpPr/>
              <p:nvPr/>
            </p:nvSpPr>
            <p:spPr>
              <a:xfrm>
                <a:off x="6019800" y="4343400"/>
                <a:ext cx="838200" cy="457200"/>
              </a:xfrm>
              <a:prstGeom prst="rect">
                <a:avLst/>
              </a:prstGeom>
              <a:grp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rgbClr val="002060"/>
                    </a:solidFill>
                  </a:rPr>
                  <a:t>gio</a:t>
                </a:r>
                <a:endParaRPr lang="en-US" b="1" dirty="0">
                  <a:solidFill>
                    <a:srgbClr val="002060"/>
                  </a:solidFill>
                </a:endParaRPr>
              </a:p>
            </p:txBody>
          </p:sp>
          <p:sp>
            <p:nvSpPr>
              <p:cNvPr id="32" name="Rectangle 31"/>
              <p:cNvSpPr/>
              <p:nvPr/>
            </p:nvSpPr>
            <p:spPr>
              <a:xfrm>
                <a:off x="7086600" y="2133600"/>
                <a:ext cx="838200" cy="304800"/>
              </a:xfrm>
              <a:prstGeom prst="rect">
                <a:avLst/>
              </a:prstGeom>
              <a:grp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array</a:t>
                </a:r>
              </a:p>
            </p:txBody>
          </p:sp>
          <p:sp>
            <p:nvSpPr>
              <p:cNvPr id="33" name="Rectangle 32"/>
              <p:cNvSpPr/>
              <p:nvPr/>
            </p:nvSpPr>
            <p:spPr>
              <a:xfrm>
                <a:off x="7086600" y="2590800"/>
                <a:ext cx="838200" cy="304800"/>
              </a:xfrm>
              <a:prstGeom prst="rect">
                <a:avLst/>
              </a:prstGeom>
              <a:grp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array</a:t>
                </a:r>
              </a:p>
            </p:txBody>
          </p:sp>
          <p:sp>
            <p:nvSpPr>
              <p:cNvPr id="34" name="Rectangle 33"/>
              <p:cNvSpPr/>
              <p:nvPr/>
            </p:nvSpPr>
            <p:spPr>
              <a:xfrm>
                <a:off x="7086600" y="3048000"/>
                <a:ext cx="838200" cy="457200"/>
              </a:xfrm>
              <a:prstGeom prst="rect">
                <a:avLst/>
              </a:prstGeom>
              <a:grp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rgbClr val="002060"/>
                    </a:solidFill>
                  </a:rPr>
                  <a:t>CMUX</a:t>
                </a:r>
              </a:p>
            </p:txBody>
          </p:sp>
          <p:sp>
            <p:nvSpPr>
              <p:cNvPr id="35" name="Rectangle 34"/>
              <p:cNvSpPr/>
              <p:nvPr/>
            </p:nvSpPr>
            <p:spPr>
              <a:xfrm>
                <a:off x="7086600" y="3657600"/>
                <a:ext cx="838200" cy="457200"/>
              </a:xfrm>
              <a:prstGeom prst="rect">
                <a:avLst/>
              </a:prstGeom>
              <a:grp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sac</a:t>
                </a:r>
              </a:p>
            </p:txBody>
          </p:sp>
          <p:sp>
            <p:nvSpPr>
              <p:cNvPr id="36" name="Rectangle 35"/>
              <p:cNvSpPr/>
              <p:nvPr/>
            </p:nvSpPr>
            <p:spPr>
              <a:xfrm>
                <a:off x="7086600" y="4343400"/>
                <a:ext cx="838200" cy="457200"/>
              </a:xfrm>
              <a:prstGeom prst="rect">
                <a:avLst/>
              </a:prstGeom>
              <a:grp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rgbClr val="002060"/>
                    </a:solidFill>
                  </a:rPr>
                  <a:t>gio</a:t>
                </a:r>
                <a:endParaRPr lang="en-US" b="1" dirty="0">
                  <a:solidFill>
                    <a:srgbClr val="002060"/>
                  </a:solidFill>
                </a:endParaRPr>
              </a:p>
            </p:txBody>
          </p:sp>
          <p:sp>
            <p:nvSpPr>
              <p:cNvPr id="37" name="Rectangle 36"/>
              <p:cNvSpPr/>
              <p:nvPr/>
            </p:nvSpPr>
            <p:spPr>
              <a:xfrm>
                <a:off x="8153400" y="2133600"/>
                <a:ext cx="457200" cy="304800"/>
              </a:xfrm>
              <a:prstGeom prst="rect">
                <a:avLst/>
              </a:prstGeom>
              <a:grp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002060"/>
                    </a:solidFill>
                  </a:rPr>
                  <a:t>edge</a:t>
                </a:r>
              </a:p>
            </p:txBody>
          </p:sp>
          <p:sp>
            <p:nvSpPr>
              <p:cNvPr id="38" name="Rectangle 37"/>
              <p:cNvSpPr/>
              <p:nvPr/>
            </p:nvSpPr>
            <p:spPr>
              <a:xfrm>
                <a:off x="8153400" y="2590800"/>
                <a:ext cx="457200" cy="304800"/>
              </a:xfrm>
              <a:prstGeom prst="rect">
                <a:avLst/>
              </a:prstGeom>
              <a:grp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002060"/>
                    </a:solidFill>
                  </a:rPr>
                  <a:t>edge</a:t>
                </a:r>
              </a:p>
            </p:txBody>
          </p:sp>
          <p:sp>
            <p:nvSpPr>
              <p:cNvPr id="39" name="Rectangle 38"/>
              <p:cNvSpPr/>
              <p:nvPr/>
            </p:nvSpPr>
            <p:spPr>
              <a:xfrm>
                <a:off x="8153400" y="3048000"/>
                <a:ext cx="457200" cy="457200"/>
              </a:xfrm>
              <a:prstGeom prst="rect">
                <a:avLst/>
              </a:prstGeom>
              <a:grp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err="1">
                    <a:solidFill>
                      <a:srgbClr val="002060"/>
                    </a:solidFill>
                  </a:rPr>
                  <a:t>capmux</a:t>
                </a:r>
                <a:endParaRPr lang="en-US" sz="1000" b="1" dirty="0">
                  <a:solidFill>
                    <a:srgbClr val="002060"/>
                  </a:solidFill>
                </a:endParaRPr>
              </a:p>
            </p:txBody>
          </p:sp>
          <p:sp>
            <p:nvSpPr>
              <p:cNvPr id="40" name="Rectangle 39"/>
              <p:cNvSpPr/>
              <p:nvPr/>
            </p:nvSpPr>
            <p:spPr>
              <a:xfrm>
                <a:off x="8153400" y="3657600"/>
                <a:ext cx="457200" cy="457200"/>
              </a:xfrm>
              <a:prstGeom prst="rect">
                <a:avLst/>
              </a:prstGeom>
              <a:grp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err="1">
                    <a:solidFill>
                      <a:srgbClr val="002060"/>
                    </a:solidFill>
                  </a:rPr>
                  <a:t>capsac</a:t>
                </a:r>
                <a:endParaRPr lang="en-US" sz="900" b="1" dirty="0">
                  <a:solidFill>
                    <a:srgbClr val="002060"/>
                  </a:solidFill>
                </a:endParaRPr>
              </a:p>
            </p:txBody>
          </p:sp>
          <p:sp>
            <p:nvSpPr>
              <p:cNvPr id="41" name="Rectangle 40"/>
              <p:cNvSpPr/>
              <p:nvPr/>
            </p:nvSpPr>
            <p:spPr>
              <a:xfrm>
                <a:off x="8153400" y="4343400"/>
                <a:ext cx="457200" cy="457200"/>
              </a:xfrm>
              <a:prstGeom prst="rect">
                <a:avLst/>
              </a:prstGeom>
              <a:grp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err="1">
                    <a:solidFill>
                      <a:srgbClr val="002060"/>
                    </a:solidFill>
                  </a:rPr>
                  <a:t>giocap</a:t>
                </a:r>
                <a:endParaRPr lang="en-US" sz="1100" b="1" dirty="0">
                  <a:solidFill>
                    <a:srgbClr val="002060"/>
                  </a:solidFill>
                </a:endParaRPr>
              </a:p>
            </p:txBody>
          </p:sp>
        </p:grpSp>
        <p:sp>
          <p:nvSpPr>
            <p:cNvPr id="43" name="Left Brace 42"/>
            <p:cNvSpPr/>
            <p:nvPr/>
          </p:nvSpPr>
          <p:spPr>
            <a:xfrm rot="10800000" flipH="1">
              <a:off x="457200" y="2514600"/>
              <a:ext cx="304800" cy="685800"/>
            </a:xfrm>
            <a:prstGeom prst="leftBrace">
              <a:avLst/>
            </a:prstGeom>
            <a:ln w="381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4" name="Left Brace 43"/>
            <p:cNvSpPr/>
            <p:nvPr/>
          </p:nvSpPr>
          <p:spPr>
            <a:xfrm rot="16200000" flipH="1">
              <a:off x="3848100" y="571501"/>
              <a:ext cx="304800" cy="1905000"/>
            </a:xfrm>
            <a:prstGeom prst="leftBrace">
              <a:avLst/>
            </a:prstGeom>
            <a:ln w="381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Left Brace 44"/>
            <p:cNvSpPr/>
            <p:nvPr/>
          </p:nvSpPr>
          <p:spPr>
            <a:xfrm rot="16200000" flipH="1">
              <a:off x="5410200" y="1219200"/>
              <a:ext cx="304800" cy="609600"/>
            </a:xfrm>
            <a:prstGeom prst="leftBrace">
              <a:avLst/>
            </a:prstGeom>
            <a:ln w="381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Left Brace 45"/>
            <p:cNvSpPr/>
            <p:nvPr/>
          </p:nvSpPr>
          <p:spPr>
            <a:xfrm rot="16200000" flipH="1">
              <a:off x="6934200" y="609600"/>
              <a:ext cx="304800" cy="1828800"/>
            </a:xfrm>
            <a:prstGeom prst="leftBrace">
              <a:avLst/>
            </a:prstGeom>
            <a:ln w="381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Left Brace 46"/>
            <p:cNvSpPr/>
            <p:nvPr/>
          </p:nvSpPr>
          <p:spPr>
            <a:xfrm rot="16200000" flipH="1">
              <a:off x="8229600" y="1295400"/>
              <a:ext cx="304800" cy="457200"/>
            </a:xfrm>
            <a:prstGeom prst="leftBrace">
              <a:avLst/>
            </a:prstGeom>
            <a:ln w="381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Left Brace 47"/>
            <p:cNvSpPr/>
            <p:nvPr/>
          </p:nvSpPr>
          <p:spPr>
            <a:xfrm rot="10800000" flipH="1">
              <a:off x="457200" y="1828800"/>
              <a:ext cx="304800" cy="533400"/>
            </a:xfrm>
            <a:prstGeom prst="leftBrace">
              <a:avLst/>
            </a:prstGeom>
            <a:ln w="381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Left Brace 48"/>
            <p:cNvSpPr/>
            <p:nvPr/>
          </p:nvSpPr>
          <p:spPr>
            <a:xfrm rot="10800000" flipH="1">
              <a:off x="457200" y="3429000"/>
              <a:ext cx="304800" cy="1828800"/>
            </a:xfrm>
            <a:prstGeom prst="leftBrace">
              <a:avLst/>
            </a:prstGeom>
            <a:ln w="381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Left Brace 49"/>
            <p:cNvSpPr/>
            <p:nvPr/>
          </p:nvSpPr>
          <p:spPr>
            <a:xfrm rot="16200000" flipH="1">
              <a:off x="1714500" y="571500"/>
              <a:ext cx="304800" cy="1905000"/>
            </a:xfrm>
            <a:prstGeom prst="leftBrace">
              <a:avLst/>
            </a:prstGeom>
            <a:ln w="381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TextBox 51"/>
            <p:cNvSpPr txBox="1"/>
            <p:nvPr/>
          </p:nvSpPr>
          <p:spPr>
            <a:xfrm>
              <a:off x="990600" y="1066800"/>
              <a:ext cx="1752600" cy="369332"/>
            </a:xfrm>
            <a:prstGeom prst="rect">
              <a:avLst/>
            </a:prstGeom>
            <a:noFill/>
          </p:spPr>
          <p:txBody>
            <a:bodyPr wrap="square" rtlCol="0">
              <a:spAutoFit/>
            </a:bodyPr>
            <a:lstStyle/>
            <a:p>
              <a:r>
                <a:rPr lang="en-US" dirty="0">
                  <a:solidFill>
                    <a:schemeClr val="accent4">
                      <a:lumMod val="50000"/>
                    </a:schemeClr>
                  </a:solidFill>
                </a:rPr>
                <a:t>Center column</a:t>
              </a:r>
            </a:p>
          </p:txBody>
        </p:sp>
        <p:sp>
          <p:nvSpPr>
            <p:cNvPr id="53" name="TextBox 52"/>
            <p:cNvSpPr txBox="1"/>
            <p:nvPr/>
          </p:nvSpPr>
          <p:spPr>
            <a:xfrm>
              <a:off x="3200400" y="1066800"/>
              <a:ext cx="1752600" cy="369332"/>
            </a:xfrm>
            <a:prstGeom prst="rect">
              <a:avLst/>
            </a:prstGeom>
            <a:noFill/>
          </p:spPr>
          <p:txBody>
            <a:bodyPr wrap="square" rtlCol="0">
              <a:spAutoFit/>
            </a:bodyPr>
            <a:lstStyle/>
            <a:p>
              <a:r>
                <a:rPr lang="en-US" dirty="0">
                  <a:solidFill>
                    <a:schemeClr val="accent4">
                      <a:lumMod val="50000"/>
                    </a:schemeClr>
                  </a:solidFill>
                </a:rPr>
                <a:t>buffer column</a:t>
              </a:r>
            </a:p>
          </p:txBody>
        </p:sp>
        <p:sp>
          <p:nvSpPr>
            <p:cNvPr id="54" name="TextBox 53"/>
            <p:cNvSpPr txBox="1"/>
            <p:nvPr/>
          </p:nvSpPr>
          <p:spPr>
            <a:xfrm>
              <a:off x="5029200" y="838200"/>
              <a:ext cx="990600" cy="646331"/>
            </a:xfrm>
            <a:prstGeom prst="rect">
              <a:avLst/>
            </a:prstGeom>
            <a:noFill/>
          </p:spPr>
          <p:txBody>
            <a:bodyPr wrap="square" rtlCol="0">
              <a:spAutoFit/>
            </a:bodyPr>
            <a:lstStyle/>
            <a:p>
              <a:pPr algn="ctr"/>
              <a:r>
                <a:rPr lang="en-US" dirty="0">
                  <a:solidFill>
                    <a:schemeClr val="accent4">
                      <a:lumMod val="50000"/>
                    </a:schemeClr>
                  </a:solidFill>
                </a:rPr>
                <a:t>Timer</a:t>
              </a:r>
            </a:p>
            <a:p>
              <a:pPr algn="ctr"/>
              <a:r>
                <a:rPr lang="en-US" dirty="0">
                  <a:solidFill>
                    <a:schemeClr val="accent4">
                      <a:lumMod val="50000"/>
                    </a:schemeClr>
                  </a:solidFill>
                </a:rPr>
                <a:t> column</a:t>
              </a:r>
            </a:p>
          </p:txBody>
        </p:sp>
        <p:sp>
          <p:nvSpPr>
            <p:cNvPr id="55" name="TextBox 54"/>
            <p:cNvSpPr txBox="1"/>
            <p:nvPr/>
          </p:nvSpPr>
          <p:spPr>
            <a:xfrm>
              <a:off x="6324600" y="1066800"/>
              <a:ext cx="1752600" cy="369332"/>
            </a:xfrm>
            <a:prstGeom prst="rect">
              <a:avLst/>
            </a:prstGeom>
            <a:noFill/>
          </p:spPr>
          <p:txBody>
            <a:bodyPr wrap="square" rtlCol="0">
              <a:spAutoFit/>
            </a:bodyPr>
            <a:lstStyle/>
            <a:p>
              <a:r>
                <a:rPr lang="en-US" dirty="0">
                  <a:solidFill>
                    <a:schemeClr val="accent4">
                      <a:lumMod val="50000"/>
                    </a:schemeClr>
                  </a:solidFill>
                </a:rPr>
                <a:t>array column</a:t>
              </a:r>
            </a:p>
          </p:txBody>
        </p:sp>
        <p:sp>
          <p:nvSpPr>
            <p:cNvPr id="56" name="TextBox 55"/>
            <p:cNvSpPr txBox="1"/>
            <p:nvPr/>
          </p:nvSpPr>
          <p:spPr>
            <a:xfrm>
              <a:off x="8153400" y="926068"/>
              <a:ext cx="609600" cy="369332"/>
            </a:xfrm>
            <a:prstGeom prst="rect">
              <a:avLst/>
            </a:prstGeom>
            <a:noFill/>
          </p:spPr>
          <p:txBody>
            <a:bodyPr wrap="square" rtlCol="0">
              <a:spAutoFit/>
            </a:bodyPr>
            <a:lstStyle/>
            <a:p>
              <a:pPr algn="ctr"/>
              <a:r>
                <a:rPr lang="en-US" sz="900" dirty="0">
                  <a:solidFill>
                    <a:schemeClr val="accent4">
                      <a:lumMod val="50000"/>
                    </a:schemeClr>
                  </a:solidFill>
                </a:rPr>
                <a:t>cap</a:t>
              </a:r>
            </a:p>
            <a:p>
              <a:pPr algn="ctr"/>
              <a:r>
                <a:rPr lang="en-US" sz="900" dirty="0">
                  <a:solidFill>
                    <a:schemeClr val="accent4">
                      <a:lumMod val="50000"/>
                    </a:schemeClr>
                  </a:solidFill>
                </a:rPr>
                <a:t> column</a:t>
              </a:r>
            </a:p>
          </p:txBody>
        </p:sp>
        <p:sp>
          <p:nvSpPr>
            <p:cNvPr id="57" name="TextBox 56"/>
            <p:cNvSpPr txBox="1"/>
            <p:nvPr/>
          </p:nvSpPr>
          <p:spPr>
            <a:xfrm rot="16200000">
              <a:off x="-193417" y="1717418"/>
              <a:ext cx="1060967" cy="369332"/>
            </a:xfrm>
            <a:prstGeom prst="rect">
              <a:avLst/>
            </a:prstGeom>
            <a:noFill/>
          </p:spPr>
          <p:txBody>
            <a:bodyPr wrap="square" rtlCol="0">
              <a:spAutoFit/>
            </a:bodyPr>
            <a:lstStyle/>
            <a:p>
              <a:r>
                <a:rPr lang="en-US" sz="1000" dirty="0">
                  <a:solidFill>
                    <a:schemeClr val="accent4">
                      <a:lumMod val="50000"/>
                    </a:schemeClr>
                  </a:solidFill>
                </a:rPr>
                <a:t>Ref</a:t>
              </a:r>
              <a:r>
                <a:rPr lang="en-US" dirty="0">
                  <a:solidFill>
                    <a:schemeClr val="accent4">
                      <a:lumMod val="50000"/>
                    </a:schemeClr>
                  </a:solidFill>
                </a:rPr>
                <a:t>  </a:t>
              </a:r>
              <a:r>
                <a:rPr lang="en-US" sz="1000" dirty="0">
                  <a:solidFill>
                    <a:schemeClr val="accent4">
                      <a:lumMod val="50000"/>
                    </a:schemeClr>
                  </a:solidFill>
                </a:rPr>
                <a:t>row</a:t>
              </a:r>
            </a:p>
          </p:txBody>
        </p:sp>
        <p:sp>
          <p:nvSpPr>
            <p:cNvPr id="58" name="TextBox 57"/>
            <p:cNvSpPr txBox="1"/>
            <p:nvPr/>
          </p:nvSpPr>
          <p:spPr>
            <a:xfrm rot="16200000">
              <a:off x="-85011" y="2734389"/>
              <a:ext cx="838200" cy="246221"/>
            </a:xfrm>
            <a:prstGeom prst="rect">
              <a:avLst/>
            </a:prstGeom>
            <a:noFill/>
          </p:spPr>
          <p:txBody>
            <a:bodyPr wrap="square" rtlCol="0">
              <a:spAutoFit/>
            </a:bodyPr>
            <a:lstStyle/>
            <a:p>
              <a:r>
                <a:rPr lang="en-US" sz="1000" dirty="0">
                  <a:solidFill>
                    <a:schemeClr val="accent4">
                      <a:lumMod val="50000"/>
                    </a:schemeClr>
                  </a:solidFill>
                </a:rPr>
                <a:t>array  row</a:t>
              </a:r>
            </a:p>
          </p:txBody>
        </p:sp>
        <p:sp>
          <p:nvSpPr>
            <p:cNvPr id="59" name="TextBox 58"/>
            <p:cNvSpPr txBox="1"/>
            <p:nvPr/>
          </p:nvSpPr>
          <p:spPr>
            <a:xfrm rot="16200000">
              <a:off x="-539234" y="4044435"/>
              <a:ext cx="1752602" cy="369332"/>
            </a:xfrm>
            <a:prstGeom prst="rect">
              <a:avLst/>
            </a:prstGeom>
            <a:noFill/>
          </p:spPr>
          <p:txBody>
            <a:bodyPr wrap="square" rtlCol="0">
              <a:spAutoFit/>
            </a:bodyPr>
            <a:lstStyle/>
            <a:p>
              <a:r>
                <a:rPr lang="en-US" dirty="0">
                  <a:solidFill>
                    <a:schemeClr val="accent4">
                      <a:lumMod val="50000"/>
                    </a:schemeClr>
                  </a:solidFill>
                </a:rPr>
                <a:t>centers  row</a:t>
              </a:r>
            </a:p>
          </p:txBody>
        </p:sp>
        <p:sp>
          <p:nvSpPr>
            <p:cNvPr id="61" name="Rectangle 60"/>
            <p:cNvSpPr/>
            <p:nvPr/>
          </p:nvSpPr>
          <p:spPr>
            <a:xfrm>
              <a:off x="838200" y="5410200"/>
              <a:ext cx="1905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Cen</a:t>
              </a:r>
              <a:r>
                <a:rPr lang="en-US" dirty="0"/>
                <a:t> pin</a:t>
              </a:r>
            </a:p>
          </p:txBody>
        </p:sp>
        <p:sp>
          <p:nvSpPr>
            <p:cNvPr id="62" name="Rectangle 61"/>
            <p:cNvSpPr/>
            <p:nvPr/>
          </p:nvSpPr>
          <p:spPr>
            <a:xfrm>
              <a:off x="3048000" y="5410200"/>
              <a:ext cx="1905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buf</a:t>
              </a:r>
              <a:r>
                <a:rPr lang="en-US" dirty="0"/>
                <a:t> pin</a:t>
              </a:r>
            </a:p>
          </p:txBody>
        </p:sp>
        <p:sp>
          <p:nvSpPr>
            <p:cNvPr id="63" name="Rectangle 62"/>
            <p:cNvSpPr/>
            <p:nvPr/>
          </p:nvSpPr>
          <p:spPr>
            <a:xfrm>
              <a:off x="5181600" y="5410200"/>
              <a:ext cx="6858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timer pin</a:t>
              </a:r>
            </a:p>
          </p:txBody>
        </p:sp>
        <p:sp>
          <p:nvSpPr>
            <p:cNvPr id="64" name="Rectangle 63"/>
            <p:cNvSpPr/>
            <p:nvPr/>
          </p:nvSpPr>
          <p:spPr>
            <a:xfrm>
              <a:off x="6172200" y="5410200"/>
              <a:ext cx="762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io</a:t>
              </a:r>
              <a:r>
                <a:rPr lang="en-US" sz="1000" dirty="0"/>
                <a:t> pin</a:t>
              </a:r>
            </a:p>
          </p:txBody>
        </p:sp>
        <p:sp>
          <p:nvSpPr>
            <p:cNvPr id="65" name="Rectangle 64"/>
            <p:cNvSpPr/>
            <p:nvPr/>
          </p:nvSpPr>
          <p:spPr>
            <a:xfrm>
              <a:off x="7239000" y="5410200"/>
              <a:ext cx="6858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timer pin</a:t>
              </a:r>
            </a:p>
          </p:txBody>
        </p:sp>
        <p:sp>
          <p:nvSpPr>
            <p:cNvPr id="66" name="Rectangle 65"/>
            <p:cNvSpPr/>
            <p:nvPr/>
          </p:nvSpPr>
          <p:spPr>
            <a:xfrm>
              <a:off x="8153400" y="5410200"/>
              <a:ext cx="457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Cap pin</a:t>
              </a:r>
            </a:p>
          </p:txBody>
        </p:sp>
        <p:sp>
          <p:nvSpPr>
            <p:cNvPr id="67" name="Left Brace 66"/>
            <p:cNvSpPr/>
            <p:nvPr/>
          </p:nvSpPr>
          <p:spPr>
            <a:xfrm rot="10800000" flipH="1">
              <a:off x="457200" y="5410200"/>
              <a:ext cx="304800" cy="228600"/>
            </a:xfrm>
            <a:prstGeom prst="leftBrace">
              <a:avLst/>
            </a:prstGeom>
            <a:ln w="381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8" name="TextBox 67"/>
            <p:cNvSpPr txBox="1"/>
            <p:nvPr/>
          </p:nvSpPr>
          <p:spPr>
            <a:xfrm rot="16200000">
              <a:off x="35927" y="5221874"/>
              <a:ext cx="451367" cy="523220"/>
            </a:xfrm>
            <a:prstGeom prst="rect">
              <a:avLst/>
            </a:prstGeom>
            <a:noFill/>
          </p:spPr>
          <p:txBody>
            <a:bodyPr wrap="square" rtlCol="0">
              <a:spAutoFit/>
            </a:bodyPr>
            <a:lstStyle/>
            <a:p>
              <a:r>
                <a:rPr lang="en-US" sz="1000" dirty="0">
                  <a:solidFill>
                    <a:schemeClr val="accent4">
                      <a:lumMod val="50000"/>
                    </a:schemeClr>
                  </a:solidFill>
                </a:rPr>
                <a:t>pin</a:t>
              </a:r>
              <a:r>
                <a:rPr lang="en-US" dirty="0">
                  <a:solidFill>
                    <a:schemeClr val="accent4">
                      <a:lumMod val="50000"/>
                    </a:schemeClr>
                  </a:solidFill>
                </a:rPr>
                <a:t>  </a:t>
              </a:r>
              <a:r>
                <a:rPr lang="en-US" sz="1000" dirty="0">
                  <a:solidFill>
                    <a:schemeClr val="accent4">
                      <a:lumMod val="50000"/>
                    </a:schemeClr>
                  </a:solidFill>
                </a:rPr>
                <a:t>row</a:t>
              </a:r>
            </a:p>
          </p:txBody>
        </p:sp>
      </p:grpSp>
      <p:sp>
        <p:nvSpPr>
          <p:cNvPr id="70" name="TextBox 69"/>
          <p:cNvSpPr txBox="1"/>
          <p:nvPr/>
        </p:nvSpPr>
        <p:spPr>
          <a:xfrm>
            <a:off x="762000" y="5715000"/>
            <a:ext cx="5715000" cy="369332"/>
          </a:xfrm>
          <a:prstGeom prst="rect">
            <a:avLst/>
          </a:prstGeom>
          <a:noFill/>
        </p:spPr>
        <p:txBody>
          <a:bodyPr wrap="square" rtlCol="0">
            <a:spAutoFit/>
          </a:bodyPr>
          <a:lstStyle/>
          <a:p>
            <a:r>
              <a:rPr lang="en-US" dirty="0"/>
              <a:t>Every square is called </a:t>
            </a:r>
            <a:r>
              <a:rPr lang="en-US" dirty="0" err="1"/>
              <a:t>leafcell</a:t>
            </a:r>
            <a:r>
              <a:rPr lang="en-US" dirty="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a:xfrm>
            <a:off x="838199" y="1524000"/>
            <a:ext cx="1925273" cy="457200"/>
          </a:xfrm>
          <a:prstGeom prst="rect">
            <a:avLst/>
          </a:prstGeom>
          <a:solidFill>
            <a:srgbClr val="FFFF0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RW</a:t>
            </a:r>
          </a:p>
        </p:txBody>
      </p:sp>
      <p:sp>
        <p:nvSpPr>
          <p:cNvPr id="42" name="Rectangle 41"/>
          <p:cNvSpPr/>
          <p:nvPr/>
        </p:nvSpPr>
        <p:spPr>
          <a:xfrm>
            <a:off x="3048698" y="1524000"/>
            <a:ext cx="1925273" cy="457200"/>
          </a:xfrm>
          <a:prstGeom prst="rect">
            <a:avLst/>
          </a:prstGeom>
          <a:solidFill>
            <a:srgbClr val="FFFF0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RWBUF</a:t>
            </a:r>
          </a:p>
        </p:txBody>
      </p:sp>
      <p:sp>
        <p:nvSpPr>
          <p:cNvPr id="43" name="Rectangle 42"/>
          <p:cNvSpPr/>
          <p:nvPr/>
        </p:nvSpPr>
        <p:spPr>
          <a:xfrm>
            <a:off x="5187890" y="1524000"/>
            <a:ext cx="713064" cy="457200"/>
          </a:xfrm>
          <a:prstGeom prst="rect">
            <a:avLst/>
          </a:prstGeom>
          <a:solidFill>
            <a:srgbClr val="FFFF0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rgbClr val="002060"/>
                </a:solidFill>
              </a:rPr>
              <a:t>WTIMER</a:t>
            </a:r>
          </a:p>
        </p:txBody>
      </p:sp>
      <p:sp>
        <p:nvSpPr>
          <p:cNvPr id="44" name="Rectangle 43"/>
          <p:cNvSpPr/>
          <p:nvPr/>
        </p:nvSpPr>
        <p:spPr>
          <a:xfrm>
            <a:off x="6186180" y="1524000"/>
            <a:ext cx="784371" cy="457200"/>
          </a:xfrm>
          <a:prstGeom prst="rect">
            <a:avLst/>
          </a:prstGeom>
          <a:solidFill>
            <a:srgbClr val="FFFF0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RAR</a:t>
            </a:r>
          </a:p>
        </p:txBody>
      </p:sp>
      <p:sp>
        <p:nvSpPr>
          <p:cNvPr id="45" name="Rectangle 44"/>
          <p:cNvSpPr/>
          <p:nvPr/>
        </p:nvSpPr>
        <p:spPr>
          <a:xfrm>
            <a:off x="7184470" y="1524000"/>
            <a:ext cx="784371" cy="457200"/>
          </a:xfrm>
          <a:prstGeom prst="rect">
            <a:avLst/>
          </a:prstGeom>
          <a:solidFill>
            <a:srgbClr val="FFFF0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RAR</a:t>
            </a:r>
          </a:p>
        </p:txBody>
      </p:sp>
      <p:sp>
        <p:nvSpPr>
          <p:cNvPr id="46" name="Rectangle 45"/>
          <p:cNvSpPr/>
          <p:nvPr/>
        </p:nvSpPr>
        <p:spPr>
          <a:xfrm>
            <a:off x="8182760" y="1524000"/>
            <a:ext cx="427838" cy="457200"/>
          </a:xfrm>
          <a:prstGeom prst="rect">
            <a:avLst/>
          </a:prstGeom>
          <a:solidFill>
            <a:srgbClr val="FFFF0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002060"/>
                </a:solidFill>
              </a:rPr>
              <a:t>PWEDGE</a:t>
            </a:r>
          </a:p>
        </p:txBody>
      </p:sp>
      <p:sp>
        <p:nvSpPr>
          <p:cNvPr id="47" name="Rectangle 46"/>
          <p:cNvSpPr/>
          <p:nvPr/>
        </p:nvSpPr>
        <p:spPr>
          <a:xfrm>
            <a:off x="838199" y="2209800"/>
            <a:ext cx="1925273" cy="304800"/>
          </a:xfrm>
          <a:prstGeom prst="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X4DEC</a:t>
            </a:r>
          </a:p>
        </p:txBody>
      </p:sp>
      <p:sp>
        <p:nvSpPr>
          <p:cNvPr id="49" name="Rectangle 48"/>
          <p:cNvSpPr/>
          <p:nvPr/>
        </p:nvSpPr>
        <p:spPr>
          <a:xfrm>
            <a:off x="838199" y="3124200"/>
            <a:ext cx="1925273" cy="457200"/>
          </a:xfrm>
          <a:prstGeom prst="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LCEN</a:t>
            </a:r>
          </a:p>
        </p:txBody>
      </p:sp>
      <p:sp>
        <p:nvSpPr>
          <p:cNvPr id="50" name="Rectangle 49"/>
          <p:cNvSpPr/>
          <p:nvPr/>
        </p:nvSpPr>
        <p:spPr>
          <a:xfrm>
            <a:off x="838199" y="3733800"/>
            <a:ext cx="1925273" cy="457200"/>
          </a:xfrm>
          <a:prstGeom prst="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SACTRL</a:t>
            </a:r>
          </a:p>
        </p:txBody>
      </p:sp>
      <p:sp>
        <p:nvSpPr>
          <p:cNvPr id="51" name="Rectangle 50"/>
          <p:cNvSpPr/>
          <p:nvPr/>
        </p:nvSpPr>
        <p:spPr>
          <a:xfrm>
            <a:off x="838199" y="4419600"/>
            <a:ext cx="1925273" cy="457200"/>
          </a:xfrm>
          <a:prstGeom prst="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GCEN</a:t>
            </a:r>
          </a:p>
        </p:txBody>
      </p:sp>
      <p:sp>
        <p:nvSpPr>
          <p:cNvPr id="52" name="Rectangle 51"/>
          <p:cNvSpPr/>
          <p:nvPr/>
        </p:nvSpPr>
        <p:spPr>
          <a:xfrm>
            <a:off x="3048698" y="2209800"/>
            <a:ext cx="1925273" cy="304800"/>
          </a:xfrm>
          <a:prstGeom prst="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X4BUF</a:t>
            </a:r>
          </a:p>
        </p:txBody>
      </p:sp>
      <p:sp>
        <p:nvSpPr>
          <p:cNvPr id="53" name="Rectangle 52"/>
          <p:cNvSpPr/>
          <p:nvPr/>
        </p:nvSpPr>
        <p:spPr>
          <a:xfrm>
            <a:off x="3048698" y="2667000"/>
            <a:ext cx="1925273" cy="304800"/>
          </a:xfrm>
          <a:prstGeom prst="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X4BUF</a:t>
            </a:r>
          </a:p>
        </p:txBody>
      </p:sp>
      <p:sp>
        <p:nvSpPr>
          <p:cNvPr id="54" name="Rectangle 53"/>
          <p:cNvSpPr/>
          <p:nvPr/>
        </p:nvSpPr>
        <p:spPr>
          <a:xfrm>
            <a:off x="3048698" y="3124200"/>
            <a:ext cx="1925273" cy="457200"/>
          </a:xfrm>
          <a:prstGeom prst="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LCENBUF</a:t>
            </a:r>
          </a:p>
        </p:txBody>
      </p:sp>
      <p:sp>
        <p:nvSpPr>
          <p:cNvPr id="55" name="Rectangle 54"/>
          <p:cNvSpPr/>
          <p:nvPr/>
        </p:nvSpPr>
        <p:spPr>
          <a:xfrm>
            <a:off x="3048698" y="3733800"/>
            <a:ext cx="1925273" cy="457200"/>
          </a:xfrm>
          <a:prstGeom prst="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SACBUF</a:t>
            </a:r>
          </a:p>
        </p:txBody>
      </p:sp>
      <p:sp>
        <p:nvSpPr>
          <p:cNvPr id="56" name="Rectangle 55"/>
          <p:cNvSpPr/>
          <p:nvPr/>
        </p:nvSpPr>
        <p:spPr>
          <a:xfrm>
            <a:off x="3048698" y="4419600"/>
            <a:ext cx="1925273" cy="457200"/>
          </a:xfrm>
          <a:prstGeom prst="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GCENBUF</a:t>
            </a:r>
          </a:p>
        </p:txBody>
      </p:sp>
      <p:sp>
        <p:nvSpPr>
          <p:cNvPr id="57" name="Rectangle 56"/>
          <p:cNvSpPr/>
          <p:nvPr/>
        </p:nvSpPr>
        <p:spPr>
          <a:xfrm>
            <a:off x="5187890" y="2209800"/>
            <a:ext cx="713064" cy="304800"/>
          </a:xfrm>
          <a:prstGeom prst="rect">
            <a:avLst/>
          </a:prstGeom>
          <a:solidFill>
            <a:srgbClr val="FFFF0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l4ref</a:t>
            </a:r>
          </a:p>
        </p:txBody>
      </p:sp>
      <p:sp>
        <p:nvSpPr>
          <p:cNvPr id="58" name="Rectangle 57"/>
          <p:cNvSpPr/>
          <p:nvPr/>
        </p:nvSpPr>
        <p:spPr>
          <a:xfrm>
            <a:off x="5187890" y="2667000"/>
            <a:ext cx="713064" cy="304800"/>
          </a:xfrm>
          <a:prstGeom prst="rect">
            <a:avLst/>
          </a:prstGeom>
          <a:solidFill>
            <a:srgbClr val="FFFF0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l4ref</a:t>
            </a:r>
          </a:p>
        </p:txBody>
      </p:sp>
      <p:sp>
        <p:nvSpPr>
          <p:cNvPr id="59" name="Rectangle 58"/>
          <p:cNvSpPr/>
          <p:nvPr/>
        </p:nvSpPr>
        <p:spPr>
          <a:xfrm>
            <a:off x="5187890" y="3124200"/>
            <a:ext cx="713064" cy="457200"/>
          </a:xfrm>
          <a:prstGeom prst="rect">
            <a:avLst/>
          </a:prstGeom>
          <a:solidFill>
            <a:srgbClr val="FFFF0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err="1">
                <a:solidFill>
                  <a:srgbClr val="002060"/>
                </a:solidFill>
              </a:rPr>
              <a:t>refmux</a:t>
            </a:r>
            <a:endParaRPr lang="en-US" sz="1000" b="1" dirty="0">
              <a:solidFill>
                <a:srgbClr val="002060"/>
              </a:solidFill>
            </a:endParaRPr>
          </a:p>
        </p:txBody>
      </p:sp>
      <p:sp>
        <p:nvSpPr>
          <p:cNvPr id="60" name="Rectangle 59"/>
          <p:cNvSpPr/>
          <p:nvPr/>
        </p:nvSpPr>
        <p:spPr>
          <a:xfrm>
            <a:off x="5187890" y="3733800"/>
            <a:ext cx="713064" cy="457200"/>
          </a:xfrm>
          <a:prstGeom prst="rect">
            <a:avLst/>
          </a:prstGeom>
          <a:solidFill>
            <a:srgbClr val="FFFF0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rgbClr val="002060"/>
                </a:solidFill>
              </a:rPr>
              <a:t>rio</a:t>
            </a:r>
            <a:endParaRPr lang="en-US" b="1" dirty="0">
              <a:solidFill>
                <a:srgbClr val="002060"/>
              </a:solidFill>
            </a:endParaRPr>
          </a:p>
        </p:txBody>
      </p:sp>
      <p:sp>
        <p:nvSpPr>
          <p:cNvPr id="61" name="Rectangle 60"/>
          <p:cNvSpPr/>
          <p:nvPr/>
        </p:nvSpPr>
        <p:spPr>
          <a:xfrm>
            <a:off x="5187890" y="4419600"/>
            <a:ext cx="713064" cy="457200"/>
          </a:xfrm>
          <a:prstGeom prst="rect">
            <a:avLst/>
          </a:prstGeom>
          <a:solidFill>
            <a:srgbClr val="FFFF0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rgbClr val="002060"/>
                </a:solidFill>
              </a:rPr>
              <a:t>rmctrl</a:t>
            </a:r>
            <a:endParaRPr lang="en-US" b="1" dirty="0">
              <a:solidFill>
                <a:srgbClr val="002060"/>
              </a:solidFill>
            </a:endParaRPr>
          </a:p>
        </p:txBody>
      </p:sp>
      <p:sp>
        <p:nvSpPr>
          <p:cNvPr id="62" name="Rectangle 61"/>
          <p:cNvSpPr/>
          <p:nvPr/>
        </p:nvSpPr>
        <p:spPr>
          <a:xfrm>
            <a:off x="6186180" y="2209800"/>
            <a:ext cx="784371" cy="304800"/>
          </a:xfrm>
          <a:prstGeom prst="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array</a:t>
            </a:r>
          </a:p>
        </p:txBody>
      </p:sp>
      <p:sp>
        <p:nvSpPr>
          <p:cNvPr id="63" name="Rectangle 62"/>
          <p:cNvSpPr/>
          <p:nvPr/>
        </p:nvSpPr>
        <p:spPr>
          <a:xfrm>
            <a:off x="6186180" y="2667000"/>
            <a:ext cx="784371" cy="304800"/>
          </a:xfrm>
          <a:prstGeom prst="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array</a:t>
            </a:r>
          </a:p>
        </p:txBody>
      </p:sp>
      <p:sp>
        <p:nvSpPr>
          <p:cNvPr id="64" name="Rectangle 63"/>
          <p:cNvSpPr/>
          <p:nvPr/>
        </p:nvSpPr>
        <p:spPr>
          <a:xfrm>
            <a:off x="6186180" y="3124200"/>
            <a:ext cx="784371" cy="457200"/>
          </a:xfrm>
          <a:prstGeom prst="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rgbClr val="002060"/>
                </a:solidFill>
              </a:rPr>
              <a:t>CMUX</a:t>
            </a:r>
          </a:p>
        </p:txBody>
      </p:sp>
      <p:sp>
        <p:nvSpPr>
          <p:cNvPr id="65" name="Rectangle 64"/>
          <p:cNvSpPr/>
          <p:nvPr/>
        </p:nvSpPr>
        <p:spPr>
          <a:xfrm>
            <a:off x="6186180" y="3733800"/>
            <a:ext cx="784371" cy="457200"/>
          </a:xfrm>
          <a:prstGeom prst="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sac</a:t>
            </a:r>
          </a:p>
        </p:txBody>
      </p:sp>
      <p:sp>
        <p:nvSpPr>
          <p:cNvPr id="66" name="Rectangle 65"/>
          <p:cNvSpPr/>
          <p:nvPr/>
        </p:nvSpPr>
        <p:spPr>
          <a:xfrm>
            <a:off x="6186180" y="4419600"/>
            <a:ext cx="784371" cy="457200"/>
          </a:xfrm>
          <a:prstGeom prst="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rgbClr val="002060"/>
                </a:solidFill>
              </a:rPr>
              <a:t>gio</a:t>
            </a:r>
            <a:endParaRPr lang="en-US" b="1" dirty="0">
              <a:solidFill>
                <a:srgbClr val="002060"/>
              </a:solidFill>
            </a:endParaRPr>
          </a:p>
        </p:txBody>
      </p:sp>
      <p:sp>
        <p:nvSpPr>
          <p:cNvPr id="67" name="Rectangle 66"/>
          <p:cNvSpPr/>
          <p:nvPr/>
        </p:nvSpPr>
        <p:spPr>
          <a:xfrm>
            <a:off x="7184470" y="2209800"/>
            <a:ext cx="784371" cy="304800"/>
          </a:xfrm>
          <a:prstGeom prst="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array</a:t>
            </a:r>
          </a:p>
        </p:txBody>
      </p:sp>
      <p:sp>
        <p:nvSpPr>
          <p:cNvPr id="68" name="Rectangle 67"/>
          <p:cNvSpPr/>
          <p:nvPr/>
        </p:nvSpPr>
        <p:spPr>
          <a:xfrm>
            <a:off x="7184470" y="2667000"/>
            <a:ext cx="784371" cy="304800"/>
          </a:xfrm>
          <a:prstGeom prst="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array</a:t>
            </a:r>
          </a:p>
        </p:txBody>
      </p:sp>
      <p:sp>
        <p:nvSpPr>
          <p:cNvPr id="69" name="Rectangle 68"/>
          <p:cNvSpPr/>
          <p:nvPr/>
        </p:nvSpPr>
        <p:spPr>
          <a:xfrm>
            <a:off x="7184470" y="3124200"/>
            <a:ext cx="784371" cy="457200"/>
          </a:xfrm>
          <a:prstGeom prst="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rgbClr val="002060"/>
                </a:solidFill>
              </a:rPr>
              <a:t>CMUX</a:t>
            </a:r>
          </a:p>
        </p:txBody>
      </p:sp>
      <p:sp>
        <p:nvSpPr>
          <p:cNvPr id="70" name="Rectangle 69"/>
          <p:cNvSpPr/>
          <p:nvPr/>
        </p:nvSpPr>
        <p:spPr>
          <a:xfrm>
            <a:off x="7184470" y="3733800"/>
            <a:ext cx="784371" cy="457200"/>
          </a:xfrm>
          <a:prstGeom prst="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sac</a:t>
            </a:r>
          </a:p>
        </p:txBody>
      </p:sp>
      <p:sp>
        <p:nvSpPr>
          <p:cNvPr id="71" name="Rectangle 70"/>
          <p:cNvSpPr/>
          <p:nvPr/>
        </p:nvSpPr>
        <p:spPr>
          <a:xfrm>
            <a:off x="7184470" y="4419600"/>
            <a:ext cx="784371" cy="457200"/>
          </a:xfrm>
          <a:prstGeom prst="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rgbClr val="002060"/>
                </a:solidFill>
              </a:rPr>
              <a:t>gio</a:t>
            </a:r>
            <a:endParaRPr lang="en-US" b="1" dirty="0">
              <a:solidFill>
                <a:srgbClr val="002060"/>
              </a:solidFill>
            </a:endParaRPr>
          </a:p>
        </p:txBody>
      </p:sp>
      <p:sp>
        <p:nvSpPr>
          <p:cNvPr id="72" name="Rectangle 71"/>
          <p:cNvSpPr/>
          <p:nvPr/>
        </p:nvSpPr>
        <p:spPr>
          <a:xfrm>
            <a:off x="8182760" y="2209800"/>
            <a:ext cx="427838" cy="304800"/>
          </a:xfrm>
          <a:prstGeom prst="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002060"/>
                </a:solidFill>
              </a:rPr>
              <a:t>edge</a:t>
            </a:r>
          </a:p>
        </p:txBody>
      </p:sp>
      <p:sp>
        <p:nvSpPr>
          <p:cNvPr id="73" name="Rectangle 72"/>
          <p:cNvSpPr/>
          <p:nvPr/>
        </p:nvSpPr>
        <p:spPr>
          <a:xfrm>
            <a:off x="8182760" y="2667000"/>
            <a:ext cx="427838" cy="304800"/>
          </a:xfrm>
          <a:prstGeom prst="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002060"/>
                </a:solidFill>
              </a:rPr>
              <a:t>edge</a:t>
            </a:r>
          </a:p>
        </p:txBody>
      </p:sp>
      <p:sp>
        <p:nvSpPr>
          <p:cNvPr id="74" name="Rectangle 73"/>
          <p:cNvSpPr/>
          <p:nvPr/>
        </p:nvSpPr>
        <p:spPr>
          <a:xfrm>
            <a:off x="8182760" y="3124200"/>
            <a:ext cx="427838" cy="457200"/>
          </a:xfrm>
          <a:prstGeom prst="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err="1">
                <a:solidFill>
                  <a:srgbClr val="002060"/>
                </a:solidFill>
              </a:rPr>
              <a:t>capmux</a:t>
            </a:r>
            <a:endParaRPr lang="en-US" sz="1000" b="1" dirty="0">
              <a:solidFill>
                <a:srgbClr val="002060"/>
              </a:solidFill>
            </a:endParaRPr>
          </a:p>
        </p:txBody>
      </p:sp>
      <p:sp>
        <p:nvSpPr>
          <p:cNvPr id="75" name="Rectangle 74"/>
          <p:cNvSpPr/>
          <p:nvPr/>
        </p:nvSpPr>
        <p:spPr>
          <a:xfrm>
            <a:off x="8182760" y="3733800"/>
            <a:ext cx="427838" cy="457200"/>
          </a:xfrm>
          <a:prstGeom prst="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err="1">
                <a:solidFill>
                  <a:srgbClr val="002060"/>
                </a:solidFill>
              </a:rPr>
              <a:t>capsac</a:t>
            </a:r>
            <a:endParaRPr lang="en-US" sz="900" b="1" dirty="0">
              <a:solidFill>
                <a:srgbClr val="002060"/>
              </a:solidFill>
            </a:endParaRPr>
          </a:p>
        </p:txBody>
      </p:sp>
      <p:sp>
        <p:nvSpPr>
          <p:cNvPr id="76" name="Rectangle 75"/>
          <p:cNvSpPr/>
          <p:nvPr/>
        </p:nvSpPr>
        <p:spPr>
          <a:xfrm>
            <a:off x="8182760" y="4419600"/>
            <a:ext cx="427838" cy="457200"/>
          </a:xfrm>
          <a:prstGeom prst="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err="1">
                <a:solidFill>
                  <a:srgbClr val="002060"/>
                </a:solidFill>
              </a:rPr>
              <a:t>giocap</a:t>
            </a:r>
            <a:endParaRPr lang="en-US" sz="1100" b="1" dirty="0">
              <a:solidFill>
                <a:srgbClr val="002060"/>
              </a:solidFill>
            </a:endParaRPr>
          </a:p>
        </p:txBody>
      </p:sp>
      <p:sp>
        <p:nvSpPr>
          <p:cNvPr id="7" name="Left Brace 6"/>
          <p:cNvSpPr/>
          <p:nvPr/>
        </p:nvSpPr>
        <p:spPr>
          <a:xfrm rot="10800000" flipH="1">
            <a:off x="457199" y="2209800"/>
            <a:ext cx="304800" cy="685800"/>
          </a:xfrm>
          <a:prstGeom prst="leftBrace">
            <a:avLst/>
          </a:prstGeom>
          <a:ln w="381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 name="Left Brace 7"/>
          <p:cNvSpPr/>
          <p:nvPr/>
        </p:nvSpPr>
        <p:spPr>
          <a:xfrm rot="16200000" flipH="1">
            <a:off x="3848099" y="266701"/>
            <a:ext cx="304800" cy="1905000"/>
          </a:xfrm>
          <a:prstGeom prst="leftBrace">
            <a:avLst/>
          </a:prstGeom>
          <a:ln w="381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Left Brace 8"/>
          <p:cNvSpPr/>
          <p:nvPr/>
        </p:nvSpPr>
        <p:spPr>
          <a:xfrm rot="16200000" flipH="1">
            <a:off x="5410199" y="914400"/>
            <a:ext cx="304800" cy="609600"/>
          </a:xfrm>
          <a:prstGeom prst="leftBrace">
            <a:avLst/>
          </a:prstGeom>
          <a:ln w="381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Left Brace 9"/>
          <p:cNvSpPr/>
          <p:nvPr/>
        </p:nvSpPr>
        <p:spPr>
          <a:xfrm rot="16200000" flipH="1">
            <a:off x="6934199" y="304800"/>
            <a:ext cx="304800" cy="1828800"/>
          </a:xfrm>
          <a:prstGeom prst="leftBrace">
            <a:avLst/>
          </a:prstGeom>
          <a:ln w="381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Left Brace 10"/>
          <p:cNvSpPr/>
          <p:nvPr/>
        </p:nvSpPr>
        <p:spPr>
          <a:xfrm rot="16200000" flipH="1">
            <a:off x="8229599" y="990600"/>
            <a:ext cx="304800" cy="457200"/>
          </a:xfrm>
          <a:prstGeom prst="leftBrace">
            <a:avLst/>
          </a:prstGeom>
          <a:ln w="381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Left Brace 11"/>
          <p:cNvSpPr/>
          <p:nvPr/>
        </p:nvSpPr>
        <p:spPr>
          <a:xfrm rot="10800000" flipH="1">
            <a:off x="457199" y="1524000"/>
            <a:ext cx="304800" cy="533400"/>
          </a:xfrm>
          <a:prstGeom prst="leftBrace">
            <a:avLst/>
          </a:prstGeom>
          <a:ln w="381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 name="Left Brace 12"/>
          <p:cNvSpPr/>
          <p:nvPr/>
        </p:nvSpPr>
        <p:spPr>
          <a:xfrm rot="10800000" flipH="1">
            <a:off x="457199" y="3124200"/>
            <a:ext cx="304800" cy="1828800"/>
          </a:xfrm>
          <a:prstGeom prst="leftBrace">
            <a:avLst/>
          </a:prstGeom>
          <a:ln w="381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4" name="Left Brace 13"/>
          <p:cNvSpPr/>
          <p:nvPr/>
        </p:nvSpPr>
        <p:spPr>
          <a:xfrm rot="16200000" flipH="1">
            <a:off x="1714499" y="266700"/>
            <a:ext cx="304800" cy="1905000"/>
          </a:xfrm>
          <a:prstGeom prst="leftBrace">
            <a:avLst/>
          </a:prstGeom>
          <a:ln w="381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990599" y="762000"/>
            <a:ext cx="1752600" cy="369332"/>
          </a:xfrm>
          <a:prstGeom prst="rect">
            <a:avLst/>
          </a:prstGeom>
          <a:noFill/>
        </p:spPr>
        <p:txBody>
          <a:bodyPr wrap="square" rtlCol="0">
            <a:spAutoFit/>
          </a:bodyPr>
          <a:lstStyle/>
          <a:p>
            <a:r>
              <a:rPr lang="en-US" dirty="0">
                <a:solidFill>
                  <a:schemeClr val="accent4">
                    <a:lumMod val="50000"/>
                  </a:schemeClr>
                </a:solidFill>
              </a:rPr>
              <a:t>Center column</a:t>
            </a:r>
          </a:p>
        </p:txBody>
      </p:sp>
      <p:sp>
        <p:nvSpPr>
          <p:cNvPr id="16" name="TextBox 15"/>
          <p:cNvSpPr txBox="1"/>
          <p:nvPr/>
        </p:nvSpPr>
        <p:spPr>
          <a:xfrm>
            <a:off x="3200399" y="762000"/>
            <a:ext cx="1752600" cy="369332"/>
          </a:xfrm>
          <a:prstGeom prst="rect">
            <a:avLst/>
          </a:prstGeom>
          <a:noFill/>
        </p:spPr>
        <p:txBody>
          <a:bodyPr wrap="square" rtlCol="0">
            <a:spAutoFit/>
          </a:bodyPr>
          <a:lstStyle/>
          <a:p>
            <a:r>
              <a:rPr lang="en-US" dirty="0">
                <a:solidFill>
                  <a:schemeClr val="accent4">
                    <a:lumMod val="50000"/>
                  </a:schemeClr>
                </a:solidFill>
              </a:rPr>
              <a:t>buffer column</a:t>
            </a:r>
          </a:p>
        </p:txBody>
      </p:sp>
      <p:sp>
        <p:nvSpPr>
          <p:cNvPr id="17" name="TextBox 16"/>
          <p:cNvSpPr txBox="1"/>
          <p:nvPr/>
        </p:nvSpPr>
        <p:spPr>
          <a:xfrm>
            <a:off x="5029199" y="533400"/>
            <a:ext cx="990600" cy="646331"/>
          </a:xfrm>
          <a:prstGeom prst="rect">
            <a:avLst/>
          </a:prstGeom>
          <a:noFill/>
        </p:spPr>
        <p:txBody>
          <a:bodyPr wrap="square" rtlCol="0">
            <a:spAutoFit/>
          </a:bodyPr>
          <a:lstStyle/>
          <a:p>
            <a:pPr algn="ctr"/>
            <a:r>
              <a:rPr lang="en-US" dirty="0">
                <a:solidFill>
                  <a:schemeClr val="accent4">
                    <a:lumMod val="50000"/>
                  </a:schemeClr>
                </a:solidFill>
              </a:rPr>
              <a:t>Timer</a:t>
            </a:r>
          </a:p>
          <a:p>
            <a:pPr algn="ctr"/>
            <a:r>
              <a:rPr lang="en-US" dirty="0">
                <a:solidFill>
                  <a:schemeClr val="accent4">
                    <a:lumMod val="50000"/>
                  </a:schemeClr>
                </a:solidFill>
              </a:rPr>
              <a:t> column</a:t>
            </a:r>
          </a:p>
        </p:txBody>
      </p:sp>
      <p:sp>
        <p:nvSpPr>
          <p:cNvPr id="18" name="TextBox 17"/>
          <p:cNvSpPr txBox="1"/>
          <p:nvPr/>
        </p:nvSpPr>
        <p:spPr>
          <a:xfrm>
            <a:off x="6324599" y="762000"/>
            <a:ext cx="1752600" cy="369332"/>
          </a:xfrm>
          <a:prstGeom prst="rect">
            <a:avLst/>
          </a:prstGeom>
          <a:noFill/>
        </p:spPr>
        <p:txBody>
          <a:bodyPr wrap="square" rtlCol="0">
            <a:spAutoFit/>
          </a:bodyPr>
          <a:lstStyle/>
          <a:p>
            <a:r>
              <a:rPr lang="en-US" dirty="0">
                <a:solidFill>
                  <a:schemeClr val="accent4">
                    <a:lumMod val="50000"/>
                  </a:schemeClr>
                </a:solidFill>
              </a:rPr>
              <a:t>array column</a:t>
            </a:r>
          </a:p>
        </p:txBody>
      </p:sp>
      <p:sp>
        <p:nvSpPr>
          <p:cNvPr id="19" name="TextBox 18"/>
          <p:cNvSpPr txBox="1"/>
          <p:nvPr/>
        </p:nvSpPr>
        <p:spPr>
          <a:xfrm>
            <a:off x="8153399" y="621268"/>
            <a:ext cx="609600" cy="369332"/>
          </a:xfrm>
          <a:prstGeom prst="rect">
            <a:avLst/>
          </a:prstGeom>
          <a:noFill/>
        </p:spPr>
        <p:txBody>
          <a:bodyPr wrap="square" rtlCol="0">
            <a:spAutoFit/>
          </a:bodyPr>
          <a:lstStyle/>
          <a:p>
            <a:pPr algn="ctr"/>
            <a:r>
              <a:rPr lang="en-US" sz="900" dirty="0">
                <a:solidFill>
                  <a:schemeClr val="accent4">
                    <a:lumMod val="50000"/>
                  </a:schemeClr>
                </a:solidFill>
              </a:rPr>
              <a:t>cap</a:t>
            </a:r>
          </a:p>
          <a:p>
            <a:pPr algn="ctr"/>
            <a:r>
              <a:rPr lang="en-US" sz="900" dirty="0">
                <a:solidFill>
                  <a:schemeClr val="accent4">
                    <a:lumMod val="50000"/>
                  </a:schemeClr>
                </a:solidFill>
              </a:rPr>
              <a:t> column</a:t>
            </a:r>
          </a:p>
        </p:txBody>
      </p:sp>
      <p:sp>
        <p:nvSpPr>
          <p:cNvPr id="20" name="TextBox 19"/>
          <p:cNvSpPr txBox="1"/>
          <p:nvPr/>
        </p:nvSpPr>
        <p:spPr>
          <a:xfrm rot="16200000">
            <a:off x="-193418" y="1412618"/>
            <a:ext cx="1060967" cy="369332"/>
          </a:xfrm>
          <a:prstGeom prst="rect">
            <a:avLst/>
          </a:prstGeom>
          <a:noFill/>
        </p:spPr>
        <p:txBody>
          <a:bodyPr wrap="square" rtlCol="0">
            <a:spAutoFit/>
          </a:bodyPr>
          <a:lstStyle/>
          <a:p>
            <a:r>
              <a:rPr lang="en-US" sz="1000" dirty="0">
                <a:solidFill>
                  <a:schemeClr val="accent4">
                    <a:lumMod val="50000"/>
                  </a:schemeClr>
                </a:solidFill>
              </a:rPr>
              <a:t>Ref</a:t>
            </a:r>
            <a:r>
              <a:rPr lang="en-US" dirty="0">
                <a:solidFill>
                  <a:schemeClr val="accent4">
                    <a:lumMod val="50000"/>
                  </a:schemeClr>
                </a:solidFill>
              </a:rPr>
              <a:t>  </a:t>
            </a:r>
            <a:r>
              <a:rPr lang="en-US" sz="1000" dirty="0">
                <a:solidFill>
                  <a:schemeClr val="accent4">
                    <a:lumMod val="50000"/>
                  </a:schemeClr>
                </a:solidFill>
              </a:rPr>
              <a:t>row</a:t>
            </a:r>
          </a:p>
        </p:txBody>
      </p:sp>
      <p:sp>
        <p:nvSpPr>
          <p:cNvPr id="21" name="TextBox 20"/>
          <p:cNvSpPr txBox="1"/>
          <p:nvPr/>
        </p:nvSpPr>
        <p:spPr>
          <a:xfrm rot="16200000">
            <a:off x="-85012" y="2429589"/>
            <a:ext cx="838200" cy="246221"/>
          </a:xfrm>
          <a:prstGeom prst="rect">
            <a:avLst/>
          </a:prstGeom>
          <a:noFill/>
        </p:spPr>
        <p:txBody>
          <a:bodyPr wrap="square" rtlCol="0">
            <a:spAutoFit/>
          </a:bodyPr>
          <a:lstStyle/>
          <a:p>
            <a:r>
              <a:rPr lang="en-US" sz="1000" dirty="0">
                <a:solidFill>
                  <a:schemeClr val="accent4">
                    <a:lumMod val="50000"/>
                  </a:schemeClr>
                </a:solidFill>
              </a:rPr>
              <a:t>array  row</a:t>
            </a:r>
          </a:p>
        </p:txBody>
      </p:sp>
      <p:sp>
        <p:nvSpPr>
          <p:cNvPr id="22" name="TextBox 21"/>
          <p:cNvSpPr txBox="1"/>
          <p:nvPr/>
        </p:nvSpPr>
        <p:spPr>
          <a:xfrm rot="16200000">
            <a:off x="-539235" y="3739635"/>
            <a:ext cx="1752602" cy="369332"/>
          </a:xfrm>
          <a:prstGeom prst="rect">
            <a:avLst/>
          </a:prstGeom>
          <a:noFill/>
        </p:spPr>
        <p:txBody>
          <a:bodyPr wrap="square" rtlCol="0">
            <a:spAutoFit/>
          </a:bodyPr>
          <a:lstStyle/>
          <a:p>
            <a:r>
              <a:rPr lang="en-US" dirty="0">
                <a:solidFill>
                  <a:schemeClr val="accent4">
                    <a:lumMod val="50000"/>
                  </a:schemeClr>
                </a:solidFill>
              </a:rPr>
              <a:t>centers  row</a:t>
            </a:r>
          </a:p>
        </p:txBody>
      </p:sp>
      <p:sp>
        <p:nvSpPr>
          <p:cNvPr id="34" name="Rectangle 23"/>
          <p:cNvSpPr/>
          <p:nvPr/>
        </p:nvSpPr>
        <p:spPr>
          <a:xfrm>
            <a:off x="838200" y="5029200"/>
            <a:ext cx="1905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Cen</a:t>
            </a:r>
            <a:r>
              <a:rPr lang="en-US" dirty="0"/>
              <a:t> pin</a:t>
            </a:r>
          </a:p>
        </p:txBody>
      </p:sp>
      <p:sp>
        <p:nvSpPr>
          <p:cNvPr id="35" name="Rectangle 34"/>
          <p:cNvSpPr/>
          <p:nvPr/>
        </p:nvSpPr>
        <p:spPr>
          <a:xfrm>
            <a:off x="3048000" y="5029200"/>
            <a:ext cx="1905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buf</a:t>
            </a:r>
            <a:r>
              <a:rPr lang="en-US" dirty="0"/>
              <a:t> pin</a:t>
            </a:r>
          </a:p>
        </p:txBody>
      </p:sp>
      <p:sp>
        <p:nvSpPr>
          <p:cNvPr id="36" name="Rectangle 35"/>
          <p:cNvSpPr/>
          <p:nvPr/>
        </p:nvSpPr>
        <p:spPr>
          <a:xfrm>
            <a:off x="5181600" y="5029200"/>
            <a:ext cx="6858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timer pin</a:t>
            </a:r>
          </a:p>
        </p:txBody>
      </p:sp>
      <p:sp>
        <p:nvSpPr>
          <p:cNvPr id="37" name="Rectangle 36"/>
          <p:cNvSpPr/>
          <p:nvPr/>
        </p:nvSpPr>
        <p:spPr>
          <a:xfrm>
            <a:off x="6172200" y="5029200"/>
            <a:ext cx="762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io</a:t>
            </a:r>
            <a:r>
              <a:rPr lang="en-US" sz="1000" dirty="0"/>
              <a:t> pin</a:t>
            </a:r>
          </a:p>
        </p:txBody>
      </p:sp>
      <p:sp>
        <p:nvSpPr>
          <p:cNvPr id="38" name="Rectangle 37"/>
          <p:cNvSpPr/>
          <p:nvPr/>
        </p:nvSpPr>
        <p:spPr>
          <a:xfrm>
            <a:off x="7239000" y="5029200"/>
            <a:ext cx="6858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timer pin</a:t>
            </a:r>
          </a:p>
        </p:txBody>
      </p:sp>
      <p:sp>
        <p:nvSpPr>
          <p:cNvPr id="39" name="Rectangle 28"/>
          <p:cNvSpPr/>
          <p:nvPr/>
        </p:nvSpPr>
        <p:spPr>
          <a:xfrm>
            <a:off x="8153400" y="5035033"/>
            <a:ext cx="457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Cap pin</a:t>
            </a:r>
          </a:p>
        </p:txBody>
      </p:sp>
      <p:sp>
        <p:nvSpPr>
          <p:cNvPr id="40" name="Left Brace 39"/>
          <p:cNvSpPr/>
          <p:nvPr/>
        </p:nvSpPr>
        <p:spPr>
          <a:xfrm rot="10800000" flipH="1">
            <a:off x="457200" y="5029200"/>
            <a:ext cx="304800" cy="228600"/>
          </a:xfrm>
          <a:prstGeom prst="leftBrace">
            <a:avLst/>
          </a:prstGeom>
          <a:ln w="3810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3" name="TextBox 32"/>
          <p:cNvSpPr txBox="1"/>
          <p:nvPr/>
        </p:nvSpPr>
        <p:spPr>
          <a:xfrm rot="16200000">
            <a:off x="35927" y="4840874"/>
            <a:ext cx="451367" cy="523220"/>
          </a:xfrm>
          <a:prstGeom prst="rect">
            <a:avLst/>
          </a:prstGeom>
          <a:noFill/>
        </p:spPr>
        <p:txBody>
          <a:bodyPr wrap="square" rtlCol="0">
            <a:spAutoFit/>
          </a:bodyPr>
          <a:lstStyle/>
          <a:p>
            <a:r>
              <a:rPr lang="en-US" sz="1000" dirty="0">
                <a:solidFill>
                  <a:srgbClr val="7030A0"/>
                </a:solidFill>
              </a:rPr>
              <a:t>pin</a:t>
            </a:r>
            <a:r>
              <a:rPr lang="en-US" dirty="0">
                <a:solidFill>
                  <a:srgbClr val="7030A0"/>
                </a:solidFill>
              </a:rPr>
              <a:t>  </a:t>
            </a:r>
            <a:r>
              <a:rPr lang="en-US" sz="1000" dirty="0">
                <a:solidFill>
                  <a:srgbClr val="7030A0"/>
                </a:solidFill>
              </a:rPr>
              <a:t>row</a:t>
            </a:r>
          </a:p>
        </p:txBody>
      </p:sp>
      <p:sp>
        <p:nvSpPr>
          <p:cNvPr id="24" name="Rectangle 23"/>
          <p:cNvSpPr/>
          <p:nvPr/>
        </p:nvSpPr>
        <p:spPr>
          <a:xfrm>
            <a:off x="806669" y="5334000"/>
            <a:ext cx="1925273" cy="457200"/>
          </a:xfrm>
          <a:prstGeom prst="rect">
            <a:avLst/>
          </a:prstGeom>
          <a:solidFill>
            <a:srgbClr val="92D050"/>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BCEN</a:t>
            </a:r>
          </a:p>
        </p:txBody>
      </p:sp>
      <p:sp>
        <p:nvSpPr>
          <p:cNvPr id="25" name="Rectangle 24"/>
          <p:cNvSpPr/>
          <p:nvPr/>
        </p:nvSpPr>
        <p:spPr>
          <a:xfrm>
            <a:off x="3048000" y="5105400"/>
            <a:ext cx="1925273" cy="457200"/>
          </a:xfrm>
          <a:prstGeom prst="rect">
            <a:avLst/>
          </a:prstGeom>
          <a:solidFill>
            <a:srgbClr val="92D050"/>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BCENBUF</a:t>
            </a:r>
          </a:p>
        </p:txBody>
      </p:sp>
      <p:sp>
        <p:nvSpPr>
          <p:cNvPr id="26" name="Rectangle 25"/>
          <p:cNvSpPr/>
          <p:nvPr/>
        </p:nvSpPr>
        <p:spPr>
          <a:xfrm>
            <a:off x="5181601" y="5105400"/>
            <a:ext cx="685799" cy="457200"/>
          </a:xfrm>
          <a:prstGeom prst="rect">
            <a:avLst/>
          </a:prstGeom>
          <a:solidFill>
            <a:srgbClr val="92D050"/>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err="1">
                <a:solidFill>
                  <a:srgbClr val="002060"/>
                </a:solidFill>
              </a:rPr>
              <a:t>fillbio</a:t>
            </a:r>
            <a:endParaRPr lang="en-US" sz="1000" b="1" dirty="0">
              <a:solidFill>
                <a:srgbClr val="002060"/>
              </a:solidFill>
            </a:endParaRPr>
          </a:p>
        </p:txBody>
      </p:sp>
      <p:sp>
        <p:nvSpPr>
          <p:cNvPr id="27" name="Rectangle 26"/>
          <p:cNvSpPr/>
          <p:nvPr/>
        </p:nvSpPr>
        <p:spPr>
          <a:xfrm>
            <a:off x="6204332" y="5105400"/>
            <a:ext cx="762000" cy="457200"/>
          </a:xfrm>
          <a:prstGeom prst="rect">
            <a:avLst/>
          </a:prstGeom>
          <a:solidFill>
            <a:srgbClr val="92D050"/>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bio</a:t>
            </a:r>
          </a:p>
        </p:txBody>
      </p:sp>
      <p:sp>
        <p:nvSpPr>
          <p:cNvPr id="28" name="Rectangle 27"/>
          <p:cNvSpPr/>
          <p:nvPr/>
        </p:nvSpPr>
        <p:spPr>
          <a:xfrm>
            <a:off x="7173817" y="5105400"/>
            <a:ext cx="762000" cy="457200"/>
          </a:xfrm>
          <a:prstGeom prst="rect">
            <a:avLst/>
          </a:prstGeom>
          <a:solidFill>
            <a:srgbClr val="92D050"/>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bio</a:t>
            </a:r>
          </a:p>
        </p:txBody>
      </p:sp>
      <p:sp>
        <p:nvSpPr>
          <p:cNvPr id="29" name="Rectangle 28"/>
          <p:cNvSpPr/>
          <p:nvPr/>
        </p:nvSpPr>
        <p:spPr>
          <a:xfrm>
            <a:off x="8153400" y="5105400"/>
            <a:ext cx="457200" cy="457200"/>
          </a:xfrm>
          <a:prstGeom prst="rect">
            <a:avLst/>
          </a:prstGeom>
          <a:solidFill>
            <a:srgbClr val="92D050"/>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err="1">
                <a:solidFill>
                  <a:srgbClr val="002060"/>
                </a:solidFill>
              </a:rPr>
              <a:t>biocap</a:t>
            </a:r>
            <a:endParaRPr lang="en-US" sz="1000" b="1" dirty="0">
              <a:solidFill>
                <a:srgbClr val="002060"/>
              </a:solidFill>
            </a:endParaRPr>
          </a:p>
        </p:txBody>
      </p:sp>
      <p:sp>
        <p:nvSpPr>
          <p:cNvPr id="30" name="Left Brace 29"/>
          <p:cNvSpPr/>
          <p:nvPr/>
        </p:nvSpPr>
        <p:spPr>
          <a:xfrm>
            <a:off x="577468" y="5138451"/>
            <a:ext cx="152400" cy="381000"/>
          </a:xfrm>
          <a:prstGeom prst="leftBrace">
            <a:avLst/>
          </a:prstGeom>
          <a:ln w="381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TextBox 30"/>
          <p:cNvSpPr txBox="1"/>
          <p:nvPr/>
        </p:nvSpPr>
        <p:spPr>
          <a:xfrm rot="16200000">
            <a:off x="-105489" y="5134689"/>
            <a:ext cx="914400" cy="246221"/>
          </a:xfrm>
          <a:prstGeom prst="rect">
            <a:avLst/>
          </a:prstGeom>
          <a:noFill/>
        </p:spPr>
        <p:txBody>
          <a:bodyPr wrap="square" rtlCol="0">
            <a:spAutoFit/>
          </a:bodyPr>
          <a:lstStyle/>
          <a:p>
            <a:r>
              <a:rPr lang="en-US" sz="1000" b="1" dirty="0">
                <a:solidFill>
                  <a:srgbClr val="00B050"/>
                </a:solidFill>
              </a:rPr>
              <a:t>TEST ROW</a:t>
            </a:r>
          </a:p>
        </p:txBody>
      </p:sp>
      <p:sp>
        <p:nvSpPr>
          <p:cNvPr id="77" name="Title 1"/>
          <p:cNvSpPr>
            <a:spLocks noGrp="1"/>
          </p:cNvSpPr>
          <p:nvPr>
            <p:ph type="title"/>
          </p:nvPr>
        </p:nvSpPr>
        <p:spPr>
          <a:xfrm>
            <a:off x="228600" y="-76200"/>
            <a:ext cx="8686800" cy="1143000"/>
          </a:xfrm>
        </p:spPr>
        <p:txBody>
          <a:bodyPr/>
          <a:lstStyle/>
          <a:p>
            <a:r>
              <a:rPr lang="en-US" i="1" u="sng" dirty="0"/>
              <a:t>BIST (IT) structure</a:t>
            </a:r>
          </a:p>
        </p:txBody>
      </p:sp>
      <p:sp>
        <p:nvSpPr>
          <p:cNvPr id="79" name="Rectangle 78"/>
          <p:cNvSpPr/>
          <p:nvPr/>
        </p:nvSpPr>
        <p:spPr>
          <a:xfrm>
            <a:off x="838200" y="2667000"/>
            <a:ext cx="1925273" cy="304800"/>
          </a:xfrm>
          <a:prstGeom prst="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X4DEC</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16667E-6 4.81379E-6 L 4.16667E-6 0.11149 " pathEditMode="relative" rAng="0" ptsTypes="AA">
                                      <p:cBhvr>
                                        <p:cTn id="6" dur="2000" fill="hold"/>
                                        <p:tgtEl>
                                          <p:spTgt spid="33"/>
                                        </p:tgtEl>
                                        <p:attrNameLst>
                                          <p:attrName>ppt_x</p:attrName>
                                          <p:attrName>ppt_y</p:attrName>
                                        </p:attrNameLst>
                                      </p:cBhvr>
                                      <p:rCtr x="0" y="56"/>
                                    </p:animMotion>
                                  </p:childTnLst>
                                </p:cTn>
                              </p:par>
                              <p:par>
                                <p:cTn id="7" presetID="42" presetClass="path" presetSubtype="0" accel="50000" decel="50000" fill="hold" grpId="0" nodeType="withEffect">
                                  <p:stCondLst>
                                    <p:cond delay="0"/>
                                  </p:stCondLst>
                                  <p:childTnLst>
                                    <p:animMotion origin="layout" path="M 3.33333E-6 4.71895E-7 L 3.33333E-6 0.10548 " pathEditMode="relative" rAng="0" ptsTypes="AA">
                                      <p:cBhvr>
                                        <p:cTn id="8" dur="2000" fill="hold"/>
                                        <p:tgtEl>
                                          <p:spTgt spid="40"/>
                                        </p:tgtEl>
                                        <p:attrNameLst>
                                          <p:attrName>ppt_x</p:attrName>
                                          <p:attrName>ppt_y</p:attrName>
                                        </p:attrNameLst>
                                      </p:cBhvr>
                                      <p:rCtr x="0" y="53"/>
                                    </p:animMotion>
                                  </p:childTnLst>
                                </p:cTn>
                              </p:par>
                              <p:par>
                                <p:cTn id="9" presetID="42" presetClass="path" presetSubtype="0" accel="50000" decel="50000" fill="hold" grpId="0" nodeType="withEffect">
                                  <p:stCondLst>
                                    <p:cond delay="0"/>
                                  </p:stCondLst>
                                  <p:childTnLst>
                                    <p:animMotion origin="layout" path="M -3.33333E-6 4.71895E-7 L -3.33333E-6 0.10548 " pathEditMode="relative" rAng="0" ptsTypes="AA">
                                      <p:cBhvr>
                                        <p:cTn id="10" dur="2000" fill="hold"/>
                                        <p:tgtEl>
                                          <p:spTgt spid="34"/>
                                        </p:tgtEl>
                                        <p:attrNameLst>
                                          <p:attrName>ppt_x</p:attrName>
                                          <p:attrName>ppt_y</p:attrName>
                                        </p:attrNameLst>
                                      </p:cBhvr>
                                      <p:rCtr x="0" y="53"/>
                                    </p:animMotion>
                                  </p:childTnLst>
                                </p:cTn>
                              </p:par>
                              <p:par>
                                <p:cTn id="11" presetID="42" presetClass="path" presetSubtype="0" accel="50000" decel="50000" fill="hold" grpId="0" nodeType="withEffect">
                                  <p:stCondLst>
                                    <p:cond delay="0"/>
                                  </p:stCondLst>
                                  <p:childTnLst>
                                    <p:animMotion origin="layout" path="M 5.55112E-17 4.71895E-7 L 5.55112E-17 0.09438 " pathEditMode="relative" rAng="0" ptsTypes="AA">
                                      <p:cBhvr>
                                        <p:cTn id="12" dur="2000" fill="hold"/>
                                        <p:tgtEl>
                                          <p:spTgt spid="35"/>
                                        </p:tgtEl>
                                        <p:attrNameLst>
                                          <p:attrName>ppt_x</p:attrName>
                                          <p:attrName>ppt_y</p:attrName>
                                        </p:attrNameLst>
                                      </p:cBhvr>
                                      <p:rCtr x="0" y="47"/>
                                    </p:animMotion>
                                  </p:childTnLst>
                                </p:cTn>
                              </p:par>
                              <p:par>
                                <p:cTn id="13" presetID="42" presetClass="path" presetSubtype="0" accel="50000" decel="50000" fill="hold" grpId="0" nodeType="withEffect">
                                  <p:stCondLst>
                                    <p:cond delay="0"/>
                                  </p:stCondLst>
                                  <p:childTnLst>
                                    <p:animMotion origin="layout" path="M 3.33333E-6 4.71895E-7 L 3.33333E-6 0.09438 " pathEditMode="relative" rAng="0" ptsTypes="AA">
                                      <p:cBhvr>
                                        <p:cTn id="14" dur="2000" fill="hold"/>
                                        <p:tgtEl>
                                          <p:spTgt spid="36"/>
                                        </p:tgtEl>
                                        <p:attrNameLst>
                                          <p:attrName>ppt_x</p:attrName>
                                          <p:attrName>ppt_y</p:attrName>
                                        </p:attrNameLst>
                                      </p:cBhvr>
                                      <p:rCtr x="0" y="47"/>
                                    </p:animMotion>
                                  </p:childTnLst>
                                </p:cTn>
                              </p:par>
                              <p:par>
                                <p:cTn id="15" presetID="42" presetClass="path" presetSubtype="0" accel="50000" decel="50000" fill="hold" grpId="0" nodeType="withEffect">
                                  <p:stCondLst>
                                    <p:cond delay="0"/>
                                  </p:stCondLst>
                                  <p:childTnLst>
                                    <p:animMotion origin="layout" path="M 3.33333E-6 4.71895E-7 L 3.33333E-6 0.09438 " pathEditMode="relative" rAng="0" ptsTypes="AA">
                                      <p:cBhvr>
                                        <p:cTn id="16" dur="2000" fill="hold"/>
                                        <p:tgtEl>
                                          <p:spTgt spid="37"/>
                                        </p:tgtEl>
                                        <p:attrNameLst>
                                          <p:attrName>ppt_x</p:attrName>
                                          <p:attrName>ppt_y</p:attrName>
                                        </p:attrNameLst>
                                      </p:cBhvr>
                                      <p:rCtr x="0" y="47"/>
                                    </p:animMotion>
                                  </p:childTnLst>
                                </p:cTn>
                              </p:par>
                              <p:par>
                                <p:cTn id="17" presetID="42" presetClass="path" presetSubtype="0" accel="50000" decel="50000" fill="hold" grpId="0" nodeType="withEffect">
                                  <p:stCondLst>
                                    <p:cond delay="0"/>
                                  </p:stCondLst>
                                  <p:childTnLst>
                                    <p:animMotion origin="layout" path="M 3.33333E-6 4.71895E-7 L 3.33333E-6 0.09438 " pathEditMode="relative" rAng="0" ptsTypes="AA">
                                      <p:cBhvr>
                                        <p:cTn id="18" dur="2000" fill="hold"/>
                                        <p:tgtEl>
                                          <p:spTgt spid="38"/>
                                        </p:tgtEl>
                                        <p:attrNameLst>
                                          <p:attrName>ppt_x</p:attrName>
                                          <p:attrName>ppt_y</p:attrName>
                                        </p:attrNameLst>
                                      </p:cBhvr>
                                      <p:rCtr x="0" y="47"/>
                                    </p:animMotion>
                                  </p:childTnLst>
                                </p:cTn>
                              </p:par>
                              <p:par>
                                <p:cTn id="19" presetID="42" presetClass="path" presetSubtype="0" accel="50000" decel="50000" fill="hold" grpId="0" nodeType="withEffect">
                                  <p:stCondLst>
                                    <p:cond delay="0"/>
                                  </p:stCondLst>
                                  <p:childTnLst>
                                    <p:animMotion origin="layout" path="M 3.33333E-6 -4.81147E-6 L 3.33333E-6 0.09346 " pathEditMode="relative" rAng="0" ptsTypes="AA">
                                      <p:cBhvr>
                                        <p:cTn id="20" dur="2000" fill="hold"/>
                                        <p:tgtEl>
                                          <p:spTgt spid="39"/>
                                        </p:tgtEl>
                                        <p:attrNameLst>
                                          <p:attrName>ppt_x</p:attrName>
                                          <p:attrName>ppt_y</p:attrName>
                                        </p:attrNameLst>
                                      </p:cBhvr>
                                      <p:rCtr x="0" y="47"/>
                                    </p:animMotion>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box(in)">
                                      <p:cBhvr>
                                        <p:cTn id="25" dur="1000"/>
                                        <p:tgtEl>
                                          <p:spTgt spid="24"/>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box(in)">
                                      <p:cBhvr>
                                        <p:cTn id="28" dur="500"/>
                                        <p:tgtEl>
                                          <p:spTgt spid="25"/>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box(in)">
                                      <p:cBhvr>
                                        <p:cTn id="31" dur="500"/>
                                        <p:tgtEl>
                                          <p:spTgt spid="26"/>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box(in)">
                                      <p:cBhvr>
                                        <p:cTn id="34" dur="500"/>
                                        <p:tgtEl>
                                          <p:spTgt spid="27"/>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box(in)">
                                      <p:cBhvr>
                                        <p:cTn id="37" dur="500"/>
                                        <p:tgtEl>
                                          <p:spTgt spid="28"/>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box(in)">
                                      <p:cBhvr>
                                        <p:cTn id="40" dur="500"/>
                                        <p:tgtEl>
                                          <p:spTgt spid="29"/>
                                        </p:tgtEl>
                                      </p:cBhvr>
                                    </p:animEffect>
                                  </p:childTnLst>
                                </p:cTn>
                              </p:par>
                              <p:par>
                                <p:cTn id="41" presetID="4" presetClass="entr" presetSubtype="16"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box(in)">
                                      <p:cBhvr>
                                        <p:cTn id="43" dur="500"/>
                                        <p:tgtEl>
                                          <p:spTgt spid="30"/>
                                        </p:tgtEl>
                                      </p:cBhvr>
                                    </p:animEffect>
                                  </p:childTnLst>
                                </p:cTn>
                              </p:par>
                              <p:par>
                                <p:cTn id="44" presetID="4" presetClass="entr" presetSubtype="16" fill="hold" grpId="0" nodeType="with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box(in)">
                                      <p:cBhvr>
                                        <p:cTn id="46"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P spid="37" grpId="0" animBg="1"/>
      <p:bldP spid="38" grpId="0" animBg="1"/>
      <p:bldP spid="39" grpId="0" animBg="1"/>
      <p:bldP spid="40" grpId="0" animBg="1"/>
      <p:bldP spid="33" grpId="0"/>
      <p:bldP spid="24" grpId="0" animBg="1"/>
      <p:bldP spid="25" grpId="0" animBg="1"/>
      <p:bldP spid="26" grpId="0" animBg="1"/>
      <p:bldP spid="27" grpId="0" animBg="1"/>
      <p:bldP spid="28" grpId="0" animBg="1"/>
      <p:bldP spid="29" grpId="0" animBg="1"/>
      <p:bldP spid="30" grpId="0" animBg="1"/>
      <p:bldP spid="31" grpId="0"/>
    </p:bldLst>
  </p:timing>
</p:sld>
</file>

<file path=ppt/theme/theme1.xml><?xml version="1.0" encoding="utf-8"?>
<a:theme xmlns:a="http://schemas.openxmlformats.org/drawingml/2006/main" name="Default Theme">
  <a:themeElements>
    <a:clrScheme name="Synopsys Existing Color Palette">
      <a:dk1>
        <a:sysClr val="windowText" lastClr="000000"/>
      </a:dk1>
      <a:lt1>
        <a:sysClr val="window" lastClr="FFFFFF"/>
      </a:lt1>
      <a:dk2>
        <a:srgbClr val="000000"/>
      </a:dk2>
      <a:lt2>
        <a:srgbClr val="FFFFFF"/>
      </a:lt2>
      <a:accent1>
        <a:srgbClr val="897ABA"/>
      </a:accent1>
      <a:accent2>
        <a:srgbClr val="FA7D21"/>
      </a:accent2>
      <a:accent3>
        <a:srgbClr val="85B634"/>
      </a:accent3>
      <a:accent4>
        <a:srgbClr val="EA1700"/>
      </a:accent4>
      <a:accent5>
        <a:srgbClr val="BCBCBC"/>
      </a:accent5>
      <a:accent6>
        <a:srgbClr val="4071BA"/>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4982</TotalTime>
  <Words>1706</Words>
  <Application>Microsoft Office PowerPoint</Application>
  <PresentationFormat>On-screen Show (4:3)</PresentationFormat>
  <Paragraphs>533</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Default Theme</vt:lpstr>
      <vt:lpstr>PowerPoint Presentation</vt:lpstr>
      <vt:lpstr>PowerPoint Presentation</vt:lpstr>
      <vt:lpstr>Memory Compiler Features </vt:lpstr>
      <vt:lpstr>PowerPoint Presentation</vt:lpstr>
      <vt:lpstr>PowerPoint Presentation</vt:lpstr>
      <vt:lpstr>PowerPoint Presentation</vt:lpstr>
      <vt:lpstr>PowerPoint Presentation</vt:lpstr>
      <vt:lpstr>ASAP (LT) Memory structure</vt:lpstr>
      <vt:lpstr>BIST (IT) structure</vt:lpstr>
      <vt:lpstr>STAR (ST) structure</vt:lpstr>
      <vt:lpstr>PowerPoint Presentation</vt:lpstr>
      <vt:lpstr>CD1 option</vt:lpstr>
      <vt:lpstr>BK2 option</vt:lpstr>
      <vt:lpstr>Leafcell design principles</vt:lpstr>
      <vt:lpstr>PowerPoint Presentation</vt:lpstr>
      <vt:lpstr>PowerPoint Presentation</vt:lpstr>
      <vt:lpstr>PowerPoint Presentation</vt:lpstr>
    </vt:vector>
  </TitlesOfParts>
  <Company>Synopsys,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arpih</dc:creator>
  <cp:lastModifiedBy>Satik Asatryan</cp:lastModifiedBy>
  <cp:revision>261</cp:revision>
  <dcterms:created xsi:type="dcterms:W3CDTF">2012-02-25T16:59:00Z</dcterms:created>
  <dcterms:modified xsi:type="dcterms:W3CDTF">2025-05-08T15:09:26Z</dcterms:modified>
</cp:coreProperties>
</file>