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msu\OneDrive\Documents\shalini%20NM%20PRO%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IN" sz="2800" b="1" u="sng"/>
              <a:t>EXPERIENCE</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043244856161515E-2"/>
          <c:y val="8.9556325982491969E-2"/>
          <c:w val="0.89537635679617089"/>
          <c:h val="0.77365690770588336"/>
        </c:manualLayout>
      </c:layout>
      <c:barChart>
        <c:barDir val="col"/>
        <c:grouping val="stacked"/>
        <c:varyColors val="0"/>
        <c:ser>
          <c:idx val="0"/>
          <c:order val="0"/>
          <c:spPr>
            <a:solidFill>
              <a:schemeClr val="accent1"/>
            </a:solidFill>
            <a:ln>
              <a:noFill/>
            </a:ln>
            <a:effectLst/>
          </c:spPr>
          <c:invertIfNegative val="0"/>
          <c:dPt>
            <c:idx val="1"/>
            <c:invertIfNegative val="0"/>
            <c:bubble3D val="0"/>
            <c:spPr>
              <a:solidFill>
                <a:srgbClr val="FFC000"/>
              </a:solidFill>
              <a:ln>
                <a:noFill/>
              </a:ln>
              <a:effectLst/>
            </c:spPr>
            <c:extLst>
              <c:ext xmlns:c16="http://schemas.microsoft.com/office/drawing/2014/chart" uri="{C3380CC4-5D6E-409C-BE32-E72D297353CC}">
                <c16:uniqueId val="{00000001-B9CC-44C3-B80D-1A4BECA40A0A}"/>
              </c:ext>
            </c:extLst>
          </c:dPt>
          <c:dPt>
            <c:idx val="7"/>
            <c:invertIfNegative val="0"/>
            <c:bubble3D val="0"/>
            <c:spPr>
              <a:solidFill>
                <a:srgbClr val="FFC000"/>
              </a:solidFill>
              <a:ln>
                <a:noFill/>
              </a:ln>
              <a:effectLst/>
            </c:spPr>
            <c:extLst>
              <c:ext xmlns:c16="http://schemas.microsoft.com/office/drawing/2014/chart" uri="{C3380CC4-5D6E-409C-BE32-E72D297353CC}">
                <c16:uniqueId val="{00000003-B9CC-44C3-B80D-1A4BECA40A0A}"/>
              </c:ext>
            </c:extLst>
          </c:dPt>
          <c:dPt>
            <c:idx val="14"/>
            <c:invertIfNegative val="0"/>
            <c:bubble3D val="0"/>
            <c:spPr>
              <a:solidFill>
                <a:srgbClr val="FFC000"/>
              </a:solidFill>
              <a:ln>
                <a:noFill/>
              </a:ln>
              <a:effectLst/>
            </c:spPr>
            <c:extLst>
              <c:ext xmlns:c16="http://schemas.microsoft.com/office/drawing/2014/chart" uri="{C3380CC4-5D6E-409C-BE32-E72D297353CC}">
                <c16:uniqueId val="{00000005-B9CC-44C3-B80D-1A4BECA40A0A}"/>
              </c:ext>
            </c:extLst>
          </c:dPt>
          <c:dPt>
            <c:idx val="26"/>
            <c:invertIfNegative val="0"/>
            <c:bubble3D val="0"/>
            <c:spPr>
              <a:solidFill>
                <a:srgbClr val="FF0000"/>
              </a:solidFill>
              <a:ln>
                <a:noFill/>
              </a:ln>
              <a:effectLst/>
            </c:spPr>
            <c:extLst>
              <c:ext xmlns:c16="http://schemas.microsoft.com/office/drawing/2014/chart" uri="{C3380CC4-5D6E-409C-BE32-E72D297353CC}">
                <c16:uniqueId val="{00000007-B9CC-44C3-B80D-1A4BECA40A0A}"/>
              </c:ext>
            </c:extLst>
          </c:dPt>
          <c:dPt>
            <c:idx val="29"/>
            <c:invertIfNegative val="0"/>
            <c:bubble3D val="0"/>
            <c:spPr>
              <a:solidFill>
                <a:srgbClr val="FFC000"/>
              </a:solidFill>
              <a:ln>
                <a:noFill/>
              </a:ln>
              <a:effectLst/>
            </c:spPr>
            <c:extLst>
              <c:ext xmlns:c16="http://schemas.microsoft.com/office/drawing/2014/chart" uri="{C3380CC4-5D6E-409C-BE32-E72D297353CC}">
                <c16:uniqueId val="{00000009-B9CC-44C3-B80D-1A4BECA40A0A}"/>
              </c:ext>
            </c:extLst>
          </c:dPt>
          <c:val>
            <c:numRef>
              <c:f>Sheet1!$G$3:$G$42</c:f>
              <c:numCache>
                <c:formatCode>General</c:formatCode>
                <c:ptCount val="40"/>
                <c:pt idx="0">
                  <c:v>5</c:v>
                </c:pt>
                <c:pt idx="1">
                  <c:v>12</c:v>
                </c:pt>
                <c:pt idx="2">
                  <c:v>8</c:v>
                </c:pt>
                <c:pt idx="3">
                  <c:v>3</c:v>
                </c:pt>
                <c:pt idx="4">
                  <c:v>6</c:v>
                </c:pt>
                <c:pt idx="5">
                  <c:v>9</c:v>
                </c:pt>
                <c:pt idx="6">
                  <c:v>5</c:v>
                </c:pt>
                <c:pt idx="7">
                  <c:v>12</c:v>
                </c:pt>
                <c:pt idx="8">
                  <c:v>10</c:v>
                </c:pt>
                <c:pt idx="9">
                  <c:v>4</c:v>
                </c:pt>
                <c:pt idx="10">
                  <c:v>7</c:v>
                </c:pt>
                <c:pt idx="11">
                  <c:v>5</c:v>
                </c:pt>
                <c:pt idx="12">
                  <c:v>3</c:v>
                </c:pt>
                <c:pt idx="13">
                  <c:v>2</c:v>
                </c:pt>
                <c:pt idx="14">
                  <c:v>12</c:v>
                </c:pt>
                <c:pt idx="15">
                  <c:v>4</c:v>
                </c:pt>
                <c:pt idx="16">
                  <c:v>5</c:v>
                </c:pt>
                <c:pt idx="17">
                  <c:v>6</c:v>
                </c:pt>
                <c:pt idx="18">
                  <c:v>8</c:v>
                </c:pt>
                <c:pt idx="19">
                  <c:v>7</c:v>
                </c:pt>
                <c:pt idx="20">
                  <c:v>2</c:v>
                </c:pt>
                <c:pt idx="21">
                  <c:v>1</c:v>
                </c:pt>
                <c:pt idx="22">
                  <c:v>3</c:v>
                </c:pt>
                <c:pt idx="23">
                  <c:v>9</c:v>
                </c:pt>
                <c:pt idx="24">
                  <c:v>2</c:v>
                </c:pt>
                <c:pt idx="25">
                  <c:v>5</c:v>
                </c:pt>
                <c:pt idx="26">
                  <c:v>14</c:v>
                </c:pt>
                <c:pt idx="27">
                  <c:v>8</c:v>
                </c:pt>
                <c:pt idx="28">
                  <c:v>7</c:v>
                </c:pt>
                <c:pt idx="29">
                  <c:v>12</c:v>
                </c:pt>
                <c:pt idx="30">
                  <c:v>5</c:v>
                </c:pt>
                <c:pt idx="31">
                  <c:v>3</c:v>
                </c:pt>
                <c:pt idx="32">
                  <c:v>1</c:v>
                </c:pt>
                <c:pt idx="33">
                  <c:v>10</c:v>
                </c:pt>
                <c:pt idx="34">
                  <c:v>5</c:v>
                </c:pt>
                <c:pt idx="35">
                  <c:v>2</c:v>
                </c:pt>
                <c:pt idx="36">
                  <c:v>3</c:v>
                </c:pt>
                <c:pt idx="37">
                  <c:v>6</c:v>
                </c:pt>
                <c:pt idx="38">
                  <c:v>9</c:v>
                </c:pt>
                <c:pt idx="39">
                  <c:v>5</c:v>
                </c:pt>
              </c:numCache>
            </c:numRef>
          </c:val>
          <c:extLst>
            <c:ext xmlns:c16="http://schemas.microsoft.com/office/drawing/2014/chart" uri="{C3380CC4-5D6E-409C-BE32-E72D297353CC}">
              <c16:uniqueId val="{0000000A-B9CC-44C3-B80D-1A4BECA40A0A}"/>
            </c:ext>
          </c:extLst>
        </c:ser>
        <c:dLbls>
          <c:showLegendKey val="0"/>
          <c:showVal val="0"/>
          <c:showCatName val="0"/>
          <c:showSerName val="0"/>
          <c:showPercent val="0"/>
          <c:showBubbleSize val="0"/>
        </c:dLbls>
        <c:gapWidth val="150"/>
        <c:overlap val="100"/>
        <c:axId val="1704410223"/>
        <c:axId val="1704411183"/>
      </c:barChart>
      <c:catAx>
        <c:axId val="17044102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4411183"/>
        <c:crosses val="autoZero"/>
        <c:auto val="1"/>
        <c:lblAlgn val="ctr"/>
        <c:lblOffset val="100"/>
        <c:noMultiLvlLbl val="0"/>
      </c:catAx>
      <c:valAx>
        <c:axId val="1704411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44102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247550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S.SHALINI</a:t>
            </a:r>
          </a:p>
          <a:p>
            <a:r>
              <a:rPr lang="en-US" sz="2400" dirty="0"/>
              <a:t>REGISTER NO: 312201397 &amp; asunm110312201397</a:t>
            </a:r>
          </a:p>
          <a:p>
            <a:r>
              <a:rPr lang="en-US" sz="2400" dirty="0"/>
              <a:t>DEPARTMENT: B.COM(GENERAL)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C67A00C-8F45-0F42-FB45-98113D83C886}"/>
              </a:ext>
            </a:extLst>
          </p:cNvPr>
          <p:cNvSpPr txBox="1"/>
          <p:nvPr/>
        </p:nvSpPr>
        <p:spPr>
          <a:xfrm>
            <a:off x="739775" y="1295400"/>
            <a:ext cx="6211631" cy="3108543"/>
          </a:xfrm>
          <a:prstGeom prst="rect">
            <a:avLst/>
          </a:prstGeom>
          <a:noFill/>
        </p:spPr>
        <p:txBody>
          <a:bodyPr wrap="square" rtlCol="0">
            <a:spAutoFit/>
          </a:bodyPr>
          <a:lstStyle/>
          <a:p>
            <a:r>
              <a:rPr lang="en-US" sz="2800" b="1" u="sng" dirty="0"/>
              <a:t>DATA COLLECTION:</a:t>
            </a:r>
          </a:p>
          <a:p>
            <a:r>
              <a:rPr lang="en-US" sz="2800" dirty="0"/>
              <a:t>●Collected from Kaggle</a:t>
            </a:r>
          </a:p>
          <a:p>
            <a:endParaRPr lang="en-US" sz="2800" dirty="0"/>
          </a:p>
          <a:p>
            <a:r>
              <a:rPr lang="en-US" sz="2800" b="1" u="sng" dirty="0"/>
              <a:t>FEATURE COLLECTION:</a:t>
            </a:r>
          </a:p>
          <a:p>
            <a:r>
              <a:rPr lang="en-US" sz="2800" dirty="0"/>
              <a:t>●Conditional formatting</a:t>
            </a:r>
          </a:p>
          <a:p>
            <a:r>
              <a:rPr lang="en-US" sz="2800" dirty="0"/>
              <a:t>●symbols</a:t>
            </a:r>
          </a:p>
          <a:p>
            <a:r>
              <a:rPr lang="en-US" sz="2800" dirty="0"/>
              <a:t>●merge &amp; center</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03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2A402CC-F146-2549-8D42-266D0494B8FB}"/>
              </a:ext>
            </a:extLst>
          </p:cNvPr>
          <p:cNvGraphicFramePr>
            <a:graphicFrameLocks/>
          </p:cNvGraphicFramePr>
          <p:nvPr>
            <p:extLst>
              <p:ext uri="{D42A27DB-BD31-4B8C-83A1-F6EECF244321}">
                <p14:modId xmlns:p14="http://schemas.microsoft.com/office/powerpoint/2010/main" val="1536633987"/>
              </p:ext>
            </p:extLst>
          </p:nvPr>
        </p:nvGraphicFramePr>
        <p:xfrm>
          <a:off x="755332" y="1219200"/>
          <a:ext cx="755046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D1B039-9FBB-A7B0-B3AC-7275C5A3CC0D}"/>
              </a:ext>
            </a:extLst>
          </p:cNvPr>
          <p:cNvSpPr txBox="1"/>
          <p:nvPr/>
        </p:nvSpPr>
        <p:spPr>
          <a:xfrm>
            <a:off x="755332" y="1524000"/>
            <a:ext cx="7779068" cy="3539430"/>
          </a:xfrm>
          <a:prstGeom prst="rect">
            <a:avLst/>
          </a:prstGeom>
          <a:noFill/>
        </p:spPr>
        <p:txBody>
          <a:bodyPr wrap="square" rtlCol="0">
            <a:spAutoFit/>
          </a:bodyPr>
          <a:lstStyle/>
          <a:p>
            <a:r>
              <a:rPr lang="en-US" sz="2800" dirty="0"/>
              <a:t>The Employee Experience Analysis has revealed key insights into what drives satisfaction and engagement within our organization. By addressing the identified areas for improvement, we can create a more supportive and productive work environment. This ongoing effort will enhance employee well-being, retention, and overall organizational success.</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49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Experience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467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F274ADA-AA4F-ECE1-AFF5-5EAB797953AE}"/>
              </a:ext>
            </a:extLst>
          </p:cNvPr>
          <p:cNvSpPr txBox="1"/>
          <p:nvPr/>
        </p:nvSpPr>
        <p:spPr>
          <a:xfrm>
            <a:off x="1076325" y="1905000"/>
            <a:ext cx="6705600" cy="3046988"/>
          </a:xfrm>
          <a:prstGeom prst="rect">
            <a:avLst/>
          </a:prstGeom>
          <a:noFill/>
        </p:spPr>
        <p:txBody>
          <a:bodyPr wrap="square" rtlCol="0">
            <a:spAutoFit/>
          </a:bodyPr>
          <a:lstStyle/>
          <a:p>
            <a:r>
              <a:rPr lang="en-US" sz="2400" dirty="0"/>
              <a:t>The employee experience at  Company is suboptimal, leading to high turnover, low engagement, and decreased productivity. Key challenges include poor communication, lack of development opportunities, work-life imbalance, inadequate recognition, and inconsistent onboarding. This negatively impacts the company's ability to attract and retain top talent.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657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77240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97C2ADC-9F23-0CEB-13BF-8936712C0435}"/>
              </a:ext>
            </a:extLst>
          </p:cNvPr>
          <p:cNvSpPr txBox="1"/>
          <p:nvPr/>
        </p:nvSpPr>
        <p:spPr>
          <a:xfrm>
            <a:off x="914400" y="1981200"/>
            <a:ext cx="6629400" cy="3539430"/>
          </a:xfrm>
          <a:prstGeom prst="rect">
            <a:avLst/>
          </a:prstGeom>
          <a:noFill/>
        </p:spPr>
        <p:txBody>
          <a:bodyPr wrap="square" rtlCol="0">
            <a:spAutoFit/>
          </a:bodyPr>
          <a:lstStyle/>
          <a:p>
            <a:r>
              <a:rPr lang="en-US" sz="2800" dirty="0"/>
              <a:t>● The employee experience analysis project aims to evaluate and optimize the employe’s growth within the organization that </a:t>
            </a:r>
            <a:r>
              <a:rPr lang="en-US" sz="2800" dirty="0" err="1"/>
              <a:t>detetermines</a:t>
            </a:r>
            <a:r>
              <a:rPr lang="en-US" sz="2800" dirty="0"/>
              <a:t> the company’s growth.</a:t>
            </a:r>
          </a:p>
          <a:p>
            <a:endParaRPr lang="en-US" sz="2800" dirty="0"/>
          </a:p>
          <a:p>
            <a:r>
              <a:rPr lang="en-US" sz="2800" dirty="0"/>
              <a:t>● That improves the company’s </a:t>
            </a:r>
            <a:r>
              <a:rPr lang="en-US" sz="2800" dirty="0" err="1"/>
              <a:t>productivity.The</a:t>
            </a:r>
            <a:r>
              <a:rPr lang="en-US" sz="2800" dirty="0"/>
              <a:t> company will achieve the goals..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3C10FE2-FE8B-5C9A-3C33-46C610E791D5}"/>
              </a:ext>
            </a:extLst>
          </p:cNvPr>
          <p:cNvSpPr txBox="1"/>
          <p:nvPr/>
        </p:nvSpPr>
        <p:spPr>
          <a:xfrm>
            <a:off x="838200" y="1676400"/>
            <a:ext cx="6477000" cy="2677656"/>
          </a:xfrm>
          <a:prstGeom prst="rect">
            <a:avLst/>
          </a:prstGeom>
          <a:noFill/>
        </p:spPr>
        <p:txBody>
          <a:bodyPr wrap="square" rtlCol="0">
            <a:spAutoFit/>
          </a:bodyPr>
          <a:lstStyle/>
          <a:p>
            <a:r>
              <a:rPr lang="en-US" sz="2800" dirty="0"/>
              <a:t>The end users in an Employee Experience Analysis Project are primarily the employees themselves, as the project’s findings and subsequent improvements are directly aimed at enhancing their experience within the organization.</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147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7B76C898-D8D9-D88D-7EEB-5161049AFDF9}"/>
              </a:ext>
            </a:extLst>
          </p:cNvPr>
          <p:cNvSpPr txBox="1"/>
          <p:nvPr/>
        </p:nvSpPr>
        <p:spPr>
          <a:xfrm>
            <a:off x="2780378" y="1993840"/>
            <a:ext cx="7477125" cy="1569660"/>
          </a:xfrm>
          <a:prstGeom prst="rect">
            <a:avLst/>
          </a:prstGeom>
          <a:noFill/>
        </p:spPr>
        <p:txBody>
          <a:bodyPr wrap="square" rtlCol="0">
            <a:spAutoFit/>
          </a:bodyPr>
          <a:lstStyle/>
          <a:p>
            <a:r>
              <a:rPr lang="en-US" sz="3200" dirty="0"/>
              <a:t>Conditional formatting – Experience</a:t>
            </a:r>
          </a:p>
          <a:p>
            <a:r>
              <a:rPr lang="en-US" sz="3200" dirty="0"/>
              <a:t>Filter - Remove</a:t>
            </a:r>
          </a:p>
          <a:p>
            <a:r>
              <a:rPr lang="en-US" sz="3200" dirty="0"/>
              <a:t>Graph- Data visualization</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055AB6E-D012-EF56-EBED-B9514EB672F4}"/>
              </a:ext>
            </a:extLst>
          </p:cNvPr>
          <p:cNvSpPr txBox="1"/>
          <p:nvPr/>
        </p:nvSpPr>
        <p:spPr>
          <a:xfrm>
            <a:off x="990600" y="1447800"/>
            <a:ext cx="7239000" cy="4955203"/>
          </a:xfrm>
          <a:prstGeom prst="rect">
            <a:avLst/>
          </a:prstGeom>
          <a:noFill/>
        </p:spPr>
        <p:txBody>
          <a:bodyPr wrap="square" rtlCol="0">
            <a:spAutoFit/>
          </a:bodyPr>
          <a:lstStyle/>
          <a:p>
            <a:r>
              <a:rPr lang="en-US" sz="2800" dirty="0"/>
              <a:t> Employee details – KAGGLE.COM</a:t>
            </a:r>
          </a:p>
          <a:p>
            <a:r>
              <a:rPr lang="en-US" sz="2800" dirty="0"/>
              <a:t>30-Features</a:t>
            </a:r>
          </a:p>
          <a:p>
            <a:r>
              <a:rPr lang="en-US" sz="2800" dirty="0"/>
              <a:t>7-Features</a:t>
            </a:r>
          </a:p>
          <a:p>
            <a:r>
              <a:rPr lang="en-US" sz="2800" dirty="0"/>
              <a:t>Name – Text</a:t>
            </a:r>
          </a:p>
          <a:p>
            <a:r>
              <a:rPr lang="en-US" sz="2800" dirty="0"/>
              <a:t>Gender – Text</a:t>
            </a:r>
          </a:p>
          <a:p>
            <a:r>
              <a:rPr lang="en-US" sz="2800" dirty="0"/>
              <a:t>Education – Text</a:t>
            </a:r>
          </a:p>
          <a:p>
            <a:r>
              <a:rPr lang="en-US" sz="2800" dirty="0"/>
              <a:t>Age – Number</a:t>
            </a:r>
          </a:p>
          <a:p>
            <a:r>
              <a:rPr lang="en-US" sz="2800" dirty="0"/>
              <a:t>Work location – Text</a:t>
            </a:r>
          </a:p>
          <a:p>
            <a:r>
              <a:rPr lang="en-US" sz="2800" dirty="0"/>
              <a:t>Department – Text</a:t>
            </a:r>
          </a:p>
          <a:p>
            <a:r>
              <a:rPr lang="en-US" sz="2800" dirty="0"/>
              <a:t>Experience – Number</a:t>
            </a:r>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76685"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5B052D7C-1224-197D-4FC2-AC80B0A2E215}"/>
              </a:ext>
            </a:extLst>
          </p:cNvPr>
          <p:cNvSpPr txBox="1"/>
          <p:nvPr/>
        </p:nvSpPr>
        <p:spPr>
          <a:xfrm>
            <a:off x="1273123" y="1814894"/>
            <a:ext cx="7162800" cy="1077218"/>
          </a:xfrm>
          <a:prstGeom prst="rect">
            <a:avLst/>
          </a:prstGeom>
          <a:noFill/>
        </p:spPr>
        <p:txBody>
          <a:bodyPr wrap="square" rtlCol="0">
            <a:spAutoFit/>
          </a:bodyPr>
          <a:lstStyle/>
          <a:p>
            <a:r>
              <a:rPr lang="en-US" sz="3200" dirty="0"/>
              <a:t>EXPERIENCE= Converting experience values into bar diagram</a:t>
            </a: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351</Words>
  <Application>Microsoft Office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Sharmi Sharmila</cp:lastModifiedBy>
  <cp:revision>13</cp:revision>
  <dcterms:created xsi:type="dcterms:W3CDTF">2024-03-29T15:07:22Z</dcterms:created>
  <dcterms:modified xsi:type="dcterms:W3CDTF">2024-09-01T07:52:35Z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