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5"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03/04/2024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739775" y="3692042"/>
            <a:ext cx="8622917" cy="1150315"/>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Presented By : Shalini B</a:t>
            </a:r>
          </a:p>
          <a:p>
            <a:pPr marL="12700">
              <a:lnSpc>
                <a:spcPct val="100000"/>
              </a:lnSpc>
              <a:spcBef>
                <a:spcPts val="130"/>
              </a:spcBef>
            </a:pPr>
            <a:r>
              <a:rPr lang="en-US" sz="2400" dirty="0">
                <a:latin typeface="Trebuchet MS"/>
                <a:cs typeface="Trebuchet MS"/>
              </a:rPr>
              <a:t>Register No. : 711721243096</a:t>
            </a:r>
          </a:p>
          <a:p>
            <a:pPr marL="12700">
              <a:lnSpc>
                <a:spcPct val="100000"/>
              </a:lnSpc>
              <a:spcBef>
                <a:spcPts val="130"/>
              </a:spcBef>
            </a:pPr>
            <a:r>
              <a:rPr lang="en-US" sz="2400" dirty="0">
                <a:latin typeface="Trebuchet MS"/>
                <a:cs typeface="Trebuchet MS"/>
              </a:rPr>
              <a:t>Department : </a:t>
            </a:r>
            <a:r>
              <a:rPr lang="en-US" sz="2400" dirty="0" err="1">
                <a:latin typeface="Trebuchet MS"/>
                <a:cs typeface="Trebuchet MS"/>
              </a:rPr>
              <a:t>B.Tech</a:t>
            </a:r>
            <a:r>
              <a:rPr lang="en-US" sz="2400" dirty="0">
                <a:latin typeface="Trebuchet MS"/>
                <a:cs typeface="Trebuchet MS"/>
              </a:rPr>
              <a:t> Artificial Intelligence and Data Science</a:t>
            </a:r>
            <a:endParaRPr sz="2400" dirty="0">
              <a:latin typeface="Trebuchet MS"/>
              <a:cs typeface="Trebuchet MS"/>
            </a:endParaRPr>
          </a:p>
        </p:txBody>
      </p:sp>
      <p:sp>
        <p:nvSpPr>
          <p:cNvPr id="8" name="object 8"/>
          <p:cNvSpPr txBox="1"/>
          <p:nvPr/>
        </p:nvSpPr>
        <p:spPr>
          <a:xfrm>
            <a:off x="2124445" y="180883"/>
            <a:ext cx="6400800" cy="874598"/>
          </a:xfrm>
          <a:prstGeom prst="rect">
            <a:avLst/>
          </a:prstGeom>
        </p:spPr>
        <p:txBody>
          <a:bodyPr vert="horz" wrap="square" lIns="0" tIns="12700" rIns="0" bIns="0" rtlCol="0">
            <a:spAutoFit/>
          </a:bodyPr>
          <a:lstStyle/>
          <a:p>
            <a:pPr marL="12700" algn="l">
              <a:lnSpc>
                <a:spcPct val="100000"/>
              </a:lnSpc>
              <a:spcBef>
                <a:spcPts val="100"/>
              </a:spcBef>
            </a:pPr>
            <a:r>
              <a:rPr lang="en-US" sz="2800" b="1" dirty="0">
                <a:solidFill>
                  <a:schemeClr val="tx1"/>
                </a:solidFill>
                <a:latin typeface="Trebuchet MS"/>
                <a:cs typeface="Trebuchet MS"/>
              </a:rPr>
              <a:t>Text-To-Image using Stack-Generative Adversarial Networks (GAN)</a:t>
            </a:r>
            <a:endParaRPr sz="2800" dirty="0">
              <a:solidFill>
                <a:schemeClr val="tx1"/>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29800" y="64177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356225" cy="758190"/>
          </a:xfrm>
          <a:prstGeom prst="rect">
            <a:avLst/>
          </a:prstGeom>
        </p:spPr>
        <p:txBody>
          <a:bodyPr vert="horz" wrap="square" lIns="0" tIns="13335" rIns="0" bIns="0" rtlCol="0">
            <a:spAutoFit/>
          </a:bodyPr>
          <a:lstStyle/>
          <a:p>
            <a:pPr marL="12700">
              <a:lnSpc>
                <a:spcPct val="100000"/>
              </a:lnSpc>
              <a:spcBef>
                <a:spcPts val="105"/>
              </a:spcBef>
            </a:pPr>
            <a:r>
              <a:rPr spc="-10" dirty="0"/>
              <a:t>MODEL</a:t>
            </a:r>
            <a:r>
              <a:rPr lang="en-US" spc="-10" dirty="0"/>
              <a:t>L</a:t>
            </a:r>
            <a:r>
              <a:rPr spc="-10" dirty="0"/>
              <a:t>ING</a:t>
            </a:r>
          </a:p>
        </p:txBody>
      </p:sp>
      <p:sp>
        <p:nvSpPr>
          <p:cNvPr id="10" name="TextBox 9">
            <a:extLst>
              <a:ext uri="{FF2B5EF4-FFF2-40B4-BE49-F238E27FC236}">
                <a16:creationId xmlns:a16="http://schemas.microsoft.com/office/drawing/2014/main" id="{E4958F92-706F-4627-A438-AA2AAC16EA23}"/>
              </a:ext>
            </a:extLst>
          </p:cNvPr>
          <p:cNvSpPr txBox="1"/>
          <p:nvPr/>
        </p:nvSpPr>
        <p:spPr>
          <a:xfrm>
            <a:off x="533400" y="1067899"/>
            <a:ext cx="9296400" cy="5016758"/>
          </a:xfrm>
          <a:prstGeom prst="rect">
            <a:avLst/>
          </a:prstGeom>
          <a:noFill/>
        </p:spPr>
        <p:txBody>
          <a:bodyPr wrap="square" rtlCol="0">
            <a:spAutoFit/>
          </a:bodyPr>
          <a:lstStyle/>
          <a:p>
            <a:pPr marL="342900" indent="-342900" algn="just">
              <a:buFont typeface="+mj-lt"/>
              <a:buAutoNum type="arabicPeriod"/>
            </a:pPr>
            <a:r>
              <a:rPr lang="en-US" sz="1600" b="1" dirty="0">
                <a:latin typeface="Trebuchet MS" panose="020B0603020202020204" pitchFamily="34" charset="0"/>
              </a:rPr>
              <a:t>Data Collection and Preprocessing : </a:t>
            </a:r>
          </a:p>
          <a:p>
            <a:pPr marL="285750" indent="-285750" algn="just">
              <a:buFont typeface="Arial" panose="020B0604020202020204" pitchFamily="34" charset="0"/>
              <a:buChar char="•"/>
            </a:pPr>
            <a:r>
              <a:rPr lang="en-US" sz="1600" dirty="0">
                <a:latin typeface="Trebuchet MS" panose="020B0603020202020204" pitchFamily="34" charset="0"/>
              </a:rPr>
              <a:t>Gather a dataset containing pairs of textual descriptions and corresponding images. This dataset can be sourced from publicly available datasets or curated manually.</a:t>
            </a:r>
          </a:p>
          <a:p>
            <a:pPr marL="285750" indent="-285750" algn="just">
              <a:buFont typeface="Arial" panose="020B0604020202020204" pitchFamily="34" charset="0"/>
              <a:buChar char="•"/>
            </a:pPr>
            <a:r>
              <a:rPr lang="en-US" sz="1600" dirty="0">
                <a:latin typeface="Trebuchet MS" panose="020B0603020202020204" pitchFamily="34" charset="0"/>
              </a:rPr>
              <a:t>Preprocess the images by resizing them to a uniform size and normalizing pixel values to a standard range.</a:t>
            </a:r>
          </a:p>
          <a:p>
            <a:pPr algn="just"/>
            <a:r>
              <a:rPr lang="en-US" sz="1600" b="1" dirty="0">
                <a:latin typeface="Trebuchet MS" panose="020B0603020202020204" pitchFamily="34" charset="0"/>
              </a:rPr>
              <a:t>2. Training Setup:</a:t>
            </a:r>
          </a:p>
          <a:p>
            <a:pPr marL="285750" indent="-285750" algn="just">
              <a:buFont typeface="Arial" panose="020B0604020202020204" pitchFamily="34" charset="0"/>
              <a:buChar char="•"/>
            </a:pPr>
            <a:r>
              <a:rPr lang="en-US" sz="1600" dirty="0">
                <a:latin typeface="Trebuchet MS" panose="020B0603020202020204" pitchFamily="34" charset="0"/>
              </a:rPr>
              <a:t>Split the dataset into training, validation, and test sets.</a:t>
            </a:r>
          </a:p>
          <a:p>
            <a:pPr marL="285750" indent="-285750" algn="just">
              <a:buFont typeface="Arial" panose="020B0604020202020204" pitchFamily="34" charset="0"/>
              <a:buChar char="•"/>
            </a:pPr>
            <a:r>
              <a:rPr lang="en-US" sz="1600" dirty="0">
                <a:latin typeface="Trebuchet MS" panose="020B0603020202020204" pitchFamily="34" charset="0"/>
              </a:rPr>
              <a:t>Select appropriate optimization algorithms, such as Adam or </a:t>
            </a:r>
            <a:r>
              <a:rPr lang="en-US" sz="1600" dirty="0" err="1">
                <a:latin typeface="Trebuchet MS" panose="020B0603020202020204" pitchFamily="34" charset="0"/>
              </a:rPr>
              <a:t>RMSprop</a:t>
            </a:r>
            <a:r>
              <a:rPr lang="en-US" sz="1600" dirty="0">
                <a:latin typeface="Trebuchet MS" panose="020B0603020202020204" pitchFamily="34" charset="0"/>
              </a:rPr>
              <a:t>, and tune hyperparameters like learning rate and batch size.</a:t>
            </a:r>
          </a:p>
          <a:p>
            <a:pPr marL="285750" indent="-285750" algn="just">
              <a:buFont typeface="Arial" panose="020B0604020202020204" pitchFamily="34" charset="0"/>
              <a:buChar char="•"/>
            </a:pPr>
            <a:r>
              <a:rPr lang="en-US" sz="1600" dirty="0">
                <a:latin typeface="Trebuchet MS" panose="020B0603020202020204" pitchFamily="34" charset="0"/>
              </a:rPr>
              <a:t>Set up a mechanism for monitoring training progress and visualizing generated images during training.</a:t>
            </a:r>
          </a:p>
          <a:p>
            <a:pPr algn="just"/>
            <a:r>
              <a:rPr lang="en-US" sz="1600" b="1" dirty="0">
                <a:latin typeface="Trebuchet MS" panose="020B0603020202020204" pitchFamily="34" charset="0"/>
              </a:rPr>
              <a:t>3. Model Training:</a:t>
            </a:r>
          </a:p>
          <a:p>
            <a:pPr marL="285750" indent="-285750" algn="just">
              <a:buFont typeface="Arial" panose="020B0604020202020204" pitchFamily="34" charset="0"/>
              <a:buChar char="•"/>
            </a:pPr>
            <a:r>
              <a:rPr lang="en-US" sz="1600" dirty="0">
                <a:latin typeface="Trebuchet MS" panose="020B0603020202020204" pitchFamily="34" charset="0"/>
              </a:rPr>
              <a:t>Train the Stack-GAN model using the preprocessed dataset and the defined training setup.</a:t>
            </a:r>
          </a:p>
          <a:p>
            <a:pPr marL="285750" indent="-285750" algn="just">
              <a:buFont typeface="Arial" panose="020B0604020202020204" pitchFamily="34" charset="0"/>
              <a:buChar char="•"/>
            </a:pPr>
            <a:r>
              <a:rPr lang="en-US" sz="1600" dirty="0">
                <a:latin typeface="Trebuchet MS" panose="020B0603020202020204" pitchFamily="34" charset="0"/>
              </a:rPr>
              <a:t>Monitor training metrics such as generator and discriminator losses, image quality scores, and semantic alignment scores on the validation set.</a:t>
            </a:r>
          </a:p>
          <a:p>
            <a:pPr algn="just"/>
            <a:r>
              <a:rPr lang="en-US" sz="1600" b="1" dirty="0">
                <a:latin typeface="Trebuchet MS" panose="020B0603020202020204" pitchFamily="34" charset="0"/>
              </a:rPr>
              <a:t>4. Inference and Image Generation:</a:t>
            </a:r>
          </a:p>
          <a:p>
            <a:pPr marL="285750" indent="-285750" algn="just">
              <a:buFont typeface="Arial" panose="020B0604020202020204" pitchFamily="34" charset="0"/>
              <a:buChar char="•"/>
            </a:pPr>
            <a:r>
              <a:rPr lang="en-US" sz="1600" dirty="0">
                <a:latin typeface="Trebuchet MS" panose="020B0603020202020204" pitchFamily="34" charset="0"/>
              </a:rPr>
              <a:t>Once trained, deploy the trained model for generating images from textual descriptions.</a:t>
            </a:r>
          </a:p>
          <a:p>
            <a:pPr marL="285750" indent="-285750" algn="just">
              <a:buFont typeface="Arial" panose="020B0604020202020204" pitchFamily="34" charset="0"/>
              <a:buChar char="•"/>
            </a:pPr>
            <a:r>
              <a:rPr lang="en-US" sz="1600" dirty="0">
                <a:latin typeface="Trebuchet MS" panose="020B0603020202020204" pitchFamily="34" charset="0"/>
              </a:rPr>
              <a:t>Implement an inference pipeline that takes a textual description as input, preprocesses it, feeds it to the generator network, and produces a corresponding image output.</a:t>
            </a:r>
          </a:p>
          <a:p>
            <a:pPr algn="just"/>
            <a:endParaRPr lang="en-US" sz="16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C04CAB-C7C6-44BC-A931-47147D0F34C6}"/>
              </a:ext>
            </a:extLst>
          </p:cNvPr>
          <p:cNvSpPr>
            <a:spLocks noGrp="1"/>
          </p:cNvSpPr>
          <p:nvPr>
            <p:ph type="body" idx="1"/>
          </p:nvPr>
        </p:nvSpPr>
        <p:spPr>
          <a:xfrm>
            <a:off x="457200" y="533400"/>
            <a:ext cx="9601200" cy="2462213"/>
          </a:xfrm>
        </p:spPr>
        <p:txBody>
          <a:bodyPr/>
          <a:lstStyle/>
          <a:p>
            <a:pPr algn="just"/>
            <a:r>
              <a:rPr lang="en-US" sz="1600" b="1" dirty="0">
                <a:latin typeface="Trebuchet MS" panose="020B0603020202020204" pitchFamily="34" charset="0"/>
              </a:rPr>
              <a:t>5. Evaluation and Validation:</a:t>
            </a:r>
          </a:p>
          <a:p>
            <a:pPr marL="285750" indent="-285750" algn="just">
              <a:buFont typeface="Arial" panose="020B0604020202020204" pitchFamily="34" charset="0"/>
              <a:buChar char="•"/>
            </a:pPr>
            <a:r>
              <a:rPr lang="en-US" sz="1600" dirty="0">
                <a:latin typeface="Trebuchet MS" panose="020B0603020202020204" pitchFamily="34" charset="0"/>
              </a:rPr>
              <a:t>Evaluate the quality of generated images using both quantitative metrics and qualitative human evaluation.</a:t>
            </a:r>
          </a:p>
          <a:p>
            <a:pPr marL="285750" indent="-285750" algn="just">
              <a:buFont typeface="Arial" panose="020B0604020202020204" pitchFamily="34" charset="0"/>
              <a:buChar char="•"/>
            </a:pPr>
            <a:r>
              <a:rPr lang="en-US" sz="1600" dirty="0">
                <a:latin typeface="Trebuchet MS" panose="020B0603020202020204" pitchFamily="34" charset="0"/>
              </a:rPr>
              <a:t>Validate the system's performance on diverse textual descriptions and assess its ability to capture semantic consistency and visual realism.</a:t>
            </a:r>
          </a:p>
          <a:p>
            <a:pPr algn="just"/>
            <a:r>
              <a:rPr lang="en-US" sz="1600" b="1" dirty="0">
                <a:latin typeface="Trebuchet MS" panose="020B0603020202020204" pitchFamily="34" charset="0"/>
              </a:rPr>
              <a:t>6. Optimization and Fine-Tuning:</a:t>
            </a:r>
          </a:p>
          <a:p>
            <a:pPr marL="285750" indent="-285750" algn="just">
              <a:buFont typeface="Arial" panose="020B0604020202020204" pitchFamily="34" charset="0"/>
              <a:buChar char="•"/>
            </a:pPr>
            <a:r>
              <a:rPr lang="en-US" sz="1600" dirty="0">
                <a:latin typeface="Trebuchet MS" panose="020B0603020202020204" pitchFamily="34" charset="0"/>
              </a:rPr>
              <a:t>Iterate on the model architecture, training setup, and preprocessing techniques based on feedback from evaluation results.</a:t>
            </a:r>
          </a:p>
          <a:p>
            <a:pPr marL="285750" indent="-285750" algn="just">
              <a:buFont typeface="Arial" panose="020B0604020202020204" pitchFamily="34" charset="0"/>
              <a:buChar char="•"/>
            </a:pPr>
            <a:r>
              <a:rPr lang="en-US" sz="1600" dirty="0">
                <a:latin typeface="Trebuchet MS" panose="020B0603020202020204" pitchFamily="34" charset="0"/>
              </a:rPr>
              <a:t>Fine-tune the model on additional data or adjust hyperparameters to further improve performance and address any shortcomings identified during evaluation.</a:t>
            </a:r>
          </a:p>
        </p:txBody>
      </p:sp>
      <p:pic>
        <p:nvPicPr>
          <p:cNvPr id="6" name="Picture 5" descr="A diagram of a diagram&#10;&#10;Description automatically generated">
            <a:extLst>
              <a:ext uri="{FF2B5EF4-FFF2-40B4-BE49-F238E27FC236}">
                <a16:creationId xmlns:a16="http://schemas.microsoft.com/office/drawing/2014/main" id="{71DDE929-4822-4AC2-902F-D5B94771D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124200"/>
            <a:ext cx="6553200" cy="2467782"/>
          </a:xfrm>
          <a:prstGeom prst="rect">
            <a:avLst/>
          </a:prstGeom>
        </p:spPr>
      </p:pic>
    </p:spTree>
    <p:extLst>
      <p:ext uri="{BB962C8B-B14F-4D97-AF65-F5344CB8AC3E}">
        <p14:creationId xmlns:p14="http://schemas.microsoft.com/office/powerpoint/2010/main" val="253135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995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descr="A collage of a child walking in the clouds&#10;&#10;Description automatically generated">
            <a:extLst>
              <a:ext uri="{FF2B5EF4-FFF2-40B4-BE49-F238E27FC236}">
                <a16:creationId xmlns:a16="http://schemas.microsoft.com/office/drawing/2014/main" id="{19C3869F-CE6F-4AD1-8E0F-948318261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687974"/>
            <a:ext cx="3124200" cy="3124200"/>
          </a:xfrm>
          <a:prstGeom prst="rect">
            <a:avLst/>
          </a:prstGeom>
        </p:spPr>
      </p:pic>
      <p:sp>
        <p:nvSpPr>
          <p:cNvPr id="13" name="Rectangle: Rounded Corners 12">
            <a:extLst>
              <a:ext uri="{FF2B5EF4-FFF2-40B4-BE49-F238E27FC236}">
                <a16:creationId xmlns:a16="http://schemas.microsoft.com/office/drawing/2014/main" id="{B07FE4D0-EA9F-46DC-AC0A-6013C2D9CF04}"/>
              </a:ext>
            </a:extLst>
          </p:cNvPr>
          <p:cNvSpPr/>
          <p:nvPr/>
        </p:nvSpPr>
        <p:spPr>
          <a:xfrm>
            <a:off x="1267502" y="2816349"/>
            <a:ext cx="3383281" cy="6463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dirty="0"/>
              <a:t>“A girl standing on a cloud with horrific effect”</a:t>
            </a:r>
          </a:p>
          <a:p>
            <a:pPr algn="ctr"/>
            <a:endParaRPr lang="en-US" dirty="0"/>
          </a:p>
        </p:txBody>
      </p:sp>
      <p:cxnSp>
        <p:nvCxnSpPr>
          <p:cNvPr id="15" name="Straight Arrow Connector 14">
            <a:extLst>
              <a:ext uri="{FF2B5EF4-FFF2-40B4-BE49-F238E27FC236}">
                <a16:creationId xmlns:a16="http://schemas.microsoft.com/office/drawing/2014/main" id="{4F41F311-AED2-4425-A68F-C7F5C00F8D8D}"/>
              </a:ext>
            </a:extLst>
          </p:cNvPr>
          <p:cNvCxnSpPr>
            <a:stCxn id="13" idx="3"/>
          </p:cNvCxnSpPr>
          <p:nvPr/>
        </p:nvCxnSpPr>
        <p:spPr>
          <a:xfrm flipV="1">
            <a:off x="4650783" y="3139514"/>
            <a:ext cx="1216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10FE59-C380-433E-8CA9-7E7A03F10B32}"/>
              </a:ext>
            </a:extLst>
          </p:cNvPr>
          <p:cNvSpPr txBox="1"/>
          <p:nvPr/>
        </p:nvSpPr>
        <p:spPr>
          <a:xfrm>
            <a:off x="1913889" y="3602102"/>
            <a:ext cx="2362200" cy="369332"/>
          </a:xfrm>
          <a:prstGeom prst="rect">
            <a:avLst/>
          </a:prstGeom>
          <a:noFill/>
        </p:spPr>
        <p:txBody>
          <a:bodyPr wrap="square" rtlCol="0">
            <a:spAutoFit/>
          </a:bodyPr>
          <a:lstStyle/>
          <a:p>
            <a:r>
              <a:rPr lang="en-US" dirty="0">
                <a:latin typeface="Trebuchet MS" panose="020B0603020202020204" pitchFamily="34" charset="0"/>
              </a:rPr>
              <a:t>Textual Content</a:t>
            </a:r>
          </a:p>
        </p:txBody>
      </p:sp>
      <p:sp>
        <p:nvSpPr>
          <p:cNvPr id="17" name="TextBox 16">
            <a:extLst>
              <a:ext uri="{FF2B5EF4-FFF2-40B4-BE49-F238E27FC236}">
                <a16:creationId xmlns:a16="http://schemas.microsoft.com/office/drawing/2014/main" id="{8CF4104C-E86A-4C9A-810D-6B9712729D2F}"/>
              </a:ext>
            </a:extLst>
          </p:cNvPr>
          <p:cNvSpPr txBox="1"/>
          <p:nvPr/>
        </p:nvSpPr>
        <p:spPr>
          <a:xfrm flipH="1">
            <a:off x="6553200" y="4969832"/>
            <a:ext cx="1965962" cy="369332"/>
          </a:xfrm>
          <a:prstGeom prst="rect">
            <a:avLst/>
          </a:prstGeom>
          <a:noFill/>
        </p:spPr>
        <p:txBody>
          <a:bodyPr wrap="square" rtlCol="0">
            <a:spAutoFit/>
          </a:bodyPr>
          <a:lstStyle/>
          <a:p>
            <a:r>
              <a:rPr lang="en-US" dirty="0">
                <a:latin typeface="Trebuchet MS" panose="020B0603020202020204" pitchFamily="34" charset="0"/>
              </a:rPr>
              <a:t>Image Generated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5C27-8C53-4C24-BFA7-7DF07D0B77F9}"/>
              </a:ext>
            </a:extLst>
          </p:cNvPr>
          <p:cNvSpPr>
            <a:spLocks noGrp="1"/>
          </p:cNvSpPr>
          <p:nvPr>
            <p:ph type="title"/>
          </p:nvPr>
        </p:nvSpPr>
        <p:spPr>
          <a:xfrm>
            <a:off x="558165" y="385444"/>
            <a:ext cx="9764395" cy="738664"/>
          </a:xfrm>
        </p:spPr>
        <p:txBody>
          <a:bodyPr/>
          <a:lstStyle/>
          <a:p>
            <a:r>
              <a:rPr lang="en-US" dirty="0"/>
              <a:t>CONCLUSION</a:t>
            </a:r>
          </a:p>
        </p:txBody>
      </p:sp>
      <p:sp>
        <p:nvSpPr>
          <p:cNvPr id="3" name="TextBox 2">
            <a:extLst>
              <a:ext uri="{FF2B5EF4-FFF2-40B4-BE49-F238E27FC236}">
                <a16:creationId xmlns:a16="http://schemas.microsoft.com/office/drawing/2014/main" id="{6BF97EC3-BBAC-45AD-9630-EA5C41A0E341}"/>
              </a:ext>
            </a:extLst>
          </p:cNvPr>
          <p:cNvSpPr txBox="1"/>
          <p:nvPr/>
        </p:nvSpPr>
        <p:spPr>
          <a:xfrm>
            <a:off x="990600" y="1397675"/>
            <a:ext cx="7924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rebuchet MS" panose="020B0603020202020204" pitchFamily="34" charset="0"/>
              </a:rPr>
              <a:t>In conclusion, this project has addressed the challenge of generating realistic images from textual descriptions by leveraging state-of-the-art techniques and methodologies.</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Moving forward, exploring new applications and use cases for text-to-image synthesis and integrating emerging technologies such as natural language processing and generative adversarial networks (GANs) can open up new frontiers for innovation and discovery.</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Overall, this project represents a significant step forward in advancing text-to-image synthesis technology, offering tangible benefits and opportunities for a wide range of stakeholders. The developed system serves as a testament to the power of interdisciplinary collaboration, innovation, and ingenuity in driving positive change in the world.</a:t>
            </a:r>
          </a:p>
        </p:txBody>
      </p:sp>
    </p:spTree>
    <p:extLst>
      <p:ext uri="{BB962C8B-B14F-4D97-AF65-F5344CB8AC3E}">
        <p14:creationId xmlns:p14="http://schemas.microsoft.com/office/powerpoint/2010/main" val="405169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2CCC1AA-2F40-450F-B288-9A5D7BC599D9}"/>
              </a:ext>
            </a:extLst>
          </p:cNvPr>
          <p:cNvSpPr txBox="1"/>
          <p:nvPr/>
        </p:nvSpPr>
        <p:spPr>
          <a:xfrm>
            <a:off x="1741397" y="3020497"/>
            <a:ext cx="6154890" cy="584775"/>
          </a:xfrm>
          <a:prstGeom prst="rect">
            <a:avLst/>
          </a:prstGeom>
          <a:noFill/>
        </p:spPr>
        <p:txBody>
          <a:bodyPr wrap="square" rtlCol="0">
            <a:spAutoFit/>
          </a:bodyPr>
          <a:lstStyle/>
          <a:p>
            <a:r>
              <a:rPr lang="en-US" sz="3200" dirty="0">
                <a:latin typeface="Trebuchet MS" panose="020B0603020202020204" pitchFamily="34" charset="0"/>
              </a:rPr>
              <a:t>Text-To-Image using Stack-GAN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455F658-BEA0-46BF-915F-6643B454231E}"/>
              </a:ext>
            </a:extLst>
          </p:cNvPr>
          <p:cNvSpPr txBox="1"/>
          <p:nvPr/>
        </p:nvSpPr>
        <p:spPr>
          <a:xfrm>
            <a:off x="1976501" y="1888425"/>
            <a:ext cx="51816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rPr>
              <a:t>Problem Statement</a:t>
            </a:r>
          </a:p>
          <a:p>
            <a:pPr marL="342900" indent="-342900">
              <a:buFont typeface="Arial" panose="020B0604020202020204" pitchFamily="34" charset="0"/>
              <a:buChar char="•"/>
            </a:pPr>
            <a:r>
              <a:rPr lang="en-US" sz="2400" dirty="0">
                <a:latin typeface="Trebuchet MS" panose="020B0603020202020204" pitchFamily="34" charset="0"/>
              </a:rPr>
              <a:t>Project overview</a:t>
            </a:r>
          </a:p>
          <a:p>
            <a:pPr marL="342900" indent="-342900">
              <a:buFont typeface="Arial" panose="020B0604020202020204" pitchFamily="34" charset="0"/>
              <a:buChar char="•"/>
            </a:pPr>
            <a:r>
              <a:rPr lang="en-US" sz="2400" dirty="0">
                <a:latin typeface="Trebuchet MS" panose="020B0603020202020204" pitchFamily="34" charset="0"/>
              </a:rPr>
              <a:t>End Users</a:t>
            </a:r>
          </a:p>
          <a:p>
            <a:pPr marL="342900" indent="-342900">
              <a:buFont typeface="Arial" panose="020B0604020202020204" pitchFamily="34" charset="0"/>
              <a:buChar char="•"/>
            </a:pPr>
            <a:r>
              <a:rPr lang="en-US" sz="2400" dirty="0">
                <a:latin typeface="Trebuchet MS" panose="020B0603020202020204" pitchFamily="34" charset="0"/>
              </a:rPr>
              <a:t>Solution and Its value proposition</a:t>
            </a:r>
          </a:p>
          <a:p>
            <a:pPr marL="342900" indent="-342900">
              <a:buFont typeface="Arial" panose="020B0604020202020204" pitchFamily="34" charset="0"/>
              <a:buChar char="•"/>
            </a:pPr>
            <a:r>
              <a:rPr lang="en-US" sz="2400" dirty="0">
                <a:latin typeface="Trebuchet MS" panose="020B0603020202020204" pitchFamily="34" charset="0"/>
              </a:rPr>
              <a:t>Special in Solution</a:t>
            </a:r>
          </a:p>
          <a:p>
            <a:pPr marL="342900" indent="-342900">
              <a:buFont typeface="Arial" panose="020B0604020202020204" pitchFamily="34" charset="0"/>
              <a:buChar char="•"/>
            </a:pPr>
            <a:r>
              <a:rPr lang="en-US" sz="2400" dirty="0">
                <a:latin typeface="Trebuchet MS" panose="020B0603020202020204" pitchFamily="34" charset="0"/>
              </a:rPr>
              <a:t>Modelling</a:t>
            </a:r>
          </a:p>
          <a:p>
            <a:pPr marL="342900" indent="-342900">
              <a:buFont typeface="Arial" panose="020B0604020202020204" pitchFamily="34" charset="0"/>
              <a:buChar char="•"/>
            </a:pPr>
            <a:r>
              <a:rPr lang="en-US" sz="2400" dirty="0">
                <a:latin typeface="Trebuchet MS" panose="020B0603020202020204" pitchFamily="34" charset="0"/>
              </a:rPr>
              <a:t>Result</a:t>
            </a:r>
          </a:p>
          <a:p>
            <a:pPr marL="342900" indent="-342900">
              <a:buFont typeface="Arial" panose="020B0604020202020204" pitchFamily="34" charset="0"/>
              <a:buChar char="•"/>
            </a:pPr>
            <a:r>
              <a:rPr lang="en-US" sz="2400" dirty="0">
                <a:latin typeface="Trebuchet MS" panose="020B0603020202020204" pitchFamily="3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999351FD-E805-4E13-9F99-60A32687CF62}"/>
              </a:ext>
            </a:extLst>
          </p:cNvPr>
          <p:cNvSpPr txBox="1"/>
          <p:nvPr/>
        </p:nvSpPr>
        <p:spPr>
          <a:xfrm>
            <a:off x="747913" y="2362200"/>
            <a:ext cx="7074054" cy="2554545"/>
          </a:xfrm>
          <a:prstGeom prst="rect">
            <a:avLst/>
          </a:prstGeom>
          <a:noFill/>
        </p:spPr>
        <p:txBody>
          <a:bodyPr wrap="square" rtlCol="0">
            <a:spAutoFit/>
          </a:bodyPr>
          <a:lstStyle/>
          <a:p>
            <a:pPr algn="just"/>
            <a:r>
              <a:rPr lang="en-US" sz="2000" dirty="0">
                <a:latin typeface="Trebuchet MS" panose="020B0603020202020204" pitchFamily="34" charset="0"/>
              </a:rPr>
              <a:t>In recent years, the field of computer vision has seen remarkable advancements, particularly in the domain of image generation. One of the most intriguing challenges within this realm is the creation of a system capable of generating realistic images from textual descriptions. This task, commonly known as text-to-image synthesis, has numerous real-world applications ranging from artistic creativity to aiding the visually impaired.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A5BFCF2-348D-46DE-9353-C1313CC5AE6E}"/>
              </a:ext>
            </a:extLst>
          </p:cNvPr>
          <p:cNvSpPr txBox="1"/>
          <p:nvPr/>
        </p:nvSpPr>
        <p:spPr>
          <a:xfrm flipH="1">
            <a:off x="722759" y="2300228"/>
            <a:ext cx="7794162"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rebuchet MS" panose="020B0603020202020204" pitchFamily="34" charset="0"/>
              </a:rPr>
              <a:t>The project aims to address several challenges prevalent in existing text-to-image synthesis methods, including generating high-quality images, optimizing training and inference efficiency, and enabling user control and interactivity.</a:t>
            </a:r>
          </a:p>
          <a:p>
            <a:pPr algn="just"/>
            <a:endParaRPr lang="en-US" sz="2000" dirty="0">
              <a:latin typeface="Trebuchet MS" panose="020B0603020202020204" pitchFamily="34" charset="0"/>
            </a:endParaRPr>
          </a:p>
          <a:p>
            <a:pPr marL="285750" indent="-285750" algn="just">
              <a:buFont typeface="Arial" panose="020B0604020202020204" pitchFamily="34" charset="0"/>
              <a:buChar char="•"/>
            </a:pPr>
            <a:r>
              <a:rPr lang="en-US" sz="2000" dirty="0">
                <a:latin typeface="Trebuchet MS" panose="020B0603020202020204" pitchFamily="34" charset="0"/>
              </a:rPr>
              <a:t>To achieve these objectives, the project will leverage the hierarchical structure of the Stack-GAN model, which comprises multiple stages for progressively refining generated images based on input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7A03417-44BA-47AA-A74C-72793ACB5FBE}"/>
              </a:ext>
            </a:extLst>
          </p:cNvPr>
          <p:cNvSpPr txBox="1"/>
          <p:nvPr/>
        </p:nvSpPr>
        <p:spPr>
          <a:xfrm>
            <a:off x="1371600" y="2442020"/>
            <a:ext cx="522731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rPr>
              <a:t>Creative Professionals</a:t>
            </a:r>
          </a:p>
          <a:p>
            <a:pPr marL="342900" indent="-342900">
              <a:buFont typeface="Arial" panose="020B0604020202020204" pitchFamily="34" charset="0"/>
              <a:buChar char="•"/>
            </a:pPr>
            <a:r>
              <a:rPr lang="en-US" sz="2400" dirty="0">
                <a:latin typeface="Trebuchet MS" panose="020B0603020202020204" pitchFamily="34" charset="0"/>
              </a:rPr>
              <a:t>E-commerce Platform Developers</a:t>
            </a:r>
          </a:p>
          <a:p>
            <a:pPr marL="342900" indent="-342900">
              <a:buFont typeface="Arial" panose="020B0604020202020204" pitchFamily="34" charset="0"/>
              <a:buChar char="•"/>
            </a:pPr>
            <a:r>
              <a:rPr lang="en-US" sz="2400" dirty="0">
                <a:latin typeface="Trebuchet MS" panose="020B0603020202020204" pitchFamily="34" charset="0"/>
              </a:rPr>
              <a:t>Game Developers</a:t>
            </a:r>
          </a:p>
          <a:p>
            <a:pPr marL="342900" indent="-342900">
              <a:buFont typeface="Arial" panose="020B0604020202020204" pitchFamily="34" charset="0"/>
              <a:buChar char="•"/>
            </a:pPr>
            <a:r>
              <a:rPr lang="en-US" sz="2400" dirty="0">
                <a:latin typeface="Trebuchet MS" panose="020B0603020202020204" pitchFamily="34" charset="0"/>
              </a:rPr>
              <a:t>AR/VR Developers</a:t>
            </a:r>
          </a:p>
          <a:p>
            <a:pPr marL="342900" indent="-342900">
              <a:buFont typeface="Arial" panose="020B0604020202020204" pitchFamily="34" charset="0"/>
              <a:buChar char="•"/>
            </a:pPr>
            <a:r>
              <a:rPr lang="en-US" sz="2400" dirty="0">
                <a:latin typeface="Trebuchet MS" panose="020B0603020202020204" pitchFamily="34" charset="0"/>
              </a:rPr>
              <a:t>Educational Institutions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t>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8BC9FB8-D04C-4DCF-9A14-B63A729F0A7A}"/>
              </a:ext>
            </a:extLst>
          </p:cNvPr>
          <p:cNvSpPr txBox="1"/>
          <p:nvPr/>
        </p:nvSpPr>
        <p:spPr>
          <a:xfrm>
            <a:off x="2819400" y="1919680"/>
            <a:ext cx="6858000" cy="3785652"/>
          </a:xfrm>
          <a:prstGeom prst="rect">
            <a:avLst/>
          </a:prstGeom>
          <a:noFill/>
        </p:spPr>
        <p:txBody>
          <a:bodyPr wrap="square" rtlCol="0">
            <a:spAutoFit/>
          </a:bodyPr>
          <a:lstStyle/>
          <a:p>
            <a:pPr algn="just"/>
            <a:r>
              <a:rPr lang="en-US" sz="2400" b="1" dirty="0">
                <a:latin typeface="Trebuchet MS" panose="020B0603020202020204" pitchFamily="34" charset="0"/>
              </a:rPr>
              <a:t>SOLUTION :</a:t>
            </a:r>
          </a:p>
          <a:p>
            <a:pPr algn="just"/>
            <a:endParaRPr lang="en-US" dirty="0">
              <a:latin typeface="Trebuchet MS" panose="020B0603020202020204" pitchFamily="34" charset="0"/>
            </a:endParaRPr>
          </a:p>
          <a:p>
            <a:pPr algn="just"/>
            <a:r>
              <a:rPr lang="en-US" dirty="0">
                <a:latin typeface="Trebuchet MS" panose="020B0603020202020204" pitchFamily="34" charset="0"/>
              </a:rPr>
              <a:t>The proposed solution addresses the challenge of text-to-image synthesis by developing a sophisticated system capable of generating realistic images from textual descriptions. Leveraging advancements in computer vision, the system employs state-of-the-art techniques, such as the Stack-GAN architecture, to bridge the gap between text and visual content. By training on large datasets of textual descriptions paired with corresponding images, the system learns to map semantic information from text to visual features, enabling the generation of high-fidelity images that accurately reflect the input descriptions.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FDE10B-FB18-4F9F-8D61-7B29587E0B5A}"/>
              </a:ext>
            </a:extLst>
          </p:cNvPr>
          <p:cNvSpPr txBox="1"/>
          <p:nvPr/>
        </p:nvSpPr>
        <p:spPr>
          <a:xfrm>
            <a:off x="1415813" y="1295400"/>
            <a:ext cx="7423387" cy="3416320"/>
          </a:xfrm>
          <a:prstGeom prst="rect">
            <a:avLst/>
          </a:prstGeom>
          <a:noFill/>
        </p:spPr>
        <p:txBody>
          <a:bodyPr wrap="square" rtlCol="0">
            <a:spAutoFit/>
          </a:bodyPr>
          <a:lstStyle/>
          <a:p>
            <a:r>
              <a:rPr lang="en-US" sz="2400" b="1" dirty="0">
                <a:latin typeface="Trebuchet MS" panose="020B0603020202020204" pitchFamily="34" charset="0"/>
              </a:rPr>
              <a:t>VALUE PROPOSITION :</a:t>
            </a:r>
          </a:p>
          <a:p>
            <a:endParaRPr lang="en-US" sz="2400" dirty="0">
              <a:latin typeface="Trebuchet MS" panose="020B0603020202020204" pitchFamily="34" charset="0"/>
            </a:endParaRPr>
          </a:p>
          <a:p>
            <a:pPr marL="342900" indent="-342900">
              <a:buFont typeface="Arial" panose="020B0604020202020204" pitchFamily="34" charset="0"/>
              <a:buChar char="•"/>
            </a:pPr>
            <a:r>
              <a:rPr lang="en-US" sz="2400" dirty="0">
                <a:latin typeface="Trebuchet MS" panose="020B0603020202020204" pitchFamily="34" charset="0"/>
              </a:rPr>
              <a:t>Enhances creativity and productivity in content creation processes.</a:t>
            </a:r>
          </a:p>
          <a:p>
            <a:pPr marL="342900" indent="-342900">
              <a:buFont typeface="Arial" panose="020B0604020202020204" pitchFamily="34" charset="0"/>
              <a:buChar char="•"/>
            </a:pPr>
            <a:r>
              <a:rPr lang="en-US" sz="2400" dirty="0">
                <a:latin typeface="Trebuchet MS" panose="020B0603020202020204" pitchFamily="34" charset="0"/>
              </a:rPr>
              <a:t>Enables customers to better visualize products before purchase.</a:t>
            </a:r>
          </a:p>
          <a:p>
            <a:pPr marL="342900" indent="-342900">
              <a:buFont typeface="Arial" panose="020B0604020202020204" pitchFamily="34" charset="0"/>
              <a:buChar char="•"/>
            </a:pPr>
            <a:r>
              <a:rPr lang="en-US" sz="2400" dirty="0">
                <a:latin typeface="Trebuchet MS" panose="020B0603020202020204" pitchFamily="34" charset="0"/>
              </a:rPr>
              <a:t>Aids in conveying complex concepts visually, improving the learning experience for students.	</a:t>
            </a:r>
          </a:p>
        </p:txBody>
      </p:sp>
      <p:sp>
        <p:nvSpPr>
          <p:cNvPr id="6" name="object 4">
            <a:extLst>
              <a:ext uri="{FF2B5EF4-FFF2-40B4-BE49-F238E27FC236}">
                <a16:creationId xmlns:a16="http://schemas.microsoft.com/office/drawing/2014/main" id="{D304CC46-ED89-42D3-80D5-EC1AEB91F35D}"/>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3">
            <a:extLst>
              <a:ext uri="{FF2B5EF4-FFF2-40B4-BE49-F238E27FC236}">
                <a16:creationId xmlns:a16="http://schemas.microsoft.com/office/drawing/2014/main" id="{652EA975-37CA-436C-95C1-2CA4056D203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5">
            <a:extLst>
              <a:ext uri="{FF2B5EF4-FFF2-40B4-BE49-F238E27FC236}">
                <a16:creationId xmlns:a16="http://schemas.microsoft.com/office/drawing/2014/main" id="{4F593DF7-B436-480D-A4CE-6D239FA4B86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71757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15C62D6D-1976-4EF7-BFFE-80AFE5B1DB06}"/>
              </a:ext>
            </a:extLst>
          </p:cNvPr>
          <p:cNvSpPr txBox="1"/>
          <p:nvPr/>
        </p:nvSpPr>
        <p:spPr>
          <a:xfrm>
            <a:off x="2533650" y="2209800"/>
            <a:ext cx="600075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rPr>
              <a:t>Improved image quality and coherence</a:t>
            </a:r>
          </a:p>
          <a:p>
            <a:pPr marL="342900" indent="-342900">
              <a:buFont typeface="Arial" panose="020B0604020202020204" pitchFamily="34" charset="0"/>
              <a:buChar char="•"/>
            </a:pPr>
            <a:r>
              <a:rPr lang="en-US" sz="2400" dirty="0">
                <a:latin typeface="Trebuchet MS" panose="020B0603020202020204" pitchFamily="34" charset="0"/>
              </a:rPr>
              <a:t>Practical applications across various industries and domains (E-Commerce, Education, etc.)</a:t>
            </a:r>
          </a:p>
          <a:p>
            <a:pPr marL="342900" indent="-342900">
              <a:buFont typeface="Arial" panose="020B0604020202020204" pitchFamily="34" charset="0"/>
              <a:buChar char="•"/>
            </a:pPr>
            <a:r>
              <a:rPr lang="en-US" sz="2400" dirty="0">
                <a:latin typeface="Trebuchet MS" panose="020B0603020202020204" pitchFamily="34" charset="0"/>
              </a:rPr>
              <a:t>Customize the generated images according to their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805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PowerPoint Presentation</vt:lpstr>
      <vt:lpstr>THE WOW IN OUR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Shalini</cp:lastModifiedBy>
  <cp:revision>14</cp:revision>
  <dcterms:created xsi:type="dcterms:W3CDTF">2024-04-03T05:24:48Z</dcterms:created>
  <dcterms:modified xsi:type="dcterms:W3CDTF">2024-04-03T15:54:04Z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