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7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77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74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692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81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781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336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86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96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315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20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5/4/2019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73563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github.com/insaid2018/Term-2/blob/master/Projects/houseprices.tx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F8D23A-5897-48D5-BB8C-1ACC63DAB623}"/>
              </a:ext>
            </a:extLst>
          </p:cNvPr>
          <p:cNvSpPr>
            <a:spLocks noGrp="1"/>
          </p:cNvSpPr>
          <p:nvPr>
            <p:ph type="title"/>
          </p:nvPr>
        </p:nvSpPr>
        <p:spPr/>
        <p:txBody>
          <a:bodyPr/>
          <a:lstStyle/>
          <a:p>
            <a:r>
              <a:rPr lang="en-IN" dirty="0"/>
              <a:t>HOUSE SALE PRICE PREDICTION</a:t>
            </a:r>
          </a:p>
        </p:txBody>
      </p:sp>
      <p:pic>
        <p:nvPicPr>
          <p:cNvPr id="6" name="Picture Placeholder 5">
            <a:extLst>
              <a:ext uri="{FF2B5EF4-FFF2-40B4-BE49-F238E27FC236}">
                <a16:creationId xmlns:a16="http://schemas.microsoft.com/office/drawing/2014/main" id="{5A454AD5-F1D2-4467-87FD-4EDF7F697DCE}"/>
              </a:ext>
            </a:extLst>
          </p:cNvPr>
          <p:cNvPicPr>
            <a:picLocks noGrp="1" noChangeAspect="1"/>
          </p:cNvPicPr>
          <p:nvPr>
            <p:ph type="pic" idx="1"/>
          </p:nvPr>
        </p:nvPicPr>
        <p:blipFill>
          <a:blip r:embed="rId2"/>
          <a:srcRect t="21455" b="21455"/>
          <a:stretch>
            <a:fillRect/>
          </a:stretch>
        </p:blipFill>
        <p:spPr/>
      </p:pic>
      <p:sp>
        <p:nvSpPr>
          <p:cNvPr id="4" name="Text Placeholder 3">
            <a:extLst>
              <a:ext uri="{FF2B5EF4-FFF2-40B4-BE49-F238E27FC236}">
                <a16:creationId xmlns:a16="http://schemas.microsoft.com/office/drawing/2014/main" id="{90491022-ADDE-4E42-AE4C-C6F7595B6FD5}"/>
              </a:ext>
            </a:extLst>
          </p:cNvPr>
          <p:cNvSpPr>
            <a:spLocks noGrp="1"/>
          </p:cNvSpPr>
          <p:nvPr>
            <p:ph type="body" sz="half" idx="2"/>
          </p:nvPr>
        </p:nvSpPr>
        <p:spPr/>
        <p:txBody>
          <a:bodyPr/>
          <a:lstStyle/>
          <a:p>
            <a:r>
              <a:rPr lang="en-IN" dirty="0"/>
              <a:t>- SHALINI BARDHAN</a:t>
            </a:r>
          </a:p>
        </p:txBody>
      </p:sp>
    </p:spTree>
    <p:extLst>
      <p:ext uri="{BB962C8B-B14F-4D97-AF65-F5344CB8AC3E}">
        <p14:creationId xmlns:p14="http://schemas.microsoft.com/office/powerpoint/2010/main" val="283049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5F23C-9404-4333-8BC1-A5B5FE038CDE}"/>
              </a:ext>
            </a:extLst>
          </p:cNvPr>
          <p:cNvSpPr txBox="1"/>
          <p:nvPr/>
        </p:nvSpPr>
        <p:spPr>
          <a:xfrm flipH="1">
            <a:off x="995630" y="852256"/>
            <a:ext cx="10944836" cy="830997"/>
          </a:xfrm>
          <a:prstGeom prst="rect">
            <a:avLst/>
          </a:prstGeom>
          <a:noFill/>
        </p:spPr>
        <p:txBody>
          <a:bodyPr wrap="square" rtlCol="0">
            <a:spAutoFit/>
          </a:bodyPr>
          <a:lstStyle/>
          <a:p>
            <a:r>
              <a:rPr lang="en-IN" sz="2400" dirty="0"/>
              <a:t>Plotted the output between the given Sale Price and the Over all quality of the houses using BAR PLOTS and BOX PLOTS.</a:t>
            </a:r>
          </a:p>
        </p:txBody>
      </p:sp>
      <p:pic>
        <p:nvPicPr>
          <p:cNvPr id="4" name="Picture 3">
            <a:extLst>
              <a:ext uri="{FF2B5EF4-FFF2-40B4-BE49-F238E27FC236}">
                <a16:creationId xmlns:a16="http://schemas.microsoft.com/office/drawing/2014/main" id="{2C6129E1-9EDC-42A8-825C-D7117FD7FA0C}"/>
              </a:ext>
            </a:extLst>
          </p:cNvPr>
          <p:cNvPicPr>
            <a:picLocks noChangeAspect="1"/>
          </p:cNvPicPr>
          <p:nvPr/>
        </p:nvPicPr>
        <p:blipFill>
          <a:blip r:embed="rId2"/>
          <a:stretch>
            <a:fillRect/>
          </a:stretch>
        </p:blipFill>
        <p:spPr>
          <a:xfrm>
            <a:off x="1686758" y="1683254"/>
            <a:ext cx="8584706" cy="4992754"/>
          </a:xfrm>
          <a:prstGeom prst="rect">
            <a:avLst/>
          </a:prstGeom>
        </p:spPr>
      </p:pic>
    </p:spTree>
    <p:extLst>
      <p:ext uri="{BB962C8B-B14F-4D97-AF65-F5344CB8AC3E}">
        <p14:creationId xmlns:p14="http://schemas.microsoft.com/office/powerpoint/2010/main" val="181863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307018-FA17-4310-8FD8-F1BF7C577F3A}"/>
              </a:ext>
            </a:extLst>
          </p:cNvPr>
          <p:cNvPicPr>
            <a:picLocks noChangeAspect="1"/>
          </p:cNvPicPr>
          <p:nvPr/>
        </p:nvPicPr>
        <p:blipFill>
          <a:blip r:embed="rId2"/>
          <a:stretch>
            <a:fillRect/>
          </a:stretch>
        </p:blipFill>
        <p:spPr>
          <a:xfrm>
            <a:off x="952500" y="328474"/>
            <a:ext cx="10287000" cy="6276511"/>
          </a:xfrm>
          <a:prstGeom prst="rect">
            <a:avLst/>
          </a:prstGeom>
        </p:spPr>
      </p:pic>
    </p:spTree>
    <p:extLst>
      <p:ext uri="{BB962C8B-B14F-4D97-AF65-F5344CB8AC3E}">
        <p14:creationId xmlns:p14="http://schemas.microsoft.com/office/powerpoint/2010/main" val="265257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ABE4-8F27-4D7E-87FD-84460B111D1D}"/>
              </a:ext>
            </a:extLst>
          </p:cNvPr>
          <p:cNvSpPr>
            <a:spLocks noGrp="1"/>
          </p:cNvSpPr>
          <p:nvPr>
            <p:ph type="title"/>
          </p:nvPr>
        </p:nvSpPr>
        <p:spPr/>
        <p:txBody>
          <a:bodyPr/>
          <a:lstStyle/>
          <a:p>
            <a:r>
              <a:rPr lang="en-IN" dirty="0"/>
              <a:t>Model Evaluation METRIC</a:t>
            </a:r>
          </a:p>
        </p:txBody>
      </p:sp>
      <p:sp>
        <p:nvSpPr>
          <p:cNvPr id="3" name="Content Placeholder 2">
            <a:extLst>
              <a:ext uri="{FF2B5EF4-FFF2-40B4-BE49-F238E27FC236}">
                <a16:creationId xmlns:a16="http://schemas.microsoft.com/office/drawing/2014/main" id="{B3AF9333-6DD4-42BE-87BF-C600B0873DFF}"/>
              </a:ext>
            </a:extLst>
          </p:cNvPr>
          <p:cNvSpPr>
            <a:spLocks noGrp="1"/>
          </p:cNvSpPr>
          <p:nvPr>
            <p:ph idx="1"/>
          </p:nvPr>
        </p:nvSpPr>
        <p:spPr/>
        <p:txBody>
          <a:bodyPr>
            <a:normAutofit lnSpcReduction="10000"/>
          </a:bodyPr>
          <a:lstStyle/>
          <a:p>
            <a:pPr marL="0" indent="0">
              <a:buNone/>
            </a:pPr>
            <a:r>
              <a:rPr lang="en-IN" dirty="0"/>
              <a:t>The Model Evaluation Metric used for this project is : ROOT MEAN SQUARE ERROR technique ( RMSE ) . </a:t>
            </a:r>
          </a:p>
          <a:p>
            <a:endParaRPr lang="en-IN" dirty="0"/>
          </a:p>
          <a:p>
            <a:br>
              <a:rPr lang="en-US" dirty="0"/>
            </a:br>
            <a:br>
              <a:rPr lang="en-US" dirty="0"/>
            </a:br>
            <a:r>
              <a:rPr lang="en-US" dirty="0"/>
              <a:t>The </a:t>
            </a:r>
            <a:r>
              <a:rPr lang="en-US" b="1" dirty="0"/>
              <a:t>RMSE</a:t>
            </a:r>
            <a:r>
              <a:rPr lang="en-US" dirty="0"/>
              <a:t> is the square root of the variance of the residuals. It indicates the absolute fit of the model to the data–how close the observed data points are to the model's predicted values. </a:t>
            </a:r>
            <a:r>
              <a:rPr lang="en-US" b="1" dirty="0"/>
              <a:t>RMSE</a:t>
            </a:r>
            <a:r>
              <a:rPr lang="en-US" dirty="0"/>
              <a:t> is an absolute measure of fit.</a:t>
            </a:r>
          </a:p>
          <a:p>
            <a:pPr marL="0" indent="0">
              <a:buNone/>
            </a:pPr>
            <a:r>
              <a:rPr lang="en-US" dirty="0"/>
              <a:t>  P = Predicted value</a:t>
            </a:r>
          </a:p>
          <a:p>
            <a:r>
              <a:rPr lang="en-US" dirty="0"/>
              <a:t>O= Actual Value</a:t>
            </a:r>
          </a:p>
          <a:p>
            <a:r>
              <a:rPr lang="en-US" dirty="0"/>
              <a:t>N= Number of observation</a:t>
            </a:r>
            <a:endParaRPr lang="en-IN" dirty="0"/>
          </a:p>
        </p:txBody>
      </p:sp>
      <p:pic>
        <p:nvPicPr>
          <p:cNvPr id="5" name="Picture 4">
            <a:extLst>
              <a:ext uri="{FF2B5EF4-FFF2-40B4-BE49-F238E27FC236}">
                <a16:creationId xmlns:a16="http://schemas.microsoft.com/office/drawing/2014/main" id="{DA4BBAA9-5422-485A-B82D-9B06D60435EA}"/>
              </a:ext>
            </a:extLst>
          </p:cNvPr>
          <p:cNvPicPr>
            <a:picLocks noChangeAspect="1"/>
          </p:cNvPicPr>
          <p:nvPr/>
        </p:nvPicPr>
        <p:blipFill>
          <a:blip r:embed="rId2"/>
          <a:stretch>
            <a:fillRect/>
          </a:stretch>
        </p:blipFill>
        <p:spPr>
          <a:xfrm>
            <a:off x="3726218" y="2847513"/>
            <a:ext cx="2857500" cy="914400"/>
          </a:xfrm>
          <a:prstGeom prst="rect">
            <a:avLst/>
          </a:prstGeom>
        </p:spPr>
      </p:pic>
    </p:spTree>
    <p:extLst>
      <p:ext uri="{BB962C8B-B14F-4D97-AF65-F5344CB8AC3E}">
        <p14:creationId xmlns:p14="http://schemas.microsoft.com/office/powerpoint/2010/main" val="21388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D3D6-8EE2-4320-B730-DBCC98D3F2A9}"/>
              </a:ext>
            </a:extLst>
          </p:cNvPr>
          <p:cNvSpPr>
            <a:spLocks noGrp="1"/>
          </p:cNvSpPr>
          <p:nvPr>
            <p:ph type="title"/>
          </p:nvPr>
        </p:nvSpPr>
        <p:spPr/>
        <p:txBody>
          <a:bodyPr/>
          <a:lstStyle/>
          <a:p>
            <a:r>
              <a:rPr lang="en-IN" dirty="0"/>
              <a:t>Linear Regression ANALYTICS Results</a:t>
            </a:r>
          </a:p>
        </p:txBody>
      </p:sp>
      <p:sp>
        <p:nvSpPr>
          <p:cNvPr id="3" name="Text Placeholder 2">
            <a:extLst>
              <a:ext uri="{FF2B5EF4-FFF2-40B4-BE49-F238E27FC236}">
                <a16:creationId xmlns:a16="http://schemas.microsoft.com/office/drawing/2014/main" id="{190A17E7-2F6A-46FB-9E88-0360B8FD6754}"/>
              </a:ext>
            </a:extLst>
          </p:cNvPr>
          <p:cNvSpPr>
            <a:spLocks noGrp="1"/>
          </p:cNvSpPr>
          <p:nvPr>
            <p:ph type="body" idx="1"/>
          </p:nvPr>
        </p:nvSpPr>
        <p:spPr/>
        <p:txBody>
          <a:bodyPr/>
          <a:lstStyle/>
          <a:p>
            <a:r>
              <a:rPr lang="en-IN" dirty="0"/>
              <a:t>TRAINING METRICS</a:t>
            </a:r>
          </a:p>
        </p:txBody>
      </p:sp>
      <p:sp>
        <p:nvSpPr>
          <p:cNvPr id="4" name="Content Placeholder 3">
            <a:extLst>
              <a:ext uri="{FF2B5EF4-FFF2-40B4-BE49-F238E27FC236}">
                <a16:creationId xmlns:a16="http://schemas.microsoft.com/office/drawing/2014/main" id="{54B4FBAB-80A7-4AA4-A26D-1026F92F6FEF}"/>
              </a:ext>
            </a:extLst>
          </p:cNvPr>
          <p:cNvSpPr>
            <a:spLocks noGrp="1"/>
          </p:cNvSpPr>
          <p:nvPr>
            <p:ph sz="half" idx="2"/>
          </p:nvPr>
        </p:nvSpPr>
        <p:spPr/>
        <p:txBody>
          <a:bodyPr/>
          <a:lstStyle/>
          <a:p>
            <a:r>
              <a:rPr lang="en-IN" dirty="0"/>
              <a:t>From our training data set, using RMSE </a:t>
            </a:r>
          </a:p>
          <a:p>
            <a:r>
              <a:rPr lang="en-IN" dirty="0"/>
              <a:t>We find out the SALES Price to be : </a:t>
            </a:r>
          </a:p>
          <a:p>
            <a:r>
              <a:rPr lang="en-IN" dirty="0"/>
              <a:t>78032.94485454109</a:t>
            </a:r>
          </a:p>
        </p:txBody>
      </p:sp>
      <p:sp>
        <p:nvSpPr>
          <p:cNvPr id="5" name="Text Placeholder 4">
            <a:extLst>
              <a:ext uri="{FF2B5EF4-FFF2-40B4-BE49-F238E27FC236}">
                <a16:creationId xmlns:a16="http://schemas.microsoft.com/office/drawing/2014/main" id="{3C141B2A-A134-4014-920A-278EEE345496}"/>
              </a:ext>
            </a:extLst>
          </p:cNvPr>
          <p:cNvSpPr>
            <a:spLocks noGrp="1"/>
          </p:cNvSpPr>
          <p:nvPr>
            <p:ph type="body" sz="quarter" idx="3"/>
          </p:nvPr>
        </p:nvSpPr>
        <p:spPr/>
        <p:txBody>
          <a:bodyPr/>
          <a:lstStyle/>
          <a:p>
            <a:r>
              <a:rPr lang="en-IN" dirty="0"/>
              <a:t>TEST METRICS</a:t>
            </a:r>
          </a:p>
        </p:txBody>
      </p:sp>
      <p:sp>
        <p:nvSpPr>
          <p:cNvPr id="6" name="Content Placeholder 5">
            <a:extLst>
              <a:ext uri="{FF2B5EF4-FFF2-40B4-BE49-F238E27FC236}">
                <a16:creationId xmlns:a16="http://schemas.microsoft.com/office/drawing/2014/main" id="{B3EBCAB4-EEF2-41C2-ADF8-F72AA558463E}"/>
              </a:ext>
            </a:extLst>
          </p:cNvPr>
          <p:cNvSpPr>
            <a:spLocks noGrp="1"/>
          </p:cNvSpPr>
          <p:nvPr>
            <p:ph sz="quarter" idx="4"/>
          </p:nvPr>
        </p:nvSpPr>
        <p:spPr/>
        <p:txBody>
          <a:bodyPr/>
          <a:lstStyle/>
          <a:p>
            <a:r>
              <a:rPr lang="en-IN" dirty="0"/>
              <a:t>After fitting our data to the model , we calculate the SALES Price of the house; </a:t>
            </a:r>
          </a:p>
          <a:p>
            <a:r>
              <a:rPr lang="en-IN" dirty="0"/>
              <a:t>Which evaluates to be approximately:</a:t>
            </a:r>
          </a:p>
          <a:p>
            <a:r>
              <a:rPr lang="en-IN" dirty="0"/>
              <a:t>37600.03261237289</a:t>
            </a:r>
          </a:p>
        </p:txBody>
      </p:sp>
    </p:spTree>
    <p:extLst>
      <p:ext uri="{BB962C8B-B14F-4D97-AF65-F5344CB8AC3E}">
        <p14:creationId xmlns:p14="http://schemas.microsoft.com/office/powerpoint/2010/main" val="1634398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D7C703-F320-4870-82E8-337AB740F503}"/>
              </a:ext>
            </a:extLst>
          </p:cNvPr>
          <p:cNvPicPr>
            <a:picLocks noChangeAspect="1"/>
          </p:cNvPicPr>
          <p:nvPr/>
        </p:nvPicPr>
        <p:blipFill>
          <a:blip r:embed="rId2"/>
          <a:stretch>
            <a:fillRect/>
          </a:stretch>
        </p:blipFill>
        <p:spPr>
          <a:xfrm>
            <a:off x="541538" y="62145"/>
            <a:ext cx="10999433" cy="5752730"/>
          </a:xfrm>
          <a:prstGeom prst="rect">
            <a:avLst/>
          </a:prstGeom>
        </p:spPr>
      </p:pic>
      <p:sp>
        <p:nvSpPr>
          <p:cNvPr id="4" name="TextBox 3">
            <a:extLst>
              <a:ext uri="{FF2B5EF4-FFF2-40B4-BE49-F238E27FC236}">
                <a16:creationId xmlns:a16="http://schemas.microsoft.com/office/drawing/2014/main" id="{5F5AC47B-32C2-4E96-B275-0A24FAFE5A38}"/>
              </a:ext>
            </a:extLst>
          </p:cNvPr>
          <p:cNvSpPr txBox="1"/>
          <p:nvPr/>
        </p:nvSpPr>
        <p:spPr>
          <a:xfrm flipH="1">
            <a:off x="3081882" y="6054571"/>
            <a:ext cx="7623257" cy="369332"/>
          </a:xfrm>
          <a:prstGeom prst="rect">
            <a:avLst/>
          </a:prstGeom>
          <a:noFill/>
        </p:spPr>
        <p:txBody>
          <a:bodyPr wrap="square" rtlCol="0">
            <a:spAutoFit/>
          </a:bodyPr>
          <a:lstStyle/>
          <a:p>
            <a:r>
              <a:rPr lang="en-IN" b="1" dirty="0"/>
              <a:t>LINEAR REGRESSION PLOT between SALES PRICE and the PREDICTED PRICE</a:t>
            </a:r>
          </a:p>
        </p:txBody>
      </p:sp>
    </p:spTree>
    <p:extLst>
      <p:ext uri="{BB962C8B-B14F-4D97-AF65-F5344CB8AC3E}">
        <p14:creationId xmlns:p14="http://schemas.microsoft.com/office/powerpoint/2010/main" val="313561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7A5DE-0A57-424B-8463-26A5B111E167}"/>
              </a:ext>
            </a:extLst>
          </p:cNvPr>
          <p:cNvSpPr txBox="1"/>
          <p:nvPr/>
        </p:nvSpPr>
        <p:spPr>
          <a:xfrm>
            <a:off x="1402672" y="648070"/>
            <a:ext cx="9386656" cy="1200329"/>
          </a:xfrm>
          <a:prstGeom prst="rect">
            <a:avLst/>
          </a:prstGeom>
          <a:noFill/>
        </p:spPr>
        <p:txBody>
          <a:bodyPr wrap="square" rtlCol="0">
            <a:spAutoFit/>
          </a:bodyPr>
          <a:lstStyle/>
          <a:p>
            <a:r>
              <a:rPr lang="en-IN" dirty="0"/>
              <a:t> As our MODEL is accurate enough to proceed with; We have used it to predict the Sales Price of a new house with selective attributes/characteristics for a new buyer:</a:t>
            </a:r>
          </a:p>
          <a:p>
            <a:endParaRPr lang="en-IN" dirty="0"/>
          </a:p>
          <a:p>
            <a:endParaRPr lang="en-IN" dirty="0"/>
          </a:p>
        </p:txBody>
      </p:sp>
      <p:pic>
        <p:nvPicPr>
          <p:cNvPr id="4" name="Picture 3">
            <a:extLst>
              <a:ext uri="{FF2B5EF4-FFF2-40B4-BE49-F238E27FC236}">
                <a16:creationId xmlns:a16="http://schemas.microsoft.com/office/drawing/2014/main" id="{0215103F-30F8-4F5F-A68B-70562B328276}"/>
              </a:ext>
            </a:extLst>
          </p:cNvPr>
          <p:cNvPicPr>
            <a:picLocks noChangeAspect="1"/>
          </p:cNvPicPr>
          <p:nvPr/>
        </p:nvPicPr>
        <p:blipFill>
          <a:blip r:embed="rId2"/>
          <a:stretch>
            <a:fillRect/>
          </a:stretch>
        </p:blipFill>
        <p:spPr>
          <a:xfrm>
            <a:off x="1731146" y="1493352"/>
            <a:ext cx="8744504" cy="3871295"/>
          </a:xfrm>
          <a:prstGeom prst="rect">
            <a:avLst/>
          </a:prstGeom>
        </p:spPr>
      </p:pic>
    </p:spTree>
    <p:extLst>
      <p:ext uri="{BB962C8B-B14F-4D97-AF65-F5344CB8AC3E}">
        <p14:creationId xmlns:p14="http://schemas.microsoft.com/office/powerpoint/2010/main" val="315605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5FFB0-293A-4397-9C7F-00391C3D9B23}"/>
              </a:ext>
            </a:extLst>
          </p:cNvPr>
          <p:cNvSpPr txBox="1"/>
          <p:nvPr/>
        </p:nvSpPr>
        <p:spPr>
          <a:xfrm flipH="1">
            <a:off x="932154" y="3036163"/>
            <a:ext cx="10520039" cy="1569660"/>
          </a:xfrm>
          <a:prstGeom prst="rect">
            <a:avLst/>
          </a:prstGeom>
          <a:noFill/>
        </p:spPr>
        <p:txBody>
          <a:bodyPr wrap="square" rtlCol="0">
            <a:spAutoFit/>
          </a:bodyPr>
          <a:lstStyle/>
          <a:p>
            <a:r>
              <a:rPr lang="en-IN" dirty="0"/>
              <a:t>                                                  </a:t>
            </a:r>
            <a:r>
              <a:rPr lang="en-IN" sz="9600" dirty="0"/>
              <a:t>THE END</a:t>
            </a:r>
          </a:p>
        </p:txBody>
      </p:sp>
    </p:spTree>
    <p:extLst>
      <p:ext uri="{BB962C8B-B14F-4D97-AF65-F5344CB8AC3E}">
        <p14:creationId xmlns:p14="http://schemas.microsoft.com/office/powerpoint/2010/main" val="111614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EA14-DE45-45D9-B494-7A9262678BC2}"/>
              </a:ext>
            </a:extLst>
          </p:cNvPr>
          <p:cNvSpPr>
            <a:spLocks noGrp="1"/>
          </p:cNvSpPr>
          <p:nvPr>
            <p:ph type="title"/>
          </p:nvPr>
        </p:nvSpPr>
        <p:spPr/>
        <p:txBody>
          <a:bodyPr/>
          <a:lstStyle/>
          <a:p>
            <a:r>
              <a:rPr lang="en-IN" dirty="0"/>
              <a:t>                         </a:t>
            </a:r>
            <a:r>
              <a:rPr lang="en-IN" sz="9600" dirty="0"/>
              <a:t>AGENDA</a:t>
            </a:r>
          </a:p>
        </p:txBody>
      </p:sp>
      <p:sp>
        <p:nvSpPr>
          <p:cNvPr id="3" name="Content Placeholder 2">
            <a:extLst>
              <a:ext uri="{FF2B5EF4-FFF2-40B4-BE49-F238E27FC236}">
                <a16:creationId xmlns:a16="http://schemas.microsoft.com/office/drawing/2014/main" id="{FA431E8C-8286-4C64-9F33-0A9EE78484E6}"/>
              </a:ext>
            </a:extLst>
          </p:cNvPr>
          <p:cNvSpPr>
            <a:spLocks noGrp="1"/>
          </p:cNvSpPr>
          <p:nvPr>
            <p:ph idx="1"/>
          </p:nvPr>
        </p:nvSpPr>
        <p:spPr/>
        <p:txBody>
          <a:bodyPr>
            <a:normAutofit/>
          </a:bodyPr>
          <a:lstStyle/>
          <a:p>
            <a:pPr>
              <a:buFont typeface="Wingdings" panose="05000000000000000000" pitchFamily="2" charset="2"/>
              <a:buChar char="v"/>
            </a:pPr>
            <a:r>
              <a:rPr lang="en-IN" sz="5400" cap="all" spc="100" dirty="0">
                <a:solidFill>
                  <a:srgbClr val="FFC000"/>
                </a:solidFill>
                <a:latin typeface="+mj-lt"/>
                <a:ea typeface="+mj-ea"/>
                <a:cs typeface="+mj-cs"/>
              </a:rPr>
              <a:t>INTRODUCTION</a:t>
            </a:r>
          </a:p>
          <a:p>
            <a:pPr>
              <a:buFont typeface="Wingdings" panose="05000000000000000000" pitchFamily="2" charset="2"/>
              <a:buChar char="v"/>
            </a:pPr>
            <a:r>
              <a:rPr lang="en-IN" sz="5400" cap="all" spc="100" dirty="0">
                <a:solidFill>
                  <a:srgbClr val="FFC000"/>
                </a:solidFill>
                <a:latin typeface="+mj-lt"/>
                <a:ea typeface="+mj-ea"/>
                <a:cs typeface="+mj-cs"/>
              </a:rPr>
              <a:t>ABOUT DATASET</a:t>
            </a:r>
          </a:p>
          <a:p>
            <a:pPr>
              <a:buFont typeface="Wingdings" panose="05000000000000000000" pitchFamily="2" charset="2"/>
              <a:buChar char="v"/>
            </a:pPr>
            <a:r>
              <a:rPr lang="en-IN" sz="5400" cap="all" spc="100" dirty="0">
                <a:solidFill>
                  <a:srgbClr val="FFC000"/>
                </a:solidFill>
                <a:latin typeface="+mj-lt"/>
                <a:ea typeface="+mj-ea"/>
                <a:cs typeface="+mj-cs"/>
              </a:rPr>
              <a:t>LINEAR REGRESSION</a:t>
            </a:r>
          </a:p>
        </p:txBody>
      </p:sp>
    </p:spTree>
    <p:extLst>
      <p:ext uri="{BB962C8B-B14F-4D97-AF65-F5344CB8AC3E}">
        <p14:creationId xmlns:p14="http://schemas.microsoft.com/office/powerpoint/2010/main" val="33311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A66E-6423-433B-97A3-43FA12EAAEA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8E64452-C40D-49D9-9F96-53BF3751497A}"/>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The goal for this project was to use Linear Regression technique in order to estimate the sale price of a house for any particular city, given the features and pricing data for number of houses sold over a span of years.</a:t>
            </a:r>
          </a:p>
        </p:txBody>
      </p:sp>
      <p:sp>
        <p:nvSpPr>
          <p:cNvPr id="4" name="Text Placeholder 3">
            <a:extLst>
              <a:ext uri="{FF2B5EF4-FFF2-40B4-BE49-F238E27FC236}">
                <a16:creationId xmlns:a16="http://schemas.microsoft.com/office/drawing/2014/main" id="{694F7FFD-512F-4E48-8969-60239E4B7CE0}"/>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13514522-7292-4DEB-BD17-E5BF8E58F17C}"/>
              </a:ext>
            </a:extLst>
          </p:cNvPr>
          <p:cNvPicPr>
            <a:picLocks noChangeAspect="1"/>
          </p:cNvPicPr>
          <p:nvPr/>
        </p:nvPicPr>
        <p:blipFill>
          <a:blip r:embed="rId2"/>
          <a:stretch>
            <a:fillRect/>
          </a:stretch>
        </p:blipFill>
        <p:spPr>
          <a:xfrm>
            <a:off x="302087" y="1941491"/>
            <a:ext cx="5184313" cy="4445000"/>
          </a:xfrm>
          <a:prstGeom prst="rect">
            <a:avLst/>
          </a:prstGeom>
        </p:spPr>
      </p:pic>
    </p:spTree>
    <p:extLst>
      <p:ext uri="{BB962C8B-B14F-4D97-AF65-F5344CB8AC3E}">
        <p14:creationId xmlns:p14="http://schemas.microsoft.com/office/powerpoint/2010/main" val="247762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C6F9-D954-4CA8-9282-0FC4755C625C}"/>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AEC37B89-F65A-4EE6-8071-EB22E314F96B}"/>
              </a:ext>
            </a:extLst>
          </p:cNvPr>
          <p:cNvSpPr>
            <a:spLocks noGrp="1"/>
          </p:cNvSpPr>
          <p:nvPr>
            <p:ph idx="1"/>
          </p:nvPr>
        </p:nvSpPr>
        <p:spPr/>
        <p:txBody>
          <a:bodyPr/>
          <a:lstStyle/>
          <a:p>
            <a:endParaRPr lang="en-IN" dirty="0"/>
          </a:p>
          <a:p>
            <a:endParaRPr lang="en-IN" dirty="0"/>
          </a:p>
          <a:p>
            <a:r>
              <a:rPr lang="en-IN" dirty="0"/>
              <a:t>- The dataset has been selected from the following link provided :</a:t>
            </a:r>
            <a:br>
              <a:rPr lang="en-IN" dirty="0"/>
            </a:br>
            <a:r>
              <a:rPr lang="en-IN" dirty="0">
                <a:solidFill>
                  <a:srgbClr val="00B0F0"/>
                </a:solidFill>
                <a:hlinkClick r:id="rId2"/>
              </a:rPr>
              <a:t>https://github.com/insaid2018/Term-2/blob/master/Projects/houseprices.txt</a:t>
            </a:r>
            <a:endParaRPr lang="en-IN" dirty="0"/>
          </a:p>
          <a:p>
            <a:r>
              <a:rPr lang="en-IN" dirty="0"/>
              <a:t>- There are in total 1460 observations in the dataset.</a:t>
            </a:r>
          </a:p>
          <a:p>
            <a:r>
              <a:rPr lang="en-IN" dirty="0"/>
              <a:t>- There are 80 total attributes in the dataset, out of which I have tried to use a handful few in this model; except for </a:t>
            </a:r>
            <a:r>
              <a:rPr lang="en-IN" dirty="0" err="1"/>
              <a:t>MsSubclass</a:t>
            </a:r>
            <a:r>
              <a:rPr lang="en-IN" dirty="0"/>
              <a:t> , zoning and etc. to name a few.</a:t>
            </a:r>
          </a:p>
          <a:p>
            <a:endParaRPr lang="en-IN" dirty="0">
              <a:solidFill>
                <a:srgbClr val="00B0F0"/>
              </a:solidFill>
            </a:endParaRPr>
          </a:p>
          <a:p>
            <a:endParaRPr lang="en-IN" dirty="0">
              <a:solidFill>
                <a:srgbClr val="00B0F0"/>
              </a:solidFill>
            </a:endParaRPr>
          </a:p>
        </p:txBody>
      </p:sp>
      <p:sp>
        <p:nvSpPr>
          <p:cNvPr id="4" name="Text Placeholder 3">
            <a:extLst>
              <a:ext uri="{FF2B5EF4-FFF2-40B4-BE49-F238E27FC236}">
                <a16:creationId xmlns:a16="http://schemas.microsoft.com/office/drawing/2014/main" id="{067F1547-028A-4E2F-BD65-D52D08A731F5}"/>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3AACD61C-74B7-4D56-8BFC-09ACE25A94AB}"/>
              </a:ext>
            </a:extLst>
          </p:cNvPr>
          <p:cNvPicPr>
            <a:picLocks noChangeAspect="1"/>
          </p:cNvPicPr>
          <p:nvPr/>
        </p:nvPicPr>
        <p:blipFill>
          <a:blip r:embed="rId3"/>
          <a:stretch>
            <a:fillRect/>
          </a:stretch>
        </p:blipFill>
        <p:spPr>
          <a:xfrm>
            <a:off x="710214" y="2076490"/>
            <a:ext cx="5004786" cy="4124325"/>
          </a:xfrm>
          <a:prstGeom prst="rect">
            <a:avLst/>
          </a:prstGeom>
        </p:spPr>
      </p:pic>
    </p:spTree>
    <p:extLst>
      <p:ext uri="{BB962C8B-B14F-4D97-AF65-F5344CB8AC3E}">
        <p14:creationId xmlns:p14="http://schemas.microsoft.com/office/powerpoint/2010/main" val="363762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61E4-E476-422B-9565-9B8AE7EB3807}"/>
              </a:ext>
            </a:extLst>
          </p:cNvPr>
          <p:cNvSpPr>
            <a:spLocks noGrp="1"/>
          </p:cNvSpPr>
          <p:nvPr>
            <p:ph type="title"/>
          </p:nvPr>
        </p:nvSpPr>
        <p:spPr/>
        <p:txBody>
          <a:bodyPr/>
          <a:lstStyle/>
          <a:p>
            <a:r>
              <a:rPr lang="en-IN" dirty="0"/>
              <a:t>                  Glimpse of the Dataset </a:t>
            </a:r>
          </a:p>
        </p:txBody>
      </p:sp>
      <p:pic>
        <p:nvPicPr>
          <p:cNvPr id="3" name="Picture 2">
            <a:extLst>
              <a:ext uri="{FF2B5EF4-FFF2-40B4-BE49-F238E27FC236}">
                <a16:creationId xmlns:a16="http://schemas.microsoft.com/office/drawing/2014/main" id="{62FD9486-9C91-4B1F-AC65-D5324C76CBA8}"/>
              </a:ext>
            </a:extLst>
          </p:cNvPr>
          <p:cNvPicPr>
            <a:picLocks noChangeAspect="1"/>
          </p:cNvPicPr>
          <p:nvPr/>
        </p:nvPicPr>
        <p:blipFill>
          <a:blip r:embed="rId2"/>
          <a:stretch>
            <a:fillRect/>
          </a:stretch>
        </p:blipFill>
        <p:spPr>
          <a:xfrm>
            <a:off x="333375" y="2006353"/>
            <a:ext cx="11525250" cy="3800429"/>
          </a:xfrm>
          <a:prstGeom prst="rect">
            <a:avLst/>
          </a:prstGeom>
        </p:spPr>
      </p:pic>
      <p:sp>
        <p:nvSpPr>
          <p:cNvPr id="4" name="TextBox 3">
            <a:extLst>
              <a:ext uri="{FF2B5EF4-FFF2-40B4-BE49-F238E27FC236}">
                <a16:creationId xmlns:a16="http://schemas.microsoft.com/office/drawing/2014/main" id="{E99359CD-B0BC-428F-9532-B972B0CC0399}"/>
              </a:ext>
            </a:extLst>
          </p:cNvPr>
          <p:cNvSpPr txBox="1"/>
          <p:nvPr/>
        </p:nvSpPr>
        <p:spPr>
          <a:xfrm flipH="1">
            <a:off x="1253082" y="6169981"/>
            <a:ext cx="10559824" cy="400110"/>
          </a:xfrm>
          <a:prstGeom prst="rect">
            <a:avLst/>
          </a:prstGeom>
          <a:noFill/>
        </p:spPr>
        <p:txBody>
          <a:bodyPr wrap="square" rtlCol="0">
            <a:spAutoFit/>
          </a:bodyPr>
          <a:lstStyle/>
          <a:p>
            <a:r>
              <a:rPr lang="en-IN" dirty="0"/>
              <a:t>                                 </a:t>
            </a:r>
            <a:r>
              <a:rPr lang="en-IN" sz="2000" dirty="0">
                <a:solidFill>
                  <a:schemeClr val="accent1"/>
                </a:solidFill>
              </a:rPr>
              <a:t>Displaying the first 7 rows of the dataset used as an example.</a:t>
            </a:r>
          </a:p>
        </p:txBody>
      </p:sp>
    </p:spTree>
    <p:extLst>
      <p:ext uri="{BB962C8B-B14F-4D97-AF65-F5344CB8AC3E}">
        <p14:creationId xmlns:p14="http://schemas.microsoft.com/office/powerpoint/2010/main" val="73761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9E9A-07B0-4EBF-B612-B8459654F0EC}"/>
              </a:ext>
            </a:extLst>
          </p:cNvPr>
          <p:cNvSpPr>
            <a:spLocks noGrp="1"/>
          </p:cNvSpPr>
          <p:nvPr>
            <p:ph type="title"/>
          </p:nvPr>
        </p:nvSpPr>
        <p:spPr>
          <a:xfrm>
            <a:off x="1024128" y="585216"/>
            <a:ext cx="9720072" cy="861844"/>
          </a:xfrm>
        </p:spPr>
        <p:txBody>
          <a:bodyPr/>
          <a:lstStyle/>
          <a:p>
            <a:r>
              <a:rPr lang="en-IN" dirty="0"/>
              <a:t>                  STATISTICAL APPROACH</a:t>
            </a:r>
          </a:p>
        </p:txBody>
      </p:sp>
      <p:sp>
        <p:nvSpPr>
          <p:cNvPr id="3" name="TextBox 2">
            <a:extLst>
              <a:ext uri="{FF2B5EF4-FFF2-40B4-BE49-F238E27FC236}">
                <a16:creationId xmlns:a16="http://schemas.microsoft.com/office/drawing/2014/main" id="{8FD75246-69E7-4870-A732-6CC0C15E8C67}"/>
              </a:ext>
            </a:extLst>
          </p:cNvPr>
          <p:cNvSpPr txBox="1"/>
          <p:nvPr/>
        </p:nvSpPr>
        <p:spPr>
          <a:xfrm>
            <a:off x="506028" y="1447060"/>
            <a:ext cx="11043822" cy="5262979"/>
          </a:xfrm>
          <a:prstGeom prst="rect">
            <a:avLst/>
          </a:prstGeom>
          <a:noFill/>
        </p:spPr>
        <p:txBody>
          <a:bodyPr wrap="square" rtlCol="0">
            <a:spAutoFit/>
          </a:bodyPr>
          <a:lstStyle/>
          <a:p>
            <a:r>
              <a:rPr lang="en-IN" dirty="0"/>
              <a:t> </a:t>
            </a:r>
            <a:br>
              <a:rPr lang="en-IN" dirty="0"/>
            </a:br>
            <a:r>
              <a:rPr lang="en-IN" dirty="0"/>
              <a:t>- </a:t>
            </a:r>
            <a:r>
              <a:rPr lang="en-IN" sz="2000" dirty="0"/>
              <a:t>The statistical approach used here is </a:t>
            </a:r>
            <a:r>
              <a:rPr lang="en-IN" sz="2000" u="sng" dirty="0"/>
              <a:t>Linear Regression technique</a:t>
            </a:r>
            <a:r>
              <a:rPr lang="en-IN" sz="2000" dirty="0"/>
              <a:t>.</a:t>
            </a:r>
          </a:p>
          <a:p>
            <a:endParaRPr lang="en-IN" sz="2000" dirty="0"/>
          </a:p>
          <a:p>
            <a:pPr marL="285750" indent="-285750">
              <a:buFontTx/>
              <a:buChar char="-"/>
            </a:pPr>
            <a:r>
              <a:rPr lang="en-IN" sz="2000" dirty="0"/>
              <a:t>What is </a:t>
            </a:r>
            <a:r>
              <a:rPr lang="en-IN" sz="2000" b="1" dirty="0"/>
              <a:t>Linear Regression</a:t>
            </a:r>
            <a:r>
              <a:rPr lang="en-IN" sz="2000" dirty="0"/>
              <a:t>?</a:t>
            </a:r>
          </a:p>
          <a:p>
            <a:r>
              <a:rPr lang="en-IN" sz="2000" dirty="0"/>
              <a:t>       Linear Regression is a linear approach to modelling the relationship between a response, i.e. a Dependent variable  and one or more explanatory variables , i.e. an Independent variable. </a:t>
            </a:r>
          </a:p>
          <a:p>
            <a:endParaRPr lang="en-IN" sz="2000" dirty="0"/>
          </a:p>
          <a:p>
            <a:pPr fontAlgn="base"/>
            <a:r>
              <a:rPr lang="en-US" sz="2000" dirty="0"/>
              <a:t>While training the model we are given :</a:t>
            </a:r>
            <a:br>
              <a:rPr lang="en-US" sz="2000" dirty="0"/>
            </a:br>
            <a:r>
              <a:rPr lang="en-US" sz="2000" b="1" dirty="0"/>
              <a:t>x:</a:t>
            </a:r>
            <a:r>
              <a:rPr lang="en-US" sz="2000" dirty="0"/>
              <a:t> input training data (univariate – one input variable(parameter))</a:t>
            </a:r>
            <a:br>
              <a:rPr lang="en-US" sz="2000" dirty="0"/>
            </a:br>
            <a:r>
              <a:rPr lang="en-US" sz="2000" b="1" dirty="0"/>
              <a:t>y:</a:t>
            </a:r>
            <a:r>
              <a:rPr lang="en-US" sz="2000" dirty="0"/>
              <a:t> labels to data (supervised learning)</a:t>
            </a:r>
          </a:p>
          <a:p>
            <a:pPr fontAlgn="base"/>
            <a:r>
              <a:rPr lang="en-US" sz="2000" dirty="0"/>
              <a:t>When training the model – it fits the best line to predict the value of y for a given value of x. The model gets the best regression fit line by finding the best θ</a:t>
            </a:r>
            <a:r>
              <a:rPr lang="en-US" sz="2000" baseline="-25000" dirty="0"/>
              <a:t>1</a:t>
            </a:r>
            <a:r>
              <a:rPr lang="en-US" sz="2000" dirty="0"/>
              <a:t> and θ</a:t>
            </a:r>
            <a:r>
              <a:rPr lang="en-US" sz="2000" baseline="-25000" dirty="0"/>
              <a:t>2</a:t>
            </a:r>
            <a:r>
              <a:rPr lang="en-US" sz="2000" dirty="0"/>
              <a:t> values.</a:t>
            </a:r>
            <a:br>
              <a:rPr lang="en-US" sz="2000" dirty="0"/>
            </a:br>
            <a:r>
              <a:rPr lang="en-US" sz="2000" b="1" dirty="0"/>
              <a:t>θ</a:t>
            </a:r>
            <a:r>
              <a:rPr lang="en-US" sz="2000" b="1" baseline="-25000" dirty="0"/>
              <a:t>1</a:t>
            </a:r>
            <a:r>
              <a:rPr lang="en-US" sz="2000" b="1" dirty="0"/>
              <a:t>:</a:t>
            </a:r>
            <a:r>
              <a:rPr lang="en-US" sz="2000" dirty="0"/>
              <a:t> intercept</a:t>
            </a:r>
            <a:br>
              <a:rPr lang="en-US" sz="2000" dirty="0"/>
            </a:br>
            <a:r>
              <a:rPr lang="en-US" sz="2000" b="1" dirty="0"/>
              <a:t>θ</a:t>
            </a:r>
            <a:r>
              <a:rPr lang="en-US" sz="2000" b="1" baseline="-25000" dirty="0"/>
              <a:t>2</a:t>
            </a:r>
            <a:r>
              <a:rPr lang="en-US" sz="2000" b="1" dirty="0"/>
              <a:t>:</a:t>
            </a:r>
            <a:r>
              <a:rPr lang="en-US" sz="2000" dirty="0"/>
              <a:t> coefficient of x</a:t>
            </a:r>
          </a:p>
          <a:p>
            <a:pPr fontAlgn="base"/>
            <a:r>
              <a:rPr lang="en-US" sz="2000" dirty="0"/>
              <a:t>Once we find the best θ</a:t>
            </a:r>
            <a:r>
              <a:rPr lang="en-US" sz="2000" baseline="-25000" dirty="0"/>
              <a:t>1</a:t>
            </a:r>
            <a:r>
              <a:rPr lang="en-US" sz="2000" dirty="0"/>
              <a:t> and θ</a:t>
            </a:r>
            <a:r>
              <a:rPr lang="en-US" sz="2000" baseline="-25000" dirty="0"/>
              <a:t>2</a:t>
            </a:r>
            <a:r>
              <a:rPr lang="en-US" sz="2000" dirty="0"/>
              <a:t> values, we get the best fit line. So when we are finally using our model for prediction, it will predict the value of y for the input value of x. </a:t>
            </a:r>
          </a:p>
          <a:p>
            <a:endParaRPr lang="en-IN" dirty="0"/>
          </a:p>
        </p:txBody>
      </p:sp>
      <p:sp>
        <p:nvSpPr>
          <p:cNvPr id="5" name="AutoShape 3" descr="\{y_{i},\,x_{i1},\ldots ,x_{ip}\}_{i=1}^{n}">
            <a:extLst>
              <a:ext uri="{FF2B5EF4-FFF2-40B4-BE49-F238E27FC236}">
                <a16:creationId xmlns:a16="http://schemas.microsoft.com/office/drawing/2014/main" id="{82AF171C-B532-4A10-BCA8-4544C85DD840}"/>
              </a:ext>
            </a:extLst>
          </p:cNvPr>
          <p:cNvSpPr>
            <a:spLocks noChangeAspect="1" noChangeArrowheads="1"/>
          </p:cNvSpPr>
          <p:nvPr/>
        </p:nvSpPr>
        <p:spPr bwMode="auto">
          <a:xfrm>
            <a:off x="6394450" y="-358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isplaystyle y_{i}=\beta _{0}1+\beta _{1}x_{i1}+\cdots +\beta _{p}x_{ip}+\varepsilon _{i}=\mathbf {x} _{i}^{\mathsf {T}}{\boldsymbol {\beta }}+\varepsilon _{i},\qquad i=1,\ldots ,n,}">
            <a:extLst>
              <a:ext uri="{FF2B5EF4-FFF2-40B4-BE49-F238E27FC236}">
                <a16:creationId xmlns:a16="http://schemas.microsoft.com/office/drawing/2014/main" id="{E04A0668-1BF2-4890-907E-41C8FAA320E1}"/>
              </a:ext>
            </a:extLst>
          </p:cNvPr>
          <p:cNvSpPr>
            <a:spLocks noChangeAspect="1" noChangeArrowheads="1"/>
          </p:cNvSpPr>
          <p:nvPr/>
        </p:nvSpPr>
        <p:spPr bwMode="auto">
          <a:xfrm>
            <a:off x="1661477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0628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EB0A-D7F1-49E2-9BFD-D4A130964F7B}"/>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B53D73F7-7C0A-4988-8564-B659A9F3C23E}"/>
              </a:ext>
            </a:extLst>
          </p:cNvPr>
          <p:cNvSpPr>
            <a:spLocks noGrp="1"/>
          </p:cNvSpPr>
          <p:nvPr>
            <p:ph idx="1"/>
          </p:nvPr>
        </p:nvSpPr>
        <p:spPr>
          <a:xfrm>
            <a:off x="1024128" y="1953087"/>
            <a:ext cx="9720073" cy="4356273"/>
          </a:xfrm>
        </p:spPr>
        <p:txBody>
          <a:bodyPr>
            <a:normAutofit lnSpcReduction="10000"/>
          </a:bodyPr>
          <a:lstStyle/>
          <a:p>
            <a:r>
              <a:rPr lang="en-IN" u="sng" dirty="0">
                <a:solidFill>
                  <a:schemeClr val="accent1"/>
                </a:solidFill>
              </a:rPr>
              <a:t>EQUATION USED :</a:t>
            </a:r>
          </a:p>
          <a:p>
            <a:r>
              <a:rPr lang="en-IN" dirty="0"/>
              <a:t>Given a data set </a:t>
            </a:r>
          </a:p>
          <a:p>
            <a:r>
              <a:rPr lang="en-IN" dirty="0"/>
              <a:t>{ y </a:t>
            </a:r>
            <a:r>
              <a:rPr lang="en-IN" dirty="0" err="1"/>
              <a:t>i</a:t>
            </a:r>
            <a:r>
              <a:rPr lang="en-IN" dirty="0"/>
              <a:t> , x </a:t>
            </a:r>
            <a:r>
              <a:rPr lang="en-IN" dirty="0" err="1"/>
              <a:t>i</a:t>
            </a:r>
            <a:r>
              <a:rPr lang="en-IN" dirty="0"/>
              <a:t> 1 , … , x </a:t>
            </a:r>
            <a:r>
              <a:rPr lang="en-IN" dirty="0" err="1"/>
              <a:t>i</a:t>
            </a:r>
            <a:r>
              <a:rPr lang="en-IN" dirty="0"/>
              <a:t> p } ,for </a:t>
            </a:r>
            <a:r>
              <a:rPr lang="en-IN" dirty="0" err="1"/>
              <a:t>i</a:t>
            </a:r>
            <a:r>
              <a:rPr lang="en-IN" dirty="0"/>
              <a:t> = 1to n ; of n statistical units, a linear regression model assumes that the relationship between the dependent variable y and the p-vector of regressors x is linear. This relationship is </a:t>
            </a:r>
            <a:r>
              <a:rPr lang="en-IN" dirty="0" err="1"/>
              <a:t>modeled</a:t>
            </a:r>
            <a:r>
              <a:rPr lang="en-IN" dirty="0"/>
              <a:t> through a disturbance term or error variable </a:t>
            </a:r>
            <a:r>
              <a:rPr lang="el-GR" dirty="0"/>
              <a:t>ε — </a:t>
            </a:r>
            <a:r>
              <a:rPr lang="en-IN" dirty="0"/>
              <a:t>an unobserved random variable that adds "noise" to the linear relationship between the dependent variable and regressors. Thus the model takes the form </a:t>
            </a:r>
          </a:p>
          <a:p>
            <a:r>
              <a:rPr lang="en-IN" dirty="0"/>
              <a:t>y </a:t>
            </a:r>
            <a:r>
              <a:rPr lang="en-IN" dirty="0" err="1"/>
              <a:t>i</a:t>
            </a:r>
            <a:r>
              <a:rPr lang="en-IN" dirty="0"/>
              <a:t> = </a:t>
            </a:r>
            <a:r>
              <a:rPr lang="el-GR" dirty="0"/>
              <a:t>β 0 1 + β 1 </a:t>
            </a:r>
            <a:r>
              <a:rPr lang="en-IN" dirty="0"/>
              <a:t>x </a:t>
            </a:r>
            <a:r>
              <a:rPr lang="en-IN" dirty="0" err="1"/>
              <a:t>i</a:t>
            </a:r>
            <a:r>
              <a:rPr lang="en-IN" dirty="0"/>
              <a:t> 1 + ⋯ + </a:t>
            </a:r>
            <a:r>
              <a:rPr lang="el-GR" dirty="0"/>
              <a:t>β </a:t>
            </a:r>
            <a:r>
              <a:rPr lang="en-IN" dirty="0"/>
              <a:t>p x </a:t>
            </a:r>
            <a:r>
              <a:rPr lang="en-IN" dirty="0" err="1"/>
              <a:t>i</a:t>
            </a:r>
            <a:r>
              <a:rPr lang="en-IN" dirty="0"/>
              <a:t> p + </a:t>
            </a:r>
            <a:r>
              <a:rPr lang="el-GR" dirty="0"/>
              <a:t>ε </a:t>
            </a:r>
            <a:r>
              <a:rPr lang="en-IN" dirty="0" err="1"/>
              <a:t>i</a:t>
            </a:r>
            <a:r>
              <a:rPr lang="en-IN" dirty="0"/>
              <a:t> = x(</a:t>
            </a:r>
            <a:r>
              <a:rPr lang="en-IN" dirty="0" err="1"/>
              <a:t>i^T</a:t>
            </a:r>
            <a:r>
              <a:rPr lang="en-IN" dirty="0"/>
              <a:t>)</a:t>
            </a:r>
            <a:r>
              <a:rPr lang="el-GR" dirty="0"/>
              <a:t>β + ε </a:t>
            </a:r>
            <a:r>
              <a:rPr lang="en-IN" dirty="0" err="1"/>
              <a:t>i</a:t>
            </a:r>
            <a:r>
              <a:rPr lang="en-IN" dirty="0"/>
              <a:t> ,   </a:t>
            </a:r>
            <a:r>
              <a:rPr lang="en-IN" dirty="0" err="1"/>
              <a:t>i</a:t>
            </a:r>
            <a:r>
              <a:rPr lang="en-IN" dirty="0"/>
              <a:t> = 1 , … , n , </a:t>
            </a:r>
          </a:p>
          <a:p>
            <a:endParaRPr lang="en-IN" dirty="0"/>
          </a:p>
          <a:p>
            <a:r>
              <a:rPr lang="en-IN" dirty="0"/>
              <a:t>where T denotes the transpose, so that x(</a:t>
            </a:r>
            <a:r>
              <a:rPr lang="en-IN" dirty="0" err="1"/>
              <a:t>i^T</a:t>
            </a:r>
            <a:r>
              <a:rPr lang="en-IN" dirty="0"/>
              <a:t>)</a:t>
            </a:r>
            <a:r>
              <a:rPr lang="el-GR" dirty="0"/>
              <a:t>β </a:t>
            </a:r>
            <a:r>
              <a:rPr lang="en-IN" dirty="0"/>
              <a:t>is the inner product between vectors xi and </a:t>
            </a:r>
            <a:r>
              <a:rPr lang="el-GR" dirty="0"/>
              <a:t>β.</a:t>
            </a:r>
            <a:endParaRPr lang="en-IN" dirty="0"/>
          </a:p>
        </p:txBody>
      </p:sp>
    </p:spTree>
    <p:extLst>
      <p:ext uri="{BB962C8B-B14F-4D97-AF65-F5344CB8AC3E}">
        <p14:creationId xmlns:p14="http://schemas.microsoft.com/office/powerpoint/2010/main" val="29427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08F4-07A0-448B-9720-D1C5A430462F}"/>
              </a:ext>
            </a:extLst>
          </p:cNvPr>
          <p:cNvSpPr>
            <a:spLocks noGrp="1"/>
          </p:cNvSpPr>
          <p:nvPr>
            <p:ph type="title"/>
          </p:nvPr>
        </p:nvSpPr>
        <p:spPr/>
        <p:txBody>
          <a:bodyPr/>
          <a:lstStyle/>
          <a:p>
            <a:r>
              <a:rPr lang="en-IN" dirty="0"/>
              <a:t>              EXPLORATORY DATA ANALYSIS</a:t>
            </a:r>
          </a:p>
        </p:txBody>
      </p:sp>
      <p:sp>
        <p:nvSpPr>
          <p:cNvPr id="3" name="Content Placeholder 2">
            <a:extLst>
              <a:ext uri="{FF2B5EF4-FFF2-40B4-BE49-F238E27FC236}">
                <a16:creationId xmlns:a16="http://schemas.microsoft.com/office/drawing/2014/main" id="{1CC00013-231D-4DCF-9A14-D42F7DF034C4}"/>
              </a:ext>
            </a:extLst>
          </p:cNvPr>
          <p:cNvSpPr>
            <a:spLocks noGrp="1"/>
          </p:cNvSpPr>
          <p:nvPr>
            <p:ph idx="1"/>
          </p:nvPr>
        </p:nvSpPr>
        <p:spPr/>
        <p:txBody>
          <a:bodyPr/>
          <a:lstStyle/>
          <a:p>
            <a:r>
              <a:rPr lang="en-IN" dirty="0"/>
              <a:t>- The exploratory data analysis involves the scatter plot output between the house sale price and the predictor variables.</a:t>
            </a:r>
          </a:p>
          <a:p>
            <a:endParaRPr lang="en-IN" dirty="0"/>
          </a:p>
        </p:txBody>
      </p:sp>
      <p:pic>
        <p:nvPicPr>
          <p:cNvPr id="5" name="Picture 4">
            <a:extLst>
              <a:ext uri="{FF2B5EF4-FFF2-40B4-BE49-F238E27FC236}">
                <a16:creationId xmlns:a16="http://schemas.microsoft.com/office/drawing/2014/main" id="{011F9878-3461-4059-949F-CE0CC37C02D6}"/>
              </a:ext>
            </a:extLst>
          </p:cNvPr>
          <p:cNvPicPr>
            <a:picLocks noChangeAspect="1"/>
          </p:cNvPicPr>
          <p:nvPr/>
        </p:nvPicPr>
        <p:blipFill>
          <a:blip r:embed="rId2"/>
          <a:stretch>
            <a:fillRect/>
          </a:stretch>
        </p:blipFill>
        <p:spPr>
          <a:xfrm>
            <a:off x="2548446" y="3150330"/>
            <a:ext cx="5905500" cy="3360198"/>
          </a:xfrm>
          <a:prstGeom prst="rect">
            <a:avLst/>
          </a:prstGeom>
        </p:spPr>
      </p:pic>
    </p:spTree>
    <p:extLst>
      <p:ext uri="{BB962C8B-B14F-4D97-AF65-F5344CB8AC3E}">
        <p14:creationId xmlns:p14="http://schemas.microsoft.com/office/powerpoint/2010/main" val="356521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DB9051-2AE2-4CE9-9445-B371A4FD6896}"/>
              </a:ext>
            </a:extLst>
          </p:cNvPr>
          <p:cNvPicPr>
            <a:picLocks noChangeAspect="1"/>
          </p:cNvPicPr>
          <p:nvPr/>
        </p:nvPicPr>
        <p:blipFill>
          <a:blip r:embed="rId2"/>
          <a:stretch>
            <a:fillRect/>
          </a:stretch>
        </p:blipFill>
        <p:spPr>
          <a:xfrm>
            <a:off x="1074198" y="594804"/>
            <a:ext cx="10058400" cy="4867783"/>
          </a:xfrm>
          <a:prstGeom prst="rect">
            <a:avLst/>
          </a:prstGeom>
        </p:spPr>
      </p:pic>
      <p:sp>
        <p:nvSpPr>
          <p:cNvPr id="4" name="TextBox 3">
            <a:extLst>
              <a:ext uri="{FF2B5EF4-FFF2-40B4-BE49-F238E27FC236}">
                <a16:creationId xmlns:a16="http://schemas.microsoft.com/office/drawing/2014/main" id="{5998AE70-92CF-4C6A-9CA6-5A881FA62930}"/>
              </a:ext>
            </a:extLst>
          </p:cNvPr>
          <p:cNvSpPr txBox="1"/>
          <p:nvPr/>
        </p:nvSpPr>
        <p:spPr>
          <a:xfrm flipH="1">
            <a:off x="275208" y="5770485"/>
            <a:ext cx="11443316" cy="830997"/>
          </a:xfrm>
          <a:prstGeom prst="rect">
            <a:avLst/>
          </a:prstGeom>
          <a:noFill/>
        </p:spPr>
        <p:txBody>
          <a:bodyPr wrap="square" rtlCol="0">
            <a:spAutoFit/>
          </a:bodyPr>
          <a:lstStyle/>
          <a:p>
            <a:r>
              <a:rPr lang="en-IN" sz="2400" dirty="0"/>
              <a:t>Here the histogram has been plotted to display the output between the dependent and independent variables/attributes.</a:t>
            </a:r>
          </a:p>
        </p:txBody>
      </p:sp>
    </p:spTree>
    <p:extLst>
      <p:ext uri="{BB962C8B-B14F-4D97-AF65-F5344CB8AC3E}">
        <p14:creationId xmlns:p14="http://schemas.microsoft.com/office/powerpoint/2010/main" val="3754158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Retrospect</Template>
  <TotalTime>951</TotalTime>
  <Words>444</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Tw Cen MT</vt:lpstr>
      <vt:lpstr>Tw Cen MT Condensed</vt:lpstr>
      <vt:lpstr>Wingdings</vt:lpstr>
      <vt:lpstr>Wingdings 3</vt:lpstr>
      <vt:lpstr>Integral</vt:lpstr>
      <vt:lpstr>HOUSE SALE PRICE PREDICTION</vt:lpstr>
      <vt:lpstr>                         AGENDA</vt:lpstr>
      <vt:lpstr>INTRODUCTION</vt:lpstr>
      <vt:lpstr>ABOUT DATASET</vt:lpstr>
      <vt:lpstr>                  Glimpse of the Dataset </vt:lpstr>
      <vt:lpstr>                  STATISTICAL APPROACH</vt:lpstr>
      <vt:lpstr>Linear Regression</vt:lpstr>
      <vt:lpstr>              EXPLORATORY DATA ANALYSIS</vt:lpstr>
      <vt:lpstr>PowerPoint Presentation</vt:lpstr>
      <vt:lpstr>PowerPoint Presentation</vt:lpstr>
      <vt:lpstr>PowerPoint Presentation</vt:lpstr>
      <vt:lpstr>Model Evaluation METRIC</vt:lpstr>
      <vt:lpstr>Linear Regression ANALYTICS 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 PRICE Prediction</dc:title>
  <dc:creator>shalinibardhan93@gmail.com</dc:creator>
  <cp:lastModifiedBy>shalinibardhan93@gmail.com</cp:lastModifiedBy>
  <cp:revision>23</cp:revision>
  <dcterms:created xsi:type="dcterms:W3CDTF">2019-05-04T06:24:28Z</dcterms:created>
  <dcterms:modified xsi:type="dcterms:W3CDTF">2019-05-04T22:15:59Z</dcterms:modified>
</cp:coreProperties>
</file>