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Lst>
  <p:sldSz cx="9144000" cy="5143500"/>
  <p:notesSz cx="6858000" cy="9144000"/>
  <p:embeddedFontLst>
    <p:embeddedFont>
      <p:font typeface="Comfortaa Medium"/>
      <p:regular r:id="rId18"/>
      <p:bold r:id="rId19"/>
    </p:embeddedFont>
    <p:embeddedFont>
      <p:font typeface="Lexend Light"/>
      <p:regular r:id="rId20"/>
    </p:embeddedFont>
    <p:embeddedFont>
      <p:font typeface="Comfortaa"/>
      <p:regular r:id="rId21"/>
      <p:bold r:id="rId22"/>
    </p:embeddedFont>
    <p:embeddedFont>
      <p:font typeface="Lexend"/>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2cc69418a64_2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cc69418a64_2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g2cc69418a64_2_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cc69418a64_2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59"/>
        <p:cNvGrpSpPr/>
        <p:nvPr/>
      </p:nvGrpSpPr>
      <p:grpSpPr>
        <a:xfrm>
          <a:off x="0" y="0"/>
          <a:ext cx="0" cy="0"/>
          <a:chOff x="0" y="0"/>
          <a:chExt cx="0" cy="0"/>
        </a:xfrm>
      </p:grpSpPr>
      <p:sp>
        <p:nvSpPr>
          <p:cNvPr id="60" name="Google Shape;60;g2ca54642b36_0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ca54642b36_0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70"/>
        <p:cNvGrpSpPr/>
        <p:nvPr/>
      </p:nvGrpSpPr>
      <p:grpSpPr>
        <a:xfrm>
          <a:off x="0" y="0"/>
          <a:ext cx="0" cy="0"/>
          <a:chOff x="0" y="0"/>
          <a:chExt cx="0" cy="0"/>
        </a:xfrm>
      </p:grpSpPr>
      <p:sp>
        <p:nvSpPr>
          <p:cNvPr id="71" name="Google Shape;71;g26e58f383a6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6e58f383a6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79"/>
        <p:cNvGrpSpPr/>
        <p:nvPr/>
      </p:nvGrpSpPr>
      <p:grpSpPr>
        <a:xfrm>
          <a:off x="0" y="0"/>
          <a:ext cx="0" cy="0"/>
          <a:chOff x="0" y="0"/>
          <a:chExt cx="0" cy="0"/>
        </a:xfrm>
      </p:grpSpPr>
      <p:sp>
        <p:nvSpPr>
          <p:cNvPr id="80" name="Google Shape;80;g26e58f383a6_0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6e58f383a6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g2cb687ff8f9_0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cb687ff8f9_0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26e97363b6a_0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6e97363b6a_0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2cb687ff8f9_0_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cb687ff8f9_0_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g26e97363b6a_0_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6e97363b6a_0_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125"/>
        <p:cNvGrpSpPr/>
        <p:nvPr/>
      </p:nvGrpSpPr>
      <p:grpSpPr>
        <a:xfrm>
          <a:off x="0" y="0"/>
          <a:ext cx="0" cy="0"/>
          <a:chOff x="0" y="0"/>
          <a:chExt cx="0" cy="0"/>
        </a:xfrm>
      </p:grpSpPr>
      <p:sp>
        <p:nvSpPr>
          <p:cNvPr id="126" name="Google Shape;126;g26e97363b6a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6e97363b6a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3.jpe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p>
        </p:txBody>
      </p:sp>
      <p:sp>
        <p:nvSpPr>
          <p:cNvPr id="55" name="Google Shape;55;p13"/>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p>
        </p:txBody>
      </p:sp>
      <p:pic>
        <p:nvPicPr>
          <p:cNvPr id="56" name="Google Shape;56;p13"/>
          <p:cNvPicPr preferRelativeResize="0"/>
          <p:nvPr/>
        </p:nvPicPr>
        <p:blipFill>
          <a:blip r:embed="rId1"/>
          <a:stretch>
            <a:fillRect/>
          </a:stretch>
        </p:blipFill>
        <p:spPr>
          <a:xfrm>
            <a:off x="0" y="0"/>
            <a:ext cx="9144000" cy="5143501"/>
          </a:xfrm>
          <a:prstGeom prst="rect">
            <a:avLst/>
          </a:prstGeom>
          <a:noFill/>
          <a:ln>
            <a:noFill/>
          </a:ln>
        </p:spPr>
      </p:pic>
      <p:sp>
        <p:nvSpPr>
          <p:cNvPr id="57" name="Google Shape;57;p13"/>
          <p:cNvSpPr txBox="1"/>
          <p:nvPr/>
        </p:nvSpPr>
        <p:spPr>
          <a:xfrm>
            <a:off x="923550" y="1835300"/>
            <a:ext cx="7296900" cy="1084200"/>
          </a:xfrm>
          <a:prstGeom prst="rect">
            <a:avLst/>
          </a:prstGeom>
          <a:noFill/>
          <a:ln>
            <a:noFill/>
          </a:ln>
        </p:spPr>
        <p:txBody>
          <a:bodyPr spcFirstLastPara="1" wrap="square" lIns="91425" tIns="91425" rIns="91425" bIns="91425" anchor="t" anchorCtr="0">
            <a:noAutofit/>
          </a:bodyPr>
          <a:lstStyle/>
          <a:p>
            <a:pPr marL="1016000" marR="1143000" lvl="0" indent="0" algn="ctr" rtl="0">
              <a:lnSpc>
                <a:spcPct val="115000"/>
              </a:lnSpc>
              <a:spcBef>
                <a:spcPts val="1300"/>
              </a:spcBef>
              <a:spcAft>
                <a:spcPts val="600"/>
              </a:spcAft>
              <a:buClr>
                <a:schemeClr val="dk1"/>
              </a:buClr>
              <a:buSzPts val="1100"/>
              <a:buFont typeface="Arial" panose="020B0604020202020204"/>
              <a:buNone/>
            </a:pPr>
            <a:r>
              <a:rPr lang="en-GB" sz="3000">
                <a:solidFill>
                  <a:schemeClr val="dk1"/>
                </a:solidFill>
                <a:latin typeface="Comfortaa Medium"/>
                <a:ea typeface="Comfortaa Medium"/>
                <a:cs typeface="Comfortaa Medium"/>
                <a:sym typeface="Comfortaa Medium"/>
              </a:rPr>
              <a:t>OLA BIKE RIDE REQUEST FORECAST</a:t>
            </a:r>
            <a:endParaRPr sz="3000">
              <a:solidFill>
                <a:schemeClr val="dk1"/>
              </a:solidFill>
              <a:latin typeface="Comfortaa Medium"/>
              <a:ea typeface="Comfortaa Medium"/>
              <a:cs typeface="Comfortaa Medium"/>
              <a:sym typeface="Comfortaa Medium"/>
            </a:endParaRPr>
          </a:p>
        </p:txBody>
      </p:sp>
      <p:sp>
        <p:nvSpPr>
          <p:cNvPr id="58" name="Google Shape;58;p13"/>
          <p:cNvSpPr txBox="1"/>
          <p:nvPr/>
        </p:nvSpPr>
        <p:spPr>
          <a:xfrm>
            <a:off x="3191250" y="2919500"/>
            <a:ext cx="2761500" cy="33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dk2"/>
                </a:solidFill>
                <a:latin typeface="Lexend Light"/>
                <a:ea typeface="Lexend Light"/>
                <a:cs typeface="Lexend Light"/>
                <a:sym typeface="Lexend Light"/>
              </a:rPr>
              <a:t>INT254 PROJECT</a:t>
            </a:r>
            <a:endParaRPr>
              <a:solidFill>
                <a:schemeClr val="dk2"/>
              </a:solidFill>
              <a:latin typeface="Lexend Light"/>
              <a:ea typeface="Lexend Light"/>
              <a:cs typeface="Lexend Light"/>
              <a:sym typeface="Lexend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139" name="Google Shape;139;p22"/>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40" name="Google Shape;140;p22"/>
          <p:cNvPicPr preferRelativeResize="0"/>
          <p:nvPr/>
        </p:nvPicPr>
        <p:blipFill>
          <a:blip r:embed="rId1"/>
          <a:stretch>
            <a:fillRect/>
          </a:stretch>
        </p:blipFill>
        <p:spPr>
          <a:xfrm>
            <a:off x="0" y="0"/>
            <a:ext cx="9144000" cy="5143501"/>
          </a:xfrm>
          <a:prstGeom prst="rect">
            <a:avLst/>
          </a:prstGeom>
          <a:noFill/>
          <a:ln>
            <a:noFill/>
          </a:ln>
        </p:spPr>
      </p:pic>
      <p:sp>
        <p:nvSpPr>
          <p:cNvPr id="141" name="Google Shape;141;p22"/>
          <p:cNvSpPr txBox="1"/>
          <p:nvPr/>
        </p:nvSpPr>
        <p:spPr>
          <a:xfrm>
            <a:off x="2889000" y="468125"/>
            <a:ext cx="3366000" cy="526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500">
                <a:solidFill>
                  <a:schemeClr val="dk2"/>
                </a:solidFill>
                <a:latin typeface="Comfortaa"/>
                <a:ea typeface="Comfortaa"/>
                <a:cs typeface="Comfortaa"/>
                <a:sym typeface="Comfortaa"/>
              </a:rPr>
              <a:t>CONCLUSION</a:t>
            </a:r>
            <a:endParaRPr sz="2500">
              <a:solidFill>
                <a:schemeClr val="dk2"/>
              </a:solidFill>
              <a:latin typeface="Comfortaa"/>
              <a:ea typeface="Comfortaa"/>
              <a:cs typeface="Comfortaa"/>
              <a:sym typeface="Comfortaa"/>
            </a:endParaRPr>
          </a:p>
        </p:txBody>
      </p:sp>
      <p:sp>
        <p:nvSpPr>
          <p:cNvPr id="142" name="Google Shape;142;p22"/>
          <p:cNvSpPr txBox="1"/>
          <p:nvPr/>
        </p:nvSpPr>
        <p:spPr>
          <a:xfrm>
            <a:off x="1143750" y="1395775"/>
            <a:ext cx="6856500" cy="2929800"/>
          </a:xfrm>
          <a:prstGeom prst="rect">
            <a:avLst/>
          </a:prstGeom>
          <a:solidFill>
            <a:schemeClr val="lt2"/>
          </a:solid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sz="1300">
              <a:solidFill>
                <a:schemeClr val="dk2"/>
              </a:solidFill>
              <a:latin typeface="Lexend"/>
              <a:ea typeface="Lexend"/>
              <a:cs typeface="Lexend"/>
              <a:sym typeface="Lexend"/>
            </a:endParaRPr>
          </a:p>
          <a:p>
            <a:pPr marL="0" lvl="0" indent="0" algn="just" rtl="0">
              <a:spcBef>
                <a:spcPts val="0"/>
              </a:spcBef>
              <a:spcAft>
                <a:spcPts val="0"/>
              </a:spcAft>
              <a:buNone/>
            </a:pPr>
            <a:r>
              <a:rPr lang="en-GB" sz="1300">
                <a:solidFill>
                  <a:schemeClr val="dk2"/>
                </a:solidFill>
                <a:latin typeface="Lexend"/>
                <a:ea typeface="Lexend"/>
                <a:cs typeface="Lexend"/>
                <a:sym typeface="Lexend"/>
              </a:rPr>
              <a:t>RandomForestRegressor has the lowest Training Error (3.00) among all the models, indicating that it has the best performance on the training data. This suggests that RandomForestRegressor is able to capture the underlying patterns in the training data more effectively than the other models. </a:t>
            </a:r>
            <a:endParaRPr sz="1300">
              <a:solidFill>
                <a:schemeClr val="dk2"/>
              </a:solidFill>
              <a:latin typeface="Lexend"/>
              <a:ea typeface="Lexend"/>
              <a:cs typeface="Lexend"/>
              <a:sym typeface="Lexend"/>
            </a:endParaRPr>
          </a:p>
          <a:p>
            <a:pPr marL="0" lvl="0" indent="0" algn="just" rtl="0">
              <a:spcBef>
                <a:spcPts val="0"/>
              </a:spcBef>
              <a:spcAft>
                <a:spcPts val="0"/>
              </a:spcAft>
              <a:buNone/>
            </a:pPr>
            <a:endParaRPr sz="1300">
              <a:solidFill>
                <a:schemeClr val="dk2"/>
              </a:solidFill>
              <a:latin typeface="Lexend"/>
              <a:ea typeface="Lexend"/>
              <a:cs typeface="Lexend"/>
              <a:sym typeface="Lexend"/>
            </a:endParaRPr>
          </a:p>
          <a:p>
            <a:pPr marL="0" lvl="0" indent="0" algn="just" rtl="0">
              <a:spcBef>
                <a:spcPts val="0"/>
              </a:spcBef>
              <a:spcAft>
                <a:spcPts val="0"/>
              </a:spcAft>
              <a:buNone/>
            </a:pPr>
            <a:r>
              <a:rPr lang="en-GB" sz="1300">
                <a:solidFill>
                  <a:schemeClr val="dk2"/>
                </a:solidFill>
                <a:latin typeface="Lexend"/>
                <a:ea typeface="Lexend"/>
                <a:cs typeface="Lexend"/>
                <a:sym typeface="Lexend"/>
              </a:rPr>
              <a:t>RandomForestRegressor is particularly strong in terms of its ability to generalize to unseen data, making it a promising model for this dataset.</a:t>
            </a:r>
            <a:endParaRPr sz="1300">
              <a:solidFill>
                <a:schemeClr val="dk2"/>
              </a:solidFill>
              <a:latin typeface="Lexend"/>
              <a:ea typeface="Lexend"/>
              <a:cs typeface="Lexend"/>
              <a:sym typeface="Lexend"/>
            </a:endParaRPr>
          </a:p>
          <a:p>
            <a:pPr marL="0" lvl="0" indent="0" algn="just" rtl="0">
              <a:spcBef>
                <a:spcPts val="0"/>
              </a:spcBef>
              <a:spcAft>
                <a:spcPts val="0"/>
              </a:spcAft>
              <a:buNone/>
            </a:pPr>
            <a:endParaRPr sz="1300">
              <a:solidFill>
                <a:schemeClr val="dk2"/>
              </a:solidFill>
              <a:latin typeface="Lexend"/>
              <a:ea typeface="Lexend"/>
              <a:cs typeface="Lexend"/>
              <a:sym typeface="Lexend"/>
            </a:endParaRPr>
          </a:p>
          <a:p>
            <a:pPr marL="0" lvl="0" indent="0" algn="just" rtl="0">
              <a:spcBef>
                <a:spcPts val="0"/>
              </a:spcBef>
              <a:spcAft>
                <a:spcPts val="0"/>
              </a:spcAft>
              <a:buNone/>
            </a:pPr>
            <a:r>
              <a:rPr lang="en-GB" sz="1300">
                <a:solidFill>
                  <a:schemeClr val="dk2"/>
                </a:solidFill>
                <a:latin typeface="Lexend"/>
                <a:ea typeface="Lexend"/>
                <a:cs typeface="Lexend"/>
                <a:sym typeface="Lexend"/>
              </a:rPr>
              <a:t>Additionally, the insights gained from our study can serve as a valuable reference for researchers and practitioners selecting machine learning algorithms for similar datasets. Our findings guide choosing algorithms for classification tasks, especially when dealing with datasets that share characteristics similar to ours.</a:t>
            </a:r>
            <a:endParaRPr sz="1300">
              <a:solidFill>
                <a:schemeClr val="dk2"/>
              </a:solidFill>
              <a:latin typeface="Lexend"/>
              <a:ea typeface="Lexend"/>
              <a:cs typeface="Lexend"/>
              <a:sym typeface="Lexend"/>
            </a:endParaRPr>
          </a:p>
          <a:p>
            <a:pPr marL="0" lvl="0" indent="0" algn="just" rtl="0">
              <a:spcBef>
                <a:spcPts val="0"/>
              </a:spcBef>
              <a:spcAft>
                <a:spcPts val="0"/>
              </a:spcAft>
              <a:buNone/>
            </a:pPr>
            <a:endParaRPr sz="1300">
              <a:solidFill>
                <a:schemeClr val="dk1"/>
              </a:solidFill>
              <a:latin typeface="Lexend"/>
              <a:ea typeface="Lexend"/>
              <a:cs typeface="Lexend"/>
              <a:sym typeface="Lexen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148" name="Google Shape;148;p23"/>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49" name="Google Shape;149;p23"/>
          <p:cNvPicPr preferRelativeResize="0"/>
          <p:nvPr/>
        </p:nvPicPr>
        <p:blipFill>
          <a:blip r:embed="rId1"/>
          <a:stretch>
            <a:fillRect/>
          </a:stretch>
        </p:blipFill>
        <p:spPr>
          <a:xfrm>
            <a:off x="0" y="0"/>
            <a:ext cx="9144000" cy="5143501"/>
          </a:xfrm>
          <a:prstGeom prst="rect">
            <a:avLst/>
          </a:prstGeom>
          <a:noFill/>
          <a:ln>
            <a:noFill/>
          </a:ln>
        </p:spPr>
      </p:pic>
      <p:sp>
        <p:nvSpPr>
          <p:cNvPr id="150" name="Google Shape;150;p23"/>
          <p:cNvSpPr txBox="1"/>
          <p:nvPr/>
        </p:nvSpPr>
        <p:spPr>
          <a:xfrm>
            <a:off x="3263250" y="2086175"/>
            <a:ext cx="2617500" cy="654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3000">
                <a:solidFill>
                  <a:schemeClr val="dk1"/>
                </a:solidFill>
                <a:latin typeface="Comfortaa"/>
                <a:ea typeface="Comfortaa"/>
                <a:cs typeface="Comfortaa"/>
                <a:sym typeface="Comfortaa"/>
              </a:rPr>
              <a:t>THANK YOU</a:t>
            </a:r>
            <a:r>
              <a:rPr lang="en-GB" sz="3000">
                <a:solidFill>
                  <a:schemeClr val="dk2"/>
                </a:solidFill>
                <a:latin typeface="Comfortaa"/>
                <a:ea typeface="Comfortaa"/>
                <a:cs typeface="Comfortaa"/>
                <a:sym typeface="Comfortaa"/>
              </a:rPr>
              <a:t> </a:t>
            </a:r>
            <a:endParaRPr sz="3000">
              <a:solidFill>
                <a:schemeClr val="dk2"/>
              </a:solidFill>
              <a:latin typeface="Comfortaa"/>
              <a:ea typeface="Comfortaa"/>
              <a:cs typeface="Comfortaa"/>
              <a:sym typeface="Comfortaa"/>
            </a:endParaRPr>
          </a:p>
        </p:txBody>
      </p:sp>
      <p:sp>
        <p:nvSpPr>
          <p:cNvPr id="151" name="Google Shape;151;p23"/>
          <p:cNvSpPr txBox="1"/>
          <p:nvPr/>
        </p:nvSpPr>
        <p:spPr>
          <a:xfrm>
            <a:off x="3649850" y="2571750"/>
            <a:ext cx="1963200" cy="386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IN" altLang="en-GB" sz="1500">
                <a:solidFill>
                  <a:schemeClr val="dk2"/>
                </a:solidFill>
                <a:latin typeface="Lexend"/>
                <a:ea typeface="Lexend"/>
                <a:cs typeface="Lexend"/>
                <a:sym typeface="Lexend"/>
              </a:rPr>
              <a:t>f</a:t>
            </a:r>
            <a:r>
              <a:rPr lang="en-GB" sz="1500">
                <a:solidFill>
                  <a:schemeClr val="dk2"/>
                </a:solidFill>
                <a:latin typeface="Lexend"/>
                <a:ea typeface="Lexend"/>
                <a:cs typeface="Lexend"/>
                <a:sym typeface="Lexend"/>
              </a:rPr>
              <a:t>or your attention</a:t>
            </a:r>
            <a:endParaRPr sz="1500">
              <a:solidFill>
                <a:schemeClr val="dk2"/>
              </a:solidFill>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64" name="Google Shape;64;p1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65" name="Google Shape;65;p14"/>
          <p:cNvPicPr preferRelativeResize="0"/>
          <p:nvPr/>
        </p:nvPicPr>
        <p:blipFill>
          <a:blip r:embed="rId1"/>
          <a:stretch>
            <a:fillRect/>
          </a:stretch>
        </p:blipFill>
        <p:spPr>
          <a:xfrm>
            <a:off x="0" y="0"/>
            <a:ext cx="9144000" cy="5143501"/>
          </a:xfrm>
          <a:prstGeom prst="rect">
            <a:avLst/>
          </a:prstGeom>
          <a:noFill/>
          <a:ln>
            <a:noFill/>
          </a:ln>
        </p:spPr>
      </p:pic>
      <p:sp>
        <p:nvSpPr>
          <p:cNvPr id="66" name="Google Shape;66;p14"/>
          <p:cNvSpPr txBox="1"/>
          <p:nvPr/>
        </p:nvSpPr>
        <p:spPr>
          <a:xfrm>
            <a:off x="2673975" y="225150"/>
            <a:ext cx="3443100" cy="490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500">
                <a:solidFill>
                  <a:schemeClr val="dk2"/>
                </a:solidFill>
                <a:latin typeface="Comfortaa"/>
                <a:ea typeface="Comfortaa"/>
                <a:cs typeface="Comfortaa"/>
                <a:sym typeface="Comfortaa"/>
              </a:rPr>
              <a:t>INTRODUCTION</a:t>
            </a:r>
            <a:endParaRPr sz="2500">
              <a:solidFill>
                <a:schemeClr val="dk2"/>
              </a:solidFill>
              <a:latin typeface="Comfortaa"/>
              <a:ea typeface="Comfortaa"/>
              <a:cs typeface="Comfortaa"/>
              <a:sym typeface="Comfortaa"/>
            </a:endParaRPr>
          </a:p>
        </p:txBody>
      </p:sp>
      <p:sp>
        <p:nvSpPr>
          <p:cNvPr id="67" name="Google Shape;67;p14"/>
          <p:cNvSpPr txBox="1"/>
          <p:nvPr/>
        </p:nvSpPr>
        <p:spPr>
          <a:xfrm>
            <a:off x="745250" y="1017775"/>
            <a:ext cx="4132800" cy="3352800"/>
          </a:xfrm>
          <a:prstGeom prst="rect">
            <a:avLst/>
          </a:prstGeom>
          <a:solidFill>
            <a:schemeClr val="lt2"/>
          </a:solidFill>
          <a:ln>
            <a:noFill/>
          </a:ln>
        </p:spPr>
        <p:txBody>
          <a:bodyPr spcFirstLastPara="1" wrap="square" lIns="91425" tIns="91425" rIns="91425" bIns="91425" anchor="t" anchorCtr="0">
            <a:noAutofit/>
          </a:bodyPr>
          <a:lstStyle/>
          <a:p>
            <a:pPr marL="457200" lvl="0" indent="0" algn="l" rtl="0">
              <a:lnSpc>
                <a:spcPct val="115000"/>
              </a:lnSpc>
              <a:spcBef>
                <a:spcPts val="1200"/>
              </a:spcBef>
              <a:spcAft>
                <a:spcPts val="0"/>
              </a:spcAft>
              <a:buNone/>
            </a:pPr>
            <a:endParaRPr sz="1000">
              <a:solidFill>
                <a:schemeClr val="dk2"/>
              </a:solidFill>
              <a:latin typeface="Lexend"/>
              <a:ea typeface="Lexend"/>
              <a:cs typeface="Lexend"/>
              <a:sym typeface="Lexend"/>
            </a:endParaRPr>
          </a:p>
          <a:p>
            <a:pPr marL="457200" lvl="0" indent="0" algn="just" rtl="0">
              <a:lnSpc>
                <a:spcPct val="115000"/>
              </a:lnSpc>
              <a:spcBef>
                <a:spcPts val="1200"/>
              </a:spcBef>
              <a:spcAft>
                <a:spcPts val="1200"/>
              </a:spcAft>
              <a:buNone/>
            </a:pPr>
            <a:endParaRPr sz="1000" b="1">
              <a:solidFill>
                <a:schemeClr val="dk1"/>
              </a:solidFill>
              <a:latin typeface="Lexend"/>
              <a:ea typeface="Lexend"/>
              <a:cs typeface="Lexend"/>
              <a:sym typeface="Lexend"/>
            </a:endParaRPr>
          </a:p>
        </p:txBody>
      </p:sp>
      <p:sp>
        <p:nvSpPr>
          <p:cNvPr id="68" name="Google Shape;68;p14"/>
          <p:cNvSpPr txBox="1"/>
          <p:nvPr/>
        </p:nvSpPr>
        <p:spPr>
          <a:xfrm>
            <a:off x="4051100" y="1017725"/>
            <a:ext cx="4176600" cy="3352800"/>
          </a:xfrm>
          <a:prstGeom prst="rect">
            <a:avLst/>
          </a:prstGeom>
          <a:solidFill>
            <a:schemeClr val="lt2"/>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2"/>
                </a:solidFill>
                <a:latin typeface="Lexend"/>
                <a:ea typeface="Lexend"/>
                <a:cs typeface="Lexend"/>
                <a:sym typeface="Lexend"/>
              </a:rPr>
              <a:t>The ride-hailing (Ola) service sector has been expanding for a few years, and it is anticipated to continue expanding in near future. Ola drivers must decide where to wait for passengers since they may arrive rapidly. Additionally, passengers like an immediate bike service whenever required. People who have issues with booking Ola bikes, which sometimes cannot be fulfilled or the wait time for the arrival of the trip is particularly lengthy owing to the lack of a nearby Ola bike. If you successfully reserve an Ola bike in one go, consider yourself fortunate. The percentage of Indians who travel by taxi, bus, or rail is among the highest in the world and few of the Indians 1.4 million residents own automobiles. The leading ride-hailing business in Bangalore, Ola, handles more than 1 lakh rides daily and gathers more than 5GB of data.</a:t>
            </a:r>
            <a:endParaRPr sz="1200">
              <a:solidFill>
                <a:schemeClr val="dk2"/>
              </a:solidFill>
              <a:latin typeface="Lexend"/>
              <a:ea typeface="Lexend"/>
              <a:cs typeface="Lexend"/>
              <a:sym typeface="Lexend"/>
            </a:endParaRPr>
          </a:p>
        </p:txBody>
      </p:sp>
      <p:pic>
        <p:nvPicPr>
          <p:cNvPr id="69" name="Google Shape;69;p14"/>
          <p:cNvPicPr preferRelativeResize="0"/>
          <p:nvPr/>
        </p:nvPicPr>
        <p:blipFill>
          <a:blip r:embed="rId2"/>
          <a:stretch>
            <a:fillRect/>
          </a:stretch>
        </p:blipFill>
        <p:spPr>
          <a:xfrm>
            <a:off x="580975" y="528125"/>
            <a:ext cx="3991027" cy="39910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75" name="Google Shape;75;p15"/>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76" name="Google Shape;76;p15"/>
          <p:cNvPicPr preferRelativeResize="0"/>
          <p:nvPr/>
        </p:nvPicPr>
        <p:blipFill>
          <a:blip r:embed="rId1"/>
          <a:stretch>
            <a:fillRect/>
          </a:stretch>
        </p:blipFill>
        <p:spPr>
          <a:xfrm>
            <a:off x="0" y="0"/>
            <a:ext cx="9144000" cy="5143501"/>
          </a:xfrm>
          <a:prstGeom prst="rect">
            <a:avLst/>
          </a:prstGeom>
          <a:noFill/>
          <a:ln>
            <a:noFill/>
          </a:ln>
        </p:spPr>
      </p:pic>
      <p:sp>
        <p:nvSpPr>
          <p:cNvPr id="77" name="Google Shape;77;p15"/>
          <p:cNvSpPr txBox="1"/>
          <p:nvPr/>
        </p:nvSpPr>
        <p:spPr>
          <a:xfrm>
            <a:off x="2310450" y="475175"/>
            <a:ext cx="4523100" cy="5124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500">
                <a:solidFill>
                  <a:schemeClr val="dk2"/>
                </a:solidFill>
                <a:latin typeface="Comfortaa"/>
                <a:ea typeface="Comfortaa"/>
                <a:cs typeface="Comfortaa"/>
                <a:sym typeface="Comfortaa"/>
              </a:rPr>
              <a:t>PROBLEM STATEMENT</a:t>
            </a:r>
            <a:endParaRPr sz="2500">
              <a:solidFill>
                <a:schemeClr val="dk2"/>
              </a:solidFill>
              <a:latin typeface="Comfortaa"/>
              <a:ea typeface="Comfortaa"/>
              <a:cs typeface="Comfortaa"/>
              <a:sym typeface="Comfortaa"/>
            </a:endParaRPr>
          </a:p>
        </p:txBody>
      </p:sp>
      <p:sp>
        <p:nvSpPr>
          <p:cNvPr id="78" name="Google Shape;78;p15"/>
          <p:cNvSpPr txBox="1"/>
          <p:nvPr/>
        </p:nvSpPr>
        <p:spPr>
          <a:xfrm>
            <a:off x="919950" y="1481000"/>
            <a:ext cx="7304100" cy="2378100"/>
          </a:xfrm>
          <a:prstGeom prst="rect">
            <a:avLst/>
          </a:prstGeom>
          <a:solidFill>
            <a:schemeClr val="lt2"/>
          </a:solid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panose="020B0604020202020204"/>
              <a:buNone/>
            </a:pPr>
            <a:endParaRPr sz="1600">
              <a:solidFill>
                <a:schemeClr val="dk2"/>
              </a:solidFill>
              <a:latin typeface="Lexend"/>
              <a:ea typeface="Lexend"/>
              <a:cs typeface="Lexend"/>
              <a:sym typeface="Lexend"/>
            </a:endParaRPr>
          </a:p>
          <a:p>
            <a:pPr marL="0" lvl="0" indent="0" algn="just" rtl="0">
              <a:spcBef>
                <a:spcPts val="0"/>
              </a:spcBef>
              <a:spcAft>
                <a:spcPts val="0"/>
              </a:spcAft>
              <a:buClr>
                <a:schemeClr val="dk1"/>
              </a:buClr>
              <a:buSzPts val="1100"/>
              <a:buFont typeface="Arial" panose="020B0604020202020204"/>
              <a:buNone/>
            </a:pPr>
            <a:r>
              <a:rPr lang="en-GB" sz="1600">
                <a:solidFill>
                  <a:schemeClr val="dk2"/>
                </a:solidFill>
                <a:latin typeface="Lexend"/>
                <a:ea typeface="Lexend"/>
                <a:cs typeface="Lexend"/>
                <a:sym typeface="Lexend"/>
              </a:rPr>
              <a:t>We must develop a model to forecast supply and demand mismatches using information from the leading ride-hailing company in Bangalore. This model is based on users' ride request dataset that is proposed to address these problems; it would include characteristics such as ride booking time, season, and weather, temp, humidity, windspeed, number of non-registered user rentals initiated, number of registered user rentals initiated, number of ride request raised on the app for that hour.</a:t>
            </a:r>
            <a:endParaRPr sz="400">
              <a:solidFill>
                <a:schemeClr val="dk2"/>
              </a:solidFill>
              <a:latin typeface="Lexend"/>
              <a:ea typeface="Lexend"/>
              <a:cs typeface="Lexend"/>
              <a:sym typeface="Lexend"/>
            </a:endParaRPr>
          </a:p>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84" name="Google Shape;84;p16"/>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85" name="Google Shape;85;p16"/>
          <p:cNvPicPr preferRelativeResize="0"/>
          <p:nvPr/>
        </p:nvPicPr>
        <p:blipFill>
          <a:blip r:embed="rId1"/>
          <a:stretch>
            <a:fillRect/>
          </a:stretch>
        </p:blipFill>
        <p:spPr>
          <a:xfrm>
            <a:off x="0" y="0"/>
            <a:ext cx="9144000" cy="5143501"/>
          </a:xfrm>
          <a:prstGeom prst="rect">
            <a:avLst/>
          </a:prstGeom>
          <a:noFill/>
          <a:ln>
            <a:noFill/>
          </a:ln>
        </p:spPr>
      </p:pic>
      <p:sp>
        <p:nvSpPr>
          <p:cNvPr id="86" name="Google Shape;86;p16"/>
          <p:cNvSpPr txBox="1"/>
          <p:nvPr/>
        </p:nvSpPr>
        <p:spPr>
          <a:xfrm>
            <a:off x="2889000" y="180975"/>
            <a:ext cx="3366000" cy="526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500">
                <a:solidFill>
                  <a:schemeClr val="dk2"/>
                </a:solidFill>
                <a:latin typeface="Comfortaa"/>
                <a:ea typeface="Comfortaa"/>
                <a:cs typeface="Comfortaa"/>
                <a:sym typeface="Comfortaa"/>
              </a:rPr>
              <a:t>PROPOSED WORK</a:t>
            </a:r>
            <a:endParaRPr sz="2500">
              <a:solidFill>
                <a:schemeClr val="dk2"/>
              </a:solidFill>
              <a:latin typeface="Comfortaa"/>
              <a:ea typeface="Comfortaa"/>
              <a:cs typeface="Comfortaa"/>
              <a:sym typeface="Comfortaa"/>
            </a:endParaRPr>
          </a:p>
        </p:txBody>
      </p:sp>
      <p:sp>
        <p:nvSpPr>
          <p:cNvPr id="87" name="Google Shape;87;p16"/>
          <p:cNvSpPr txBox="1"/>
          <p:nvPr/>
        </p:nvSpPr>
        <p:spPr>
          <a:xfrm>
            <a:off x="919950" y="841875"/>
            <a:ext cx="7304100" cy="3951000"/>
          </a:xfrm>
          <a:prstGeom prst="rect">
            <a:avLst/>
          </a:prstGeom>
          <a:solidFill>
            <a:schemeClr val="lt2"/>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chemeClr val="dk2"/>
                </a:solidFill>
                <a:latin typeface="Lexend"/>
                <a:ea typeface="Lexend"/>
                <a:cs typeface="Lexend"/>
                <a:sym typeface="Lexend"/>
              </a:rPr>
              <a:t>Ride hailing companies (such as Ola) are losing money and market share to their competitors, due to their failure to satisfy the trip demands of many consumers. To solve this issue, a novel model is presented out to predict ride-request for a particular hour using machine learning.</a:t>
            </a:r>
            <a:endParaRPr sz="1000">
              <a:solidFill>
                <a:schemeClr val="dk2"/>
              </a:solidFill>
              <a:latin typeface="Lexend"/>
              <a:ea typeface="Lexend"/>
              <a:cs typeface="Lexend"/>
              <a:sym typeface="Lexend"/>
            </a:endParaRPr>
          </a:p>
          <a:p>
            <a:pPr marL="0" lvl="0" indent="0" algn="l" rtl="0">
              <a:spcBef>
                <a:spcPts val="0"/>
              </a:spcBef>
              <a:spcAft>
                <a:spcPts val="0"/>
              </a:spcAft>
              <a:buNone/>
            </a:pPr>
            <a:endParaRPr sz="1000">
              <a:solidFill>
                <a:schemeClr val="dk2"/>
              </a:solidFill>
              <a:latin typeface="Lexend"/>
              <a:ea typeface="Lexend"/>
              <a:cs typeface="Lexend"/>
              <a:sym typeface="Lexend"/>
            </a:endParaRPr>
          </a:p>
          <a:p>
            <a:pPr marL="0" lvl="0" indent="0" algn="l" rtl="0">
              <a:spcBef>
                <a:spcPts val="0"/>
              </a:spcBef>
              <a:spcAft>
                <a:spcPts val="0"/>
              </a:spcAft>
              <a:buNone/>
            </a:pPr>
            <a:r>
              <a:rPr lang="en-GB" sz="1300" b="1">
                <a:solidFill>
                  <a:schemeClr val="dk2"/>
                </a:solidFill>
                <a:latin typeface="Lexend"/>
                <a:ea typeface="Lexend"/>
                <a:cs typeface="Lexend"/>
                <a:sym typeface="Lexend"/>
              </a:rPr>
              <a:t>Dataset</a:t>
            </a:r>
            <a:r>
              <a:rPr lang="en-GB" sz="1000" b="1">
                <a:solidFill>
                  <a:schemeClr val="dk2"/>
                </a:solidFill>
                <a:latin typeface="Lexend"/>
                <a:ea typeface="Lexend"/>
                <a:cs typeface="Lexend"/>
                <a:sym typeface="Lexend"/>
              </a:rPr>
              <a:t>:</a:t>
            </a:r>
            <a:endParaRPr sz="1000" b="1">
              <a:solidFill>
                <a:schemeClr val="dk2"/>
              </a:solidFill>
              <a:latin typeface="Lexend"/>
              <a:ea typeface="Lexend"/>
              <a:cs typeface="Lexend"/>
              <a:sym typeface="Lexend"/>
            </a:endParaRPr>
          </a:p>
          <a:p>
            <a:pPr marL="0" lvl="0" indent="0" algn="l" rtl="0">
              <a:spcBef>
                <a:spcPts val="0"/>
              </a:spcBef>
              <a:spcAft>
                <a:spcPts val="0"/>
              </a:spcAft>
              <a:buNone/>
            </a:pPr>
            <a:endParaRPr sz="1000">
              <a:solidFill>
                <a:schemeClr val="dk2"/>
              </a:solidFill>
              <a:latin typeface="Lexend"/>
              <a:ea typeface="Lexend"/>
              <a:cs typeface="Lexend"/>
              <a:sym typeface="Lexend"/>
            </a:endParaRPr>
          </a:p>
          <a:p>
            <a:pPr marL="0" lvl="0" indent="0" algn="l" rtl="0">
              <a:spcBef>
                <a:spcPts val="0"/>
              </a:spcBef>
              <a:spcAft>
                <a:spcPts val="0"/>
              </a:spcAft>
              <a:buNone/>
            </a:pPr>
            <a:r>
              <a:rPr lang="en-GB" sz="1000">
                <a:solidFill>
                  <a:schemeClr val="dk2"/>
                </a:solidFill>
                <a:latin typeface="Lexend"/>
                <a:ea typeface="Lexend"/>
                <a:cs typeface="Lexend"/>
                <a:sym typeface="Lexend"/>
              </a:rPr>
              <a:t>The data set used in this study was a ride request dataset. This dataset would have the following attributes: ride booking time, season, and weather, temp, humidity, windspeed, number of non-registered user rentals initiated, number of registered user rentals initiated, number of ride request raised on the app for that hour. Explanation for the column names in the dataset and their values is as follows:</a:t>
            </a:r>
            <a:endParaRPr sz="1000">
              <a:solidFill>
                <a:schemeClr val="dk2"/>
              </a:solidFill>
              <a:latin typeface="Lexend"/>
              <a:ea typeface="Lexend"/>
              <a:cs typeface="Lexend"/>
              <a:sym typeface="Lexend"/>
            </a:endParaRPr>
          </a:p>
          <a:p>
            <a:pPr marL="0" lvl="0" indent="0" algn="l" rtl="0">
              <a:spcBef>
                <a:spcPts val="0"/>
              </a:spcBef>
              <a:spcAft>
                <a:spcPts val="0"/>
              </a:spcAft>
              <a:buNone/>
            </a:pPr>
            <a:endParaRPr sz="1000">
              <a:solidFill>
                <a:schemeClr val="dk2"/>
              </a:solidFill>
              <a:latin typeface="Lexend"/>
              <a:ea typeface="Lexend"/>
              <a:cs typeface="Lexend"/>
              <a:sym typeface="Lexend"/>
            </a:endParaRPr>
          </a:p>
          <a:p>
            <a:pPr marL="0" lvl="0" indent="0" algn="l" rtl="0">
              <a:spcBef>
                <a:spcPts val="0"/>
              </a:spcBef>
              <a:spcAft>
                <a:spcPts val="0"/>
              </a:spcAft>
              <a:buNone/>
            </a:pPr>
            <a:r>
              <a:rPr lang="en-GB" sz="1000">
                <a:solidFill>
                  <a:schemeClr val="dk2"/>
                </a:solidFill>
                <a:latin typeface="Lexend"/>
                <a:ea typeface="Lexend"/>
                <a:cs typeface="Lexend"/>
                <a:sym typeface="Lexend"/>
              </a:rPr>
              <a:t>	</a:t>
            </a:r>
            <a:r>
              <a:rPr lang="en-GB" sz="1000" b="1">
                <a:solidFill>
                  <a:schemeClr val="dk2"/>
                </a:solidFill>
                <a:latin typeface="Lexend"/>
                <a:ea typeface="Lexend"/>
                <a:cs typeface="Lexend"/>
                <a:sym typeface="Lexend"/>
              </a:rPr>
              <a:t>Seasons</a:t>
            </a:r>
            <a:r>
              <a:rPr lang="en-GB" sz="1300" b="1">
                <a:solidFill>
                  <a:schemeClr val="dk2"/>
                </a:solidFill>
                <a:latin typeface="Lexend"/>
                <a:ea typeface="Lexend"/>
                <a:cs typeface="Lexend"/>
                <a:sym typeface="Lexend"/>
              </a:rPr>
              <a:t>:</a:t>
            </a:r>
            <a:endParaRPr sz="1300" b="1">
              <a:solidFill>
                <a:schemeClr val="dk2"/>
              </a:solidFill>
              <a:latin typeface="Lexend"/>
              <a:ea typeface="Lexend"/>
              <a:cs typeface="Lexend"/>
              <a:sym typeface="Lexend"/>
            </a:endParaRPr>
          </a:p>
          <a:p>
            <a:pPr marL="0" lvl="0" indent="0" algn="l" rtl="0">
              <a:spcBef>
                <a:spcPts val="0"/>
              </a:spcBef>
              <a:spcAft>
                <a:spcPts val="0"/>
              </a:spcAft>
              <a:buNone/>
            </a:pPr>
            <a:endParaRPr sz="1300">
              <a:solidFill>
                <a:schemeClr val="dk2"/>
              </a:solidFill>
              <a:latin typeface="Lexend"/>
              <a:ea typeface="Lexend"/>
              <a:cs typeface="Lexend"/>
              <a:sym typeface="Lexend"/>
            </a:endParaRPr>
          </a:p>
          <a:p>
            <a:pPr marL="457200" lvl="0" indent="-292100" algn="l" rtl="0">
              <a:spcBef>
                <a:spcPts val="0"/>
              </a:spcBef>
              <a:spcAft>
                <a:spcPts val="0"/>
              </a:spcAft>
              <a:buClr>
                <a:schemeClr val="dk2"/>
              </a:buClr>
              <a:buSzPts val="1000"/>
              <a:buFont typeface="Lexend"/>
              <a:buChar char="●"/>
            </a:pPr>
            <a:r>
              <a:rPr lang="en-GB" sz="1000">
                <a:solidFill>
                  <a:schemeClr val="dk2"/>
                </a:solidFill>
                <a:latin typeface="Lexend"/>
                <a:ea typeface="Lexend"/>
                <a:cs typeface="Lexend"/>
                <a:sym typeface="Lexend"/>
              </a:rPr>
              <a:t>Summer</a:t>
            </a:r>
            <a:endParaRPr sz="1000">
              <a:solidFill>
                <a:schemeClr val="dk2"/>
              </a:solidFill>
              <a:latin typeface="Lexend"/>
              <a:ea typeface="Lexend"/>
              <a:cs typeface="Lexend"/>
              <a:sym typeface="Lexend"/>
            </a:endParaRPr>
          </a:p>
          <a:p>
            <a:pPr marL="457200" lvl="0" indent="0" algn="l" rtl="0">
              <a:spcBef>
                <a:spcPts val="0"/>
              </a:spcBef>
              <a:spcAft>
                <a:spcPts val="0"/>
              </a:spcAft>
              <a:buNone/>
            </a:pPr>
            <a:endParaRPr sz="1000">
              <a:solidFill>
                <a:schemeClr val="dk2"/>
              </a:solidFill>
              <a:latin typeface="Lexend"/>
              <a:ea typeface="Lexend"/>
              <a:cs typeface="Lexend"/>
              <a:sym typeface="Lexend"/>
            </a:endParaRPr>
          </a:p>
          <a:p>
            <a:pPr marL="457200" lvl="0" indent="-292100" algn="l" rtl="0">
              <a:spcBef>
                <a:spcPts val="0"/>
              </a:spcBef>
              <a:spcAft>
                <a:spcPts val="0"/>
              </a:spcAft>
              <a:buClr>
                <a:schemeClr val="dk2"/>
              </a:buClr>
              <a:buSzPts val="1000"/>
              <a:buFont typeface="Lexend"/>
              <a:buChar char="●"/>
            </a:pPr>
            <a:r>
              <a:rPr lang="en-GB" sz="1000">
                <a:solidFill>
                  <a:schemeClr val="dk2"/>
                </a:solidFill>
                <a:latin typeface="Lexend"/>
                <a:ea typeface="Lexend"/>
                <a:cs typeface="Lexend"/>
                <a:sym typeface="Lexend"/>
              </a:rPr>
              <a:t>Fall</a:t>
            </a:r>
            <a:endParaRPr sz="1000">
              <a:solidFill>
                <a:schemeClr val="dk2"/>
              </a:solidFill>
              <a:latin typeface="Lexend"/>
              <a:ea typeface="Lexend"/>
              <a:cs typeface="Lexend"/>
              <a:sym typeface="Lexend"/>
            </a:endParaRPr>
          </a:p>
          <a:p>
            <a:pPr marL="457200" lvl="0" indent="0" algn="l" rtl="0">
              <a:spcBef>
                <a:spcPts val="0"/>
              </a:spcBef>
              <a:spcAft>
                <a:spcPts val="0"/>
              </a:spcAft>
              <a:buNone/>
            </a:pPr>
            <a:endParaRPr sz="1000">
              <a:solidFill>
                <a:schemeClr val="dk2"/>
              </a:solidFill>
              <a:latin typeface="Lexend"/>
              <a:ea typeface="Lexend"/>
              <a:cs typeface="Lexend"/>
              <a:sym typeface="Lexend"/>
            </a:endParaRPr>
          </a:p>
          <a:p>
            <a:pPr marL="457200" lvl="0" indent="-292100" algn="l" rtl="0">
              <a:spcBef>
                <a:spcPts val="0"/>
              </a:spcBef>
              <a:spcAft>
                <a:spcPts val="0"/>
              </a:spcAft>
              <a:buClr>
                <a:schemeClr val="dk2"/>
              </a:buClr>
              <a:buSzPts val="1000"/>
              <a:buFont typeface="Lexend"/>
              <a:buChar char="●"/>
            </a:pPr>
            <a:r>
              <a:rPr lang="en-GB" sz="1000">
                <a:solidFill>
                  <a:schemeClr val="dk2"/>
                </a:solidFill>
                <a:latin typeface="Lexend"/>
                <a:ea typeface="Lexend"/>
                <a:cs typeface="Lexend"/>
                <a:sym typeface="Lexend"/>
              </a:rPr>
              <a:t>Winter</a:t>
            </a:r>
            <a:endParaRPr sz="1000">
              <a:solidFill>
                <a:schemeClr val="dk2"/>
              </a:solidFill>
              <a:latin typeface="Lexend"/>
              <a:ea typeface="Lexend"/>
              <a:cs typeface="Lexend"/>
              <a:sym typeface="Lexend"/>
            </a:endParaRPr>
          </a:p>
          <a:p>
            <a:pPr marL="457200" lvl="0" indent="0" algn="l" rtl="0">
              <a:spcBef>
                <a:spcPts val="0"/>
              </a:spcBef>
              <a:spcAft>
                <a:spcPts val="0"/>
              </a:spcAft>
              <a:buNone/>
            </a:pPr>
            <a:endParaRPr sz="1000">
              <a:solidFill>
                <a:schemeClr val="dk2"/>
              </a:solidFill>
              <a:latin typeface="Lexend"/>
              <a:ea typeface="Lexend"/>
              <a:cs typeface="Lexend"/>
              <a:sym typeface="Lexend"/>
            </a:endParaRPr>
          </a:p>
          <a:p>
            <a:pPr marL="457200" lvl="0" indent="-292100" algn="l" rtl="0">
              <a:spcBef>
                <a:spcPts val="0"/>
              </a:spcBef>
              <a:spcAft>
                <a:spcPts val="0"/>
              </a:spcAft>
              <a:buClr>
                <a:schemeClr val="dk2"/>
              </a:buClr>
              <a:buSzPts val="1000"/>
              <a:buFont typeface="Lexend"/>
              <a:buChar char="●"/>
            </a:pPr>
            <a:r>
              <a:rPr lang="en-GB" sz="1000">
                <a:solidFill>
                  <a:schemeClr val="dk2"/>
                </a:solidFill>
                <a:latin typeface="Lexend"/>
                <a:ea typeface="Lexend"/>
                <a:cs typeface="Lexend"/>
                <a:sym typeface="Lexend"/>
              </a:rPr>
              <a:t>Spring</a:t>
            </a:r>
            <a:endParaRPr sz="1000">
              <a:solidFill>
                <a:schemeClr val="dk2"/>
              </a:solidFill>
              <a:latin typeface="Lexend"/>
              <a:ea typeface="Lexend"/>
              <a:cs typeface="Lexend"/>
              <a:sym typeface="Lexend"/>
            </a:endParaRPr>
          </a:p>
          <a:p>
            <a:pPr marL="0" lvl="0" indent="0" algn="l" rtl="0">
              <a:spcBef>
                <a:spcPts val="0"/>
              </a:spcBef>
              <a:spcAft>
                <a:spcPts val="0"/>
              </a:spcAft>
              <a:buNone/>
            </a:pPr>
            <a:endParaRPr sz="1000">
              <a:solidFill>
                <a:schemeClr val="dk2"/>
              </a:solidFill>
              <a:latin typeface="Lexend"/>
              <a:ea typeface="Lexend"/>
              <a:cs typeface="Lexend"/>
              <a:sym typeface="Lexend"/>
            </a:endParaRPr>
          </a:p>
        </p:txBody>
      </p:sp>
      <p:pic>
        <p:nvPicPr>
          <p:cNvPr id="88" name="Google Shape;88;p16"/>
          <p:cNvPicPr preferRelativeResize="0"/>
          <p:nvPr/>
        </p:nvPicPr>
        <p:blipFill>
          <a:blip r:embed="rId2"/>
          <a:stretch>
            <a:fillRect/>
          </a:stretch>
        </p:blipFill>
        <p:spPr>
          <a:xfrm>
            <a:off x="5176525" y="2571750"/>
            <a:ext cx="2556025" cy="1916825"/>
          </a:xfrm>
          <a:prstGeom prst="rect">
            <a:avLst/>
          </a:prstGeom>
          <a:noFill/>
          <a:ln>
            <a:noFill/>
          </a:ln>
        </p:spPr>
      </p:pic>
      <p:sp>
        <p:nvSpPr>
          <p:cNvPr id="89" name="Google Shape;89;p16"/>
          <p:cNvSpPr txBox="1"/>
          <p:nvPr/>
        </p:nvSpPr>
        <p:spPr>
          <a:xfrm>
            <a:off x="-629175" y="2076275"/>
            <a:ext cx="453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
        <p:nvSpPr>
          <p:cNvPr id="90" name="Google Shape;90;p16"/>
          <p:cNvSpPr txBox="1"/>
          <p:nvPr/>
        </p:nvSpPr>
        <p:spPr>
          <a:xfrm>
            <a:off x="-94375" y="291000"/>
            <a:ext cx="453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pic>
        <p:nvPicPr>
          <p:cNvPr id="95" name="Google Shape;95;p17"/>
          <p:cNvPicPr preferRelativeResize="0"/>
          <p:nvPr/>
        </p:nvPicPr>
        <p:blipFill>
          <a:blip r:embed="rId1"/>
          <a:stretch>
            <a:fillRect/>
          </a:stretch>
        </p:blipFill>
        <p:spPr>
          <a:xfrm>
            <a:off x="0" y="0"/>
            <a:ext cx="9144000" cy="5143501"/>
          </a:xfrm>
          <a:prstGeom prst="rect">
            <a:avLst/>
          </a:prstGeom>
          <a:noFill/>
          <a:ln>
            <a:noFill/>
          </a:ln>
        </p:spPr>
      </p:pic>
      <p:sp>
        <p:nvSpPr>
          <p:cNvPr id="96" name="Google Shape;96;p17"/>
          <p:cNvSpPr txBox="1"/>
          <p:nvPr/>
        </p:nvSpPr>
        <p:spPr>
          <a:xfrm>
            <a:off x="457850" y="377500"/>
            <a:ext cx="4607100" cy="41406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a:solidFill>
                  <a:schemeClr val="dk2"/>
                </a:solidFill>
                <a:latin typeface="Lexend"/>
                <a:ea typeface="Lexend"/>
                <a:cs typeface="Lexend"/>
                <a:sym typeface="Lexend"/>
              </a:rPr>
              <a:t>Weather</a:t>
            </a:r>
            <a:r>
              <a:rPr lang="en-GB" sz="1300" b="1">
                <a:solidFill>
                  <a:schemeClr val="dk2"/>
                </a:solidFill>
                <a:latin typeface="Lexend"/>
                <a:ea typeface="Lexend"/>
                <a:cs typeface="Lexend"/>
                <a:sym typeface="Lexend"/>
              </a:rPr>
              <a:t>:</a:t>
            </a:r>
            <a:endParaRPr sz="1300" b="1">
              <a:solidFill>
                <a:schemeClr val="dk2"/>
              </a:solidFill>
              <a:latin typeface="Lexend"/>
              <a:ea typeface="Lexend"/>
              <a:cs typeface="Lexend"/>
              <a:sym typeface="Lexend"/>
            </a:endParaRPr>
          </a:p>
          <a:p>
            <a:pPr marL="0" lvl="0" indent="0" algn="l" rtl="0">
              <a:spcBef>
                <a:spcPts val="0"/>
              </a:spcBef>
              <a:spcAft>
                <a:spcPts val="0"/>
              </a:spcAft>
              <a:buNone/>
            </a:pPr>
            <a:endParaRPr sz="1300">
              <a:solidFill>
                <a:schemeClr val="dk2"/>
              </a:solidFill>
              <a:latin typeface="Lexend"/>
              <a:ea typeface="Lexend"/>
              <a:cs typeface="Lexend"/>
              <a:sym typeface="Lexend"/>
            </a:endParaRPr>
          </a:p>
          <a:p>
            <a:pPr marL="457200" lvl="0" indent="-292100" algn="l" rtl="0">
              <a:spcBef>
                <a:spcPts val="0"/>
              </a:spcBef>
              <a:spcAft>
                <a:spcPts val="0"/>
              </a:spcAft>
              <a:buClr>
                <a:schemeClr val="dk2"/>
              </a:buClr>
              <a:buSzPts val="1000"/>
              <a:buFont typeface="Lexend"/>
              <a:buChar char="●"/>
            </a:pPr>
            <a:r>
              <a:rPr lang="en-GB" sz="1000">
                <a:solidFill>
                  <a:schemeClr val="dk2"/>
                </a:solidFill>
                <a:latin typeface="Lexend"/>
                <a:ea typeface="Lexend"/>
                <a:cs typeface="Lexend"/>
                <a:sym typeface="Lexend"/>
              </a:rPr>
              <a:t>Clear, Few clouds, Partly cloudy, Partly cloudy</a:t>
            </a:r>
            <a:endParaRPr sz="1000">
              <a:solidFill>
                <a:schemeClr val="dk2"/>
              </a:solidFill>
              <a:latin typeface="Lexend"/>
              <a:ea typeface="Lexend"/>
              <a:cs typeface="Lexend"/>
              <a:sym typeface="Lexend"/>
            </a:endParaRPr>
          </a:p>
          <a:p>
            <a:pPr marL="457200" lvl="0" indent="0" algn="l" rtl="0">
              <a:spcBef>
                <a:spcPts val="0"/>
              </a:spcBef>
              <a:spcAft>
                <a:spcPts val="0"/>
              </a:spcAft>
              <a:buNone/>
            </a:pPr>
            <a:endParaRPr sz="1000">
              <a:solidFill>
                <a:schemeClr val="dk2"/>
              </a:solidFill>
              <a:latin typeface="Lexend"/>
              <a:ea typeface="Lexend"/>
              <a:cs typeface="Lexend"/>
              <a:sym typeface="Lexend"/>
            </a:endParaRPr>
          </a:p>
          <a:p>
            <a:pPr marL="457200" lvl="0" indent="-292100" algn="l" rtl="0">
              <a:spcBef>
                <a:spcPts val="0"/>
              </a:spcBef>
              <a:spcAft>
                <a:spcPts val="0"/>
              </a:spcAft>
              <a:buClr>
                <a:schemeClr val="dk2"/>
              </a:buClr>
              <a:buSzPts val="1000"/>
              <a:buFont typeface="Lexend"/>
              <a:buChar char="●"/>
            </a:pPr>
            <a:r>
              <a:rPr lang="en-GB" sz="1000">
                <a:solidFill>
                  <a:schemeClr val="dk2"/>
                </a:solidFill>
                <a:latin typeface="Lexend"/>
                <a:ea typeface="Lexend"/>
                <a:cs typeface="Lexend"/>
                <a:sym typeface="Lexend"/>
              </a:rPr>
              <a:t>Mist + Cloudy, Mist + Broken clouds, Mist + Few clouds, Mist</a:t>
            </a:r>
            <a:endParaRPr sz="1000">
              <a:solidFill>
                <a:schemeClr val="dk2"/>
              </a:solidFill>
              <a:latin typeface="Lexend"/>
              <a:ea typeface="Lexend"/>
              <a:cs typeface="Lexend"/>
              <a:sym typeface="Lexend"/>
            </a:endParaRPr>
          </a:p>
          <a:p>
            <a:pPr marL="457200" lvl="0" indent="0" algn="l" rtl="0">
              <a:spcBef>
                <a:spcPts val="0"/>
              </a:spcBef>
              <a:spcAft>
                <a:spcPts val="0"/>
              </a:spcAft>
              <a:buNone/>
            </a:pPr>
            <a:endParaRPr sz="1000">
              <a:solidFill>
                <a:schemeClr val="dk2"/>
              </a:solidFill>
              <a:latin typeface="Lexend"/>
              <a:ea typeface="Lexend"/>
              <a:cs typeface="Lexend"/>
              <a:sym typeface="Lexend"/>
            </a:endParaRPr>
          </a:p>
          <a:p>
            <a:pPr marL="457200" lvl="0" indent="-292100" algn="l" rtl="0">
              <a:spcBef>
                <a:spcPts val="0"/>
              </a:spcBef>
              <a:spcAft>
                <a:spcPts val="0"/>
              </a:spcAft>
              <a:buClr>
                <a:schemeClr val="dk2"/>
              </a:buClr>
              <a:buSzPts val="1000"/>
              <a:buFont typeface="Lexend"/>
              <a:buChar char="●"/>
            </a:pPr>
            <a:r>
              <a:rPr lang="en-GB" sz="1000">
                <a:solidFill>
                  <a:schemeClr val="dk2"/>
                </a:solidFill>
                <a:latin typeface="Lexend"/>
                <a:ea typeface="Lexend"/>
                <a:cs typeface="Lexend"/>
                <a:sym typeface="Lexend"/>
              </a:rPr>
              <a:t>Light Snow, Light Rain + Thunderstorm + Scattered clouds, Light Rain + Scattered clouds</a:t>
            </a:r>
            <a:endParaRPr sz="1000">
              <a:solidFill>
                <a:schemeClr val="dk2"/>
              </a:solidFill>
              <a:latin typeface="Lexend"/>
              <a:ea typeface="Lexend"/>
              <a:cs typeface="Lexend"/>
              <a:sym typeface="Lexend"/>
            </a:endParaRPr>
          </a:p>
          <a:p>
            <a:pPr marL="457200" lvl="0" indent="0" algn="l" rtl="0">
              <a:spcBef>
                <a:spcPts val="0"/>
              </a:spcBef>
              <a:spcAft>
                <a:spcPts val="0"/>
              </a:spcAft>
              <a:buNone/>
            </a:pPr>
            <a:endParaRPr sz="1000">
              <a:solidFill>
                <a:schemeClr val="dk2"/>
              </a:solidFill>
              <a:latin typeface="Lexend"/>
              <a:ea typeface="Lexend"/>
              <a:cs typeface="Lexend"/>
              <a:sym typeface="Lexend"/>
            </a:endParaRPr>
          </a:p>
          <a:p>
            <a:pPr marL="457200" lvl="0" indent="-292100" algn="l" rtl="0">
              <a:spcBef>
                <a:spcPts val="0"/>
              </a:spcBef>
              <a:spcAft>
                <a:spcPts val="0"/>
              </a:spcAft>
              <a:buClr>
                <a:schemeClr val="dk2"/>
              </a:buClr>
              <a:buSzPts val="1000"/>
              <a:buFont typeface="Lexend"/>
              <a:buChar char="●"/>
            </a:pPr>
            <a:r>
              <a:rPr lang="en-GB" sz="1000">
                <a:solidFill>
                  <a:schemeClr val="dk2"/>
                </a:solidFill>
                <a:latin typeface="Lexend"/>
                <a:ea typeface="Lexend"/>
                <a:cs typeface="Lexend"/>
                <a:sym typeface="Lexend"/>
              </a:rPr>
              <a:t>Heavy Rain + Ice Pallets + Thunderstorm + Mist, Snow + Fog</a:t>
            </a:r>
            <a:endParaRPr sz="1000">
              <a:solidFill>
                <a:schemeClr val="dk2"/>
              </a:solidFill>
              <a:latin typeface="Lexend"/>
              <a:ea typeface="Lexend"/>
              <a:cs typeface="Lexend"/>
              <a:sym typeface="Lexend"/>
            </a:endParaRPr>
          </a:p>
          <a:p>
            <a:pPr marL="457200" lvl="0" indent="0" algn="l" rtl="0">
              <a:spcBef>
                <a:spcPts val="0"/>
              </a:spcBef>
              <a:spcAft>
                <a:spcPts val="0"/>
              </a:spcAft>
              <a:buNone/>
            </a:pPr>
            <a:endParaRPr sz="1300">
              <a:solidFill>
                <a:schemeClr val="dk2"/>
              </a:solidFill>
              <a:latin typeface="Lexend"/>
              <a:ea typeface="Lexend"/>
              <a:cs typeface="Lexend"/>
              <a:sym typeface="Lexend"/>
            </a:endParaRPr>
          </a:p>
          <a:p>
            <a:pPr marL="457200" lvl="0" indent="0" algn="l" rtl="0">
              <a:spcBef>
                <a:spcPts val="0"/>
              </a:spcBef>
              <a:spcAft>
                <a:spcPts val="0"/>
              </a:spcAft>
              <a:buNone/>
            </a:pPr>
            <a:endParaRPr sz="1300">
              <a:solidFill>
                <a:schemeClr val="dk2"/>
              </a:solidFill>
              <a:latin typeface="Lexend"/>
              <a:ea typeface="Lexend"/>
              <a:cs typeface="Lexend"/>
              <a:sym typeface="Lexend"/>
            </a:endParaRPr>
          </a:p>
          <a:p>
            <a:pPr marL="0" lvl="0" indent="0" algn="l" rtl="0">
              <a:spcBef>
                <a:spcPts val="0"/>
              </a:spcBef>
              <a:spcAft>
                <a:spcPts val="0"/>
              </a:spcAft>
              <a:buNone/>
            </a:pPr>
            <a:r>
              <a:rPr lang="en-GB" sz="1000" b="1">
                <a:solidFill>
                  <a:schemeClr val="dk2"/>
                </a:solidFill>
                <a:latin typeface="Lexend"/>
                <a:ea typeface="Lexend"/>
                <a:cs typeface="Lexend"/>
                <a:sym typeface="Lexend"/>
              </a:rPr>
              <a:t>Casual</a:t>
            </a:r>
            <a:r>
              <a:rPr lang="en-GB" sz="1300" b="1">
                <a:solidFill>
                  <a:schemeClr val="dk2"/>
                </a:solidFill>
                <a:latin typeface="Lexend"/>
                <a:ea typeface="Lexend"/>
                <a:cs typeface="Lexend"/>
                <a:sym typeface="Lexend"/>
              </a:rPr>
              <a:t>:</a:t>
            </a:r>
            <a:endParaRPr sz="1300" b="1">
              <a:solidFill>
                <a:schemeClr val="dk2"/>
              </a:solidFill>
              <a:latin typeface="Lexend"/>
              <a:ea typeface="Lexend"/>
              <a:cs typeface="Lexend"/>
              <a:sym typeface="Lexend"/>
            </a:endParaRPr>
          </a:p>
          <a:p>
            <a:pPr marL="0" lvl="0" indent="0" algn="l" rtl="0">
              <a:spcBef>
                <a:spcPts val="0"/>
              </a:spcBef>
              <a:spcAft>
                <a:spcPts val="0"/>
              </a:spcAft>
              <a:buNone/>
            </a:pPr>
            <a:r>
              <a:rPr lang="en-GB" sz="1300" b="1">
                <a:solidFill>
                  <a:schemeClr val="dk2"/>
                </a:solidFill>
                <a:latin typeface="Lexend"/>
                <a:ea typeface="Lexend"/>
                <a:cs typeface="Lexend"/>
                <a:sym typeface="Lexend"/>
              </a:rPr>
              <a:t>	</a:t>
            </a:r>
            <a:endParaRPr sz="1300" b="1">
              <a:solidFill>
                <a:schemeClr val="dk2"/>
              </a:solidFill>
              <a:latin typeface="Lexend"/>
              <a:ea typeface="Lexend"/>
              <a:cs typeface="Lexend"/>
              <a:sym typeface="Lexend"/>
            </a:endParaRPr>
          </a:p>
          <a:p>
            <a:pPr marL="457200" lvl="0" indent="-292100" algn="l" rtl="0">
              <a:spcBef>
                <a:spcPts val="0"/>
              </a:spcBef>
              <a:spcAft>
                <a:spcPts val="0"/>
              </a:spcAft>
              <a:buClr>
                <a:schemeClr val="dk2"/>
              </a:buClr>
              <a:buSzPts val="1000"/>
              <a:buFont typeface="Lexend"/>
              <a:buChar char="●"/>
            </a:pPr>
            <a:r>
              <a:rPr lang="en-GB" sz="1000">
                <a:solidFill>
                  <a:schemeClr val="dk2"/>
                </a:solidFill>
                <a:latin typeface="Lexend"/>
                <a:ea typeface="Lexend"/>
                <a:cs typeface="Lexend"/>
                <a:sym typeface="Lexend"/>
              </a:rPr>
              <a:t>number of non-registered user rentals initiated</a:t>
            </a:r>
            <a:endParaRPr sz="1000">
              <a:solidFill>
                <a:schemeClr val="dk2"/>
              </a:solidFill>
              <a:latin typeface="Lexend"/>
              <a:ea typeface="Lexend"/>
              <a:cs typeface="Lexend"/>
              <a:sym typeface="Lexend"/>
            </a:endParaRPr>
          </a:p>
          <a:p>
            <a:pPr marL="457200" lvl="0" indent="0" algn="l" rtl="0">
              <a:spcBef>
                <a:spcPts val="0"/>
              </a:spcBef>
              <a:spcAft>
                <a:spcPts val="0"/>
              </a:spcAft>
              <a:buNone/>
            </a:pPr>
            <a:endParaRPr sz="1000">
              <a:solidFill>
                <a:schemeClr val="dk2"/>
              </a:solidFill>
              <a:latin typeface="Lexend"/>
              <a:ea typeface="Lexend"/>
              <a:cs typeface="Lexend"/>
              <a:sym typeface="Lexend"/>
            </a:endParaRPr>
          </a:p>
          <a:p>
            <a:pPr marL="0" lvl="0" indent="0" algn="l" rtl="0">
              <a:spcBef>
                <a:spcPts val="0"/>
              </a:spcBef>
              <a:spcAft>
                <a:spcPts val="0"/>
              </a:spcAft>
              <a:buNone/>
            </a:pPr>
            <a:r>
              <a:rPr lang="en-GB" sz="1000" b="1">
                <a:solidFill>
                  <a:schemeClr val="dk2"/>
                </a:solidFill>
                <a:latin typeface="Lexend"/>
                <a:ea typeface="Lexend"/>
                <a:cs typeface="Lexend"/>
                <a:sym typeface="Lexend"/>
              </a:rPr>
              <a:t>Registered</a:t>
            </a:r>
            <a:r>
              <a:rPr lang="en-GB" sz="1300" b="1">
                <a:solidFill>
                  <a:schemeClr val="dk2"/>
                </a:solidFill>
                <a:latin typeface="Lexend"/>
                <a:ea typeface="Lexend"/>
                <a:cs typeface="Lexend"/>
                <a:sym typeface="Lexend"/>
              </a:rPr>
              <a:t>:</a:t>
            </a:r>
            <a:endParaRPr sz="1300" b="1">
              <a:solidFill>
                <a:schemeClr val="dk2"/>
              </a:solidFill>
              <a:latin typeface="Lexend"/>
              <a:ea typeface="Lexend"/>
              <a:cs typeface="Lexend"/>
              <a:sym typeface="Lexend"/>
            </a:endParaRPr>
          </a:p>
          <a:p>
            <a:pPr marL="0" lvl="0" indent="0" algn="l" rtl="0">
              <a:spcBef>
                <a:spcPts val="0"/>
              </a:spcBef>
              <a:spcAft>
                <a:spcPts val="0"/>
              </a:spcAft>
              <a:buNone/>
            </a:pPr>
            <a:endParaRPr sz="1300" b="1">
              <a:solidFill>
                <a:schemeClr val="dk2"/>
              </a:solidFill>
              <a:latin typeface="Lexend"/>
              <a:ea typeface="Lexend"/>
              <a:cs typeface="Lexend"/>
              <a:sym typeface="Lexend"/>
            </a:endParaRPr>
          </a:p>
          <a:p>
            <a:pPr marL="457200" lvl="0" indent="-292100" algn="l" rtl="0">
              <a:spcBef>
                <a:spcPts val="0"/>
              </a:spcBef>
              <a:spcAft>
                <a:spcPts val="0"/>
              </a:spcAft>
              <a:buClr>
                <a:schemeClr val="dk2"/>
              </a:buClr>
              <a:buSzPts val="1000"/>
              <a:buFont typeface="Lexend"/>
              <a:buChar char="●"/>
            </a:pPr>
            <a:r>
              <a:rPr lang="en-GB" sz="1000">
                <a:solidFill>
                  <a:schemeClr val="dk2"/>
                </a:solidFill>
                <a:latin typeface="Lexend"/>
                <a:ea typeface="Lexend"/>
                <a:cs typeface="Lexend"/>
                <a:sym typeface="Lexend"/>
              </a:rPr>
              <a:t>number of registered user rentals initiated</a:t>
            </a:r>
            <a:endParaRPr sz="1000">
              <a:solidFill>
                <a:schemeClr val="dk2"/>
              </a:solidFill>
              <a:latin typeface="Lexend"/>
              <a:ea typeface="Lexend"/>
              <a:cs typeface="Lexend"/>
              <a:sym typeface="Lexend"/>
            </a:endParaRPr>
          </a:p>
          <a:p>
            <a:pPr marL="457200" lvl="0" indent="0" algn="l" rtl="0">
              <a:spcBef>
                <a:spcPts val="0"/>
              </a:spcBef>
              <a:spcAft>
                <a:spcPts val="0"/>
              </a:spcAft>
              <a:buNone/>
            </a:pPr>
            <a:endParaRPr sz="1000">
              <a:solidFill>
                <a:schemeClr val="dk2"/>
              </a:solidFill>
              <a:latin typeface="Lexend"/>
              <a:ea typeface="Lexend"/>
              <a:cs typeface="Lexend"/>
              <a:sym typeface="Lexend"/>
            </a:endParaRPr>
          </a:p>
          <a:p>
            <a:pPr marL="0" lvl="0" indent="0" algn="l" rtl="0">
              <a:spcBef>
                <a:spcPts val="0"/>
              </a:spcBef>
              <a:spcAft>
                <a:spcPts val="0"/>
              </a:spcAft>
              <a:buNone/>
            </a:pPr>
            <a:r>
              <a:rPr lang="en-GB" sz="1000" b="1">
                <a:solidFill>
                  <a:schemeClr val="dk2"/>
                </a:solidFill>
                <a:latin typeface="Lexend"/>
                <a:ea typeface="Lexend"/>
                <a:cs typeface="Lexend"/>
                <a:sym typeface="Lexend"/>
              </a:rPr>
              <a:t>Count</a:t>
            </a:r>
            <a:r>
              <a:rPr lang="en-GB" sz="1300" b="1">
                <a:solidFill>
                  <a:schemeClr val="dk2"/>
                </a:solidFill>
                <a:latin typeface="Lexend"/>
                <a:ea typeface="Lexend"/>
                <a:cs typeface="Lexend"/>
                <a:sym typeface="Lexend"/>
              </a:rPr>
              <a:t>:</a:t>
            </a:r>
            <a:endParaRPr sz="1300" b="1">
              <a:solidFill>
                <a:schemeClr val="dk2"/>
              </a:solidFill>
              <a:latin typeface="Lexend"/>
              <a:ea typeface="Lexend"/>
              <a:cs typeface="Lexend"/>
              <a:sym typeface="Lexend"/>
            </a:endParaRPr>
          </a:p>
          <a:p>
            <a:pPr marL="0" lvl="0" indent="0" algn="l" rtl="0">
              <a:spcBef>
                <a:spcPts val="0"/>
              </a:spcBef>
              <a:spcAft>
                <a:spcPts val="0"/>
              </a:spcAft>
              <a:buNone/>
            </a:pPr>
            <a:endParaRPr sz="1000" b="1">
              <a:solidFill>
                <a:schemeClr val="dk2"/>
              </a:solidFill>
              <a:latin typeface="Lexend"/>
              <a:ea typeface="Lexend"/>
              <a:cs typeface="Lexend"/>
              <a:sym typeface="Lexend"/>
            </a:endParaRPr>
          </a:p>
          <a:p>
            <a:pPr marL="457200" lvl="0" indent="-292100" algn="l" rtl="0">
              <a:spcBef>
                <a:spcPts val="0"/>
              </a:spcBef>
              <a:spcAft>
                <a:spcPts val="0"/>
              </a:spcAft>
              <a:buClr>
                <a:schemeClr val="dk2"/>
              </a:buClr>
              <a:buSzPts val="1000"/>
              <a:buFont typeface="Lexend"/>
              <a:buChar char="●"/>
            </a:pPr>
            <a:r>
              <a:rPr lang="en-GB" sz="1000">
                <a:solidFill>
                  <a:schemeClr val="dk2"/>
                </a:solidFill>
                <a:latin typeface="Lexend"/>
                <a:ea typeface="Lexend"/>
                <a:cs typeface="Lexend"/>
                <a:sym typeface="Lexend"/>
              </a:rPr>
              <a:t>number of ride request raised on the app for that hour.</a:t>
            </a:r>
            <a:endParaRPr sz="1000">
              <a:solidFill>
                <a:schemeClr val="dk2"/>
              </a:solidFill>
              <a:latin typeface="Lexend"/>
              <a:ea typeface="Lexend"/>
              <a:cs typeface="Lexend"/>
              <a:sym typeface="Lexend"/>
            </a:endParaRPr>
          </a:p>
        </p:txBody>
      </p:sp>
      <p:sp>
        <p:nvSpPr>
          <p:cNvPr id="97" name="Google Shape;97;p17"/>
          <p:cNvSpPr txBox="1"/>
          <p:nvPr/>
        </p:nvSpPr>
        <p:spPr>
          <a:xfrm>
            <a:off x="5064800" y="377500"/>
            <a:ext cx="3618600" cy="4140600"/>
          </a:xfrm>
          <a:prstGeom prst="rect">
            <a:avLst/>
          </a:prstGeom>
          <a:solidFill>
            <a:schemeClr val="lt2"/>
          </a:solidFill>
          <a:ln>
            <a:noFill/>
          </a:ln>
        </p:spPr>
        <p:txBody>
          <a:bodyPr spcFirstLastPara="1" wrap="square" lIns="91425" tIns="91425" rIns="91425" bIns="91425" anchor="t" anchorCtr="0">
            <a:noAutofit/>
          </a:bodyPr>
          <a:lstStyle/>
          <a:p>
            <a:pPr marL="457200" lvl="0" indent="0" algn="l" rtl="0">
              <a:lnSpc>
                <a:spcPct val="115000"/>
              </a:lnSpc>
              <a:spcBef>
                <a:spcPts val="1200"/>
              </a:spcBef>
              <a:spcAft>
                <a:spcPts val="0"/>
              </a:spcAft>
              <a:buNone/>
            </a:pPr>
            <a:endParaRPr sz="1000">
              <a:solidFill>
                <a:schemeClr val="dk2"/>
              </a:solidFill>
              <a:latin typeface="Lexend"/>
              <a:ea typeface="Lexend"/>
              <a:cs typeface="Lexend"/>
              <a:sym typeface="Lexend"/>
            </a:endParaRPr>
          </a:p>
          <a:p>
            <a:pPr marL="457200" lvl="0" indent="0" algn="just" rtl="0">
              <a:lnSpc>
                <a:spcPct val="115000"/>
              </a:lnSpc>
              <a:spcBef>
                <a:spcPts val="1200"/>
              </a:spcBef>
              <a:spcAft>
                <a:spcPts val="1200"/>
              </a:spcAft>
              <a:buNone/>
            </a:pPr>
            <a:endParaRPr sz="1000" b="1">
              <a:solidFill>
                <a:schemeClr val="dk1"/>
              </a:solidFill>
              <a:latin typeface="Lexend"/>
              <a:ea typeface="Lexend"/>
              <a:cs typeface="Lexend"/>
              <a:sym typeface="Lexend"/>
            </a:endParaRPr>
          </a:p>
        </p:txBody>
      </p:sp>
      <p:pic>
        <p:nvPicPr>
          <p:cNvPr id="98" name="Google Shape;98;p17"/>
          <p:cNvPicPr preferRelativeResize="0"/>
          <p:nvPr/>
        </p:nvPicPr>
        <p:blipFill>
          <a:blip r:embed="rId2"/>
          <a:stretch>
            <a:fillRect/>
          </a:stretch>
        </p:blipFill>
        <p:spPr>
          <a:xfrm>
            <a:off x="5064800" y="1225650"/>
            <a:ext cx="3455050" cy="2444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104" name="Google Shape;104;p18"/>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05" name="Google Shape;105;p18"/>
          <p:cNvPicPr preferRelativeResize="0"/>
          <p:nvPr/>
        </p:nvPicPr>
        <p:blipFill>
          <a:blip r:embed="rId1"/>
          <a:stretch>
            <a:fillRect/>
          </a:stretch>
        </p:blipFill>
        <p:spPr>
          <a:xfrm>
            <a:off x="0" y="0"/>
            <a:ext cx="9144000" cy="5143501"/>
          </a:xfrm>
          <a:prstGeom prst="rect">
            <a:avLst/>
          </a:prstGeom>
          <a:noFill/>
          <a:ln>
            <a:noFill/>
          </a:ln>
        </p:spPr>
      </p:pic>
      <p:sp>
        <p:nvSpPr>
          <p:cNvPr id="106" name="Google Shape;106;p18"/>
          <p:cNvSpPr txBox="1"/>
          <p:nvPr/>
        </p:nvSpPr>
        <p:spPr>
          <a:xfrm>
            <a:off x="913750" y="651000"/>
            <a:ext cx="7313700" cy="3841500"/>
          </a:xfrm>
          <a:prstGeom prst="rect">
            <a:avLst/>
          </a:prstGeom>
          <a:solidFill>
            <a:schemeClr val="lt2"/>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300" b="1">
                <a:solidFill>
                  <a:schemeClr val="dk2"/>
                </a:solidFill>
                <a:latin typeface="Lexend"/>
                <a:ea typeface="Lexend"/>
                <a:cs typeface="Lexend"/>
                <a:sym typeface="Lexend"/>
              </a:rPr>
              <a:t>Algorithms Used</a:t>
            </a:r>
            <a:r>
              <a:rPr lang="en-GB" sz="1300" b="1">
                <a:solidFill>
                  <a:schemeClr val="dk2"/>
                </a:solidFill>
                <a:latin typeface="Lexend"/>
                <a:ea typeface="Lexend"/>
                <a:cs typeface="Lexend"/>
                <a:sym typeface="Lexend"/>
              </a:rPr>
              <a:t>:</a:t>
            </a:r>
            <a:endParaRPr sz="1300" b="1">
              <a:solidFill>
                <a:schemeClr val="dk2"/>
              </a:solidFill>
              <a:latin typeface="Lexend"/>
              <a:ea typeface="Lexend"/>
              <a:cs typeface="Lexend"/>
              <a:sym typeface="Lexend"/>
            </a:endParaRPr>
          </a:p>
          <a:p>
            <a:pPr marL="457200" lvl="0" indent="-292100" algn="just" rtl="0">
              <a:lnSpc>
                <a:spcPct val="115000"/>
              </a:lnSpc>
              <a:spcBef>
                <a:spcPts val="1200"/>
              </a:spcBef>
              <a:spcAft>
                <a:spcPts val="0"/>
              </a:spcAft>
              <a:buClr>
                <a:schemeClr val="dk2"/>
              </a:buClr>
              <a:buSzPts val="1000"/>
              <a:buFont typeface="Lexend"/>
              <a:buChar char="●"/>
            </a:pPr>
            <a:r>
              <a:rPr lang="en-GB" sz="1000" b="1">
                <a:solidFill>
                  <a:schemeClr val="dk2"/>
                </a:solidFill>
                <a:latin typeface="Lexend"/>
                <a:ea typeface="Lexend"/>
                <a:cs typeface="Lexend"/>
                <a:sym typeface="Lexend"/>
              </a:rPr>
              <a:t>Linear Regression</a:t>
            </a:r>
            <a:endParaRPr sz="1000" b="1">
              <a:solidFill>
                <a:schemeClr val="dk2"/>
              </a:solidFill>
              <a:latin typeface="Lexend"/>
              <a:ea typeface="Lexend"/>
              <a:cs typeface="Lexend"/>
              <a:sym typeface="Lexend"/>
            </a:endParaRPr>
          </a:p>
          <a:p>
            <a:pPr marL="457200" lvl="0" indent="0" algn="l" rtl="0">
              <a:lnSpc>
                <a:spcPct val="115000"/>
              </a:lnSpc>
              <a:spcBef>
                <a:spcPts val="1200"/>
              </a:spcBef>
              <a:spcAft>
                <a:spcPts val="0"/>
              </a:spcAft>
              <a:buNone/>
            </a:pPr>
            <a:r>
              <a:rPr lang="en-GB" sz="1000">
                <a:solidFill>
                  <a:schemeClr val="dk2"/>
                </a:solidFill>
                <a:latin typeface="Lexend"/>
                <a:ea typeface="Lexend"/>
                <a:cs typeface="Lexend"/>
                <a:sym typeface="Lexend"/>
              </a:rPr>
              <a:t>Linear regression is a fundamental statistical technique used to understand the relationship between a dependent variable and one or more independent variables.</a:t>
            </a:r>
            <a:endParaRPr sz="1000">
              <a:solidFill>
                <a:schemeClr val="dk2"/>
              </a:solidFill>
              <a:latin typeface="Lexend"/>
              <a:ea typeface="Lexend"/>
              <a:cs typeface="Lexend"/>
              <a:sym typeface="Lexend"/>
            </a:endParaRPr>
          </a:p>
          <a:p>
            <a:pPr marL="457200" lvl="0" indent="-311150" algn="just" rtl="0">
              <a:lnSpc>
                <a:spcPct val="115000"/>
              </a:lnSpc>
              <a:spcBef>
                <a:spcPts val="1200"/>
              </a:spcBef>
              <a:spcAft>
                <a:spcPts val="0"/>
              </a:spcAft>
              <a:buClr>
                <a:schemeClr val="dk2"/>
              </a:buClr>
              <a:buSzPts val="1300"/>
              <a:buFont typeface="Lexend"/>
              <a:buChar char="●"/>
            </a:pPr>
            <a:r>
              <a:rPr lang="en-GB" sz="1000" b="1">
                <a:solidFill>
                  <a:schemeClr val="dk2"/>
                </a:solidFill>
                <a:latin typeface="Lexend"/>
                <a:ea typeface="Lexend"/>
                <a:cs typeface="Lexend"/>
                <a:sym typeface="Lexend"/>
              </a:rPr>
              <a:t>Lasso</a:t>
            </a:r>
            <a:r>
              <a:rPr lang="en-GB" sz="1300">
                <a:solidFill>
                  <a:schemeClr val="dk2"/>
                </a:solidFill>
                <a:latin typeface="Lexend"/>
                <a:ea typeface="Lexend"/>
                <a:cs typeface="Lexend"/>
                <a:sym typeface="Lexend"/>
              </a:rPr>
              <a:t> </a:t>
            </a:r>
            <a:endParaRPr sz="1300">
              <a:solidFill>
                <a:schemeClr val="dk2"/>
              </a:solidFill>
              <a:latin typeface="Lexend"/>
              <a:ea typeface="Lexend"/>
              <a:cs typeface="Lexend"/>
              <a:sym typeface="Lexend"/>
            </a:endParaRPr>
          </a:p>
          <a:p>
            <a:pPr marL="457200" lvl="0" indent="0" algn="l" rtl="0">
              <a:lnSpc>
                <a:spcPct val="115000"/>
              </a:lnSpc>
              <a:spcBef>
                <a:spcPts val="1200"/>
              </a:spcBef>
              <a:spcAft>
                <a:spcPts val="0"/>
              </a:spcAft>
              <a:buNone/>
            </a:pPr>
            <a:r>
              <a:rPr lang="en-GB" sz="1000">
                <a:solidFill>
                  <a:schemeClr val="dk2"/>
                </a:solidFill>
                <a:latin typeface="Lexend"/>
                <a:ea typeface="Lexend"/>
                <a:cs typeface="Lexend"/>
                <a:sym typeface="Lexend"/>
              </a:rPr>
              <a:t>Lasso (Least Absolute Shrinkage and Selection Operator) is a linear regression technique that adds a penalty term to the standard linear regression objective function.</a:t>
            </a:r>
            <a:endParaRPr sz="1000">
              <a:solidFill>
                <a:schemeClr val="dk2"/>
              </a:solidFill>
              <a:latin typeface="Lexend"/>
              <a:ea typeface="Lexend"/>
              <a:cs typeface="Lexend"/>
              <a:sym typeface="Lexend"/>
            </a:endParaRPr>
          </a:p>
          <a:p>
            <a:pPr marL="457200" lvl="0" indent="-292100" algn="just" rtl="0">
              <a:lnSpc>
                <a:spcPct val="115000"/>
              </a:lnSpc>
              <a:spcBef>
                <a:spcPts val="1200"/>
              </a:spcBef>
              <a:spcAft>
                <a:spcPts val="0"/>
              </a:spcAft>
              <a:buClr>
                <a:schemeClr val="dk2"/>
              </a:buClr>
              <a:buSzPts val="1000"/>
              <a:buFont typeface="Lexend"/>
              <a:buChar char="●"/>
            </a:pPr>
            <a:r>
              <a:rPr lang="en-GB" sz="1000" b="1">
                <a:solidFill>
                  <a:schemeClr val="dk2"/>
                </a:solidFill>
                <a:latin typeface="Lexend"/>
                <a:ea typeface="Lexend"/>
                <a:cs typeface="Lexend"/>
                <a:sym typeface="Lexend"/>
              </a:rPr>
              <a:t>Ridge</a:t>
            </a:r>
            <a:r>
              <a:rPr lang="en-GB" sz="1000">
                <a:solidFill>
                  <a:schemeClr val="dk2"/>
                </a:solidFill>
                <a:latin typeface="Lexend"/>
                <a:ea typeface="Lexend"/>
                <a:cs typeface="Lexend"/>
                <a:sym typeface="Lexend"/>
              </a:rPr>
              <a:t> </a:t>
            </a:r>
            <a:endParaRPr sz="1000">
              <a:solidFill>
                <a:schemeClr val="dk2"/>
              </a:solidFill>
              <a:latin typeface="Lexend"/>
              <a:ea typeface="Lexend"/>
              <a:cs typeface="Lexend"/>
              <a:sym typeface="Lexend"/>
            </a:endParaRPr>
          </a:p>
          <a:p>
            <a:pPr marL="457200" lvl="0" indent="0" algn="l" rtl="0">
              <a:lnSpc>
                <a:spcPct val="115000"/>
              </a:lnSpc>
              <a:spcBef>
                <a:spcPts val="1200"/>
              </a:spcBef>
              <a:spcAft>
                <a:spcPts val="0"/>
              </a:spcAft>
              <a:buNone/>
            </a:pPr>
            <a:r>
              <a:rPr lang="en-GB" sz="1000">
                <a:solidFill>
                  <a:schemeClr val="dk2"/>
                </a:solidFill>
                <a:latin typeface="Lexend"/>
                <a:ea typeface="Lexend"/>
                <a:cs typeface="Lexend"/>
                <a:sym typeface="Lexend"/>
              </a:rPr>
              <a:t>Ridge regression is a linear regression technique that adds a penalty term to the standard linear regression objective function.</a:t>
            </a:r>
            <a:endParaRPr sz="1000">
              <a:solidFill>
                <a:schemeClr val="dk2"/>
              </a:solidFill>
              <a:latin typeface="Lexend"/>
              <a:ea typeface="Lexend"/>
              <a:cs typeface="Lexend"/>
              <a:sym typeface="Lexend"/>
            </a:endParaRPr>
          </a:p>
          <a:p>
            <a:pPr marL="457200" lvl="0" indent="-292100" algn="just" rtl="0">
              <a:lnSpc>
                <a:spcPct val="115000"/>
              </a:lnSpc>
              <a:spcBef>
                <a:spcPts val="1200"/>
              </a:spcBef>
              <a:spcAft>
                <a:spcPts val="0"/>
              </a:spcAft>
              <a:buClr>
                <a:schemeClr val="dk2"/>
              </a:buClr>
              <a:buSzPts val="1000"/>
              <a:buFont typeface="Lexend"/>
              <a:buChar char="●"/>
            </a:pPr>
            <a:r>
              <a:rPr lang="en-GB" sz="1000" b="1">
                <a:solidFill>
                  <a:schemeClr val="dk2"/>
                </a:solidFill>
                <a:latin typeface="Lexend"/>
                <a:ea typeface="Lexend"/>
                <a:cs typeface="Lexend"/>
                <a:sym typeface="Lexend"/>
              </a:rPr>
              <a:t>Random Forest Regressor</a:t>
            </a:r>
            <a:endParaRPr sz="1000" b="1">
              <a:solidFill>
                <a:schemeClr val="dk2"/>
              </a:solidFill>
              <a:latin typeface="Lexend"/>
              <a:ea typeface="Lexend"/>
              <a:cs typeface="Lexend"/>
              <a:sym typeface="Lexend"/>
            </a:endParaRPr>
          </a:p>
          <a:p>
            <a:pPr marL="457200" lvl="0" indent="0" algn="l" rtl="0">
              <a:lnSpc>
                <a:spcPct val="115000"/>
              </a:lnSpc>
              <a:spcBef>
                <a:spcPts val="1200"/>
              </a:spcBef>
              <a:spcAft>
                <a:spcPts val="0"/>
              </a:spcAft>
              <a:buNone/>
            </a:pPr>
            <a:r>
              <a:rPr lang="en-GB" sz="1000">
                <a:solidFill>
                  <a:schemeClr val="dk2"/>
                </a:solidFill>
                <a:latin typeface="Lexend"/>
                <a:ea typeface="Lexend"/>
                <a:cs typeface="Lexend"/>
                <a:sym typeface="Lexend"/>
              </a:rPr>
              <a:t>RandomForestRegressor is an ensemble learning method that belongs to the family of decision tree algorithms. It is used for regression tasks, where the goal is to predict a continuous value.</a:t>
            </a:r>
            <a:endParaRPr sz="1000">
              <a:solidFill>
                <a:schemeClr val="dk2"/>
              </a:solidFill>
              <a:latin typeface="Lexend"/>
              <a:ea typeface="Lexend"/>
              <a:cs typeface="Lexend"/>
              <a:sym typeface="Lexend"/>
            </a:endParaRPr>
          </a:p>
          <a:p>
            <a:pPr marL="457200" lvl="0" indent="0" algn="just" rtl="0">
              <a:lnSpc>
                <a:spcPct val="115000"/>
              </a:lnSpc>
              <a:spcBef>
                <a:spcPts val="1200"/>
              </a:spcBef>
              <a:spcAft>
                <a:spcPts val="1200"/>
              </a:spcAft>
              <a:buNone/>
            </a:pPr>
            <a:endParaRPr sz="1000" b="1">
              <a:solidFill>
                <a:schemeClr val="dk1"/>
              </a:solidFill>
              <a:latin typeface="Lexend"/>
              <a:ea typeface="Lexend"/>
              <a:cs typeface="Lexend"/>
              <a:sym typeface="Lexen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112" name="Google Shape;112;p19"/>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13" name="Google Shape;113;p19"/>
          <p:cNvPicPr preferRelativeResize="0"/>
          <p:nvPr/>
        </p:nvPicPr>
        <p:blipFill>
          <a:blip r:embed="rId1"/>
          <a:stretch>
            <a:fillRect/>
          </a:stretch>
        </p:blipFill>
        <p:spPr>
          <a:xfrm>
            <a:off x="0" y="0"/>
            <a:ext cx="9144000" cy="5143501"/>
          </a:xfrm>
          <a:prstGeom prst="rect">
            <a:avLst/>
          </a:prstGeom>
          <a:noFill/>
          <a:ln>
            <a:noFill/>
          </a:ln>
        </p:spPr>
      </p:pic>
      <p:sp>
        <p:nvSpPr>
          <p:cNvPr id="114" name="Google Shape;114;p19"/>
          <p:cNvSpPr txBox="1"/>
          <p:nvPr/>
        </p:nvSpPr>
        <p:spPr>
          <a:xfrm>
            <a:off x="913750" y="651000"/>
            <a:ext cx="7313700" cy="3841500"/>
          </a:xfrm>
          <a:prstGeom prst="rect">
            <a:avLst/>
          </a:prstGeom>
          <a:solidFill>
            <a:schemeClr val="lt2"/>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300" b="1">
                <a:solidFill>
                  <a:schemeClr val="dk2"/>
                </a:solidFill>
                <a:latin typeface="Lexend"/>
                <a:ea typeface="Lexend"/>
                <a:cs typeface="Lexend"/>
                <a:sym typeface="Lexend"/>
              </a:rPr>
              <a:t>Data Preparation:</a:t>
            </a:r>
            <a:endParaRPr sz="1300" b="1">
              <a:solidFill>
                <a:schemeClr val="dk2"/>
              </a:solidFill>
              <a:latin typeface="Lexend"/>
              <a:ea typeface="Lexend"/>
              <a:cs typeface="Lexend"/>
              <a:sym typeface="Lexend"/>
            </a:endParaRPr>
          </a:p>
          <a:p>
            <a:pPr marL="0" lvl="0" indent="0" algn="l" rtl="0">
              <a:lnSpc>
                <a:spcPct val="115000"/>
              </a:lnSpc>
              <a:spcBef>
                <a:spcPts val="1200"/>
              </a:spcBef>
              <a:spcAft>
                <a:spcPts val="0"/>
              </a:spcAft>
              <a:buNone/>
            </a:pPr>
            <a:r>
              <a:rPr lang="en-GB" sz="1000">
                <a:solidFill>
                  <a:schemeClr val="dk2"/>
                </a:solidFill>
                <a:latin typeface="Lexend"/>
                <a:ea typeface="Lexend"/>
                <a:cs typeface="Lexend"/>
                <a:sym typeface="Lexend"/>
              </a:rPr>
              <a:t>There are times when multiple features are provided in the same feature or we must derive some features from the existing ones. We also tried to include some extra features in our dataset so, that we can derive some interesting insights from the data we have. Also, if the features derived are meaningful then they become a deciding factor in increasing the model’s accuracy significantly.</a:t>
            </a:r>
            <a:endParaRPr sz="1000">
              <a:solidFill>
                <a:schemeClr val="dk2"/>
              </a:solidFill>
              <a:latin typeface="Lexend"/>
              <a:ea typeface="Lexend"/>
              <a:cs typeface="Lexend"/>
              <a:sym typeface="Lexend"/>
            </a:endParaRPr>
          </a:p>
          <a:p>
            <a:pPr marL="0" lvl="0" indent="0" algn="l" rtl="0">
              <a:lnSpc>
                <a:spcPct val="115000"/>
              </a:lnSpc>
              <a:spcBef>
                <a:spcPts val="1200"/>
              </a:spcBef>
              <a:spcAft>
                <a:spcPts val="0"/>
              </a:spcAft>
              <a:buNone/>
            </a:pPr>
            <a:r>
              <a:rPr lang="en-GB" sz="1300" b="1">
                <a:solidFill>
                  <a:schemeClr val="dk2"/>
                </a:solidFill>
                <a:latin typeface="Lexend"/>
                <a:ea typeface="Lexend"/>
                <a:cs typeface="Lexend"/>
                <a:sym typeface="Lexend"/>
              </a:rPr>
              <a:t>Exploratory Data Analysis:</a:t>
            </a:r>
            <a:endParaRPr sz="1300" b="1">
              <a:solidFill>
                <a:schemeClr val="dk2"/>
              </a:solidFill>
              <a:latin typeface="Lexend"/>
              <a:ea typeface="Lexend"/>
              <a:cs typeface="Lexend"/>
              <a:sym typeface="Lexend"/>
            </a:endParaRPr>
          </a:p>
          <a:p>
            <a:pPr marL="0" lvl="0" indent="0" algn="just" rtl="0">
              <a:lnSpc>
                <a:spcPct val="115000"/>
              </a:lnSpc>
              <a:spcBef>
                <a:spcPts val="1200"/>
              </a:spcBef>
              <a:spcAft>
                <a:spcPts val="0"/>
              </a:spcAft>
              <a:buClr>
                <a:schemeClr val="dk1"/>
              </a:buClr>
              <a:buSzPts val="1100"/>
              <a:buFont typeface="Arial" panose="020B0604020202020204"/>
              <a:buNone/>
            </a:pPr>
            <a:r>
              <a:rPr lang="en-GB" sz="1000">
                <a:solidFill>
                  <a:schemeClr val="dk2"/>
                </a:solidFill>
                <a:latin typeface="Lexend"/>
                <a:ea typeface="Lexend"/>
                <a:cs typeface="Lexend"/>
                <a:sym typeface="Lexend"/>
              </a:rPr>
              <a:t>EDA is an approach to analysing the data using visual techniques. It is used to discover trends, and patterns, or to check assumptions with the help of 	statistical summaries and graphical representations. We added some features to our dataset using some assumptions. And we also checked what are the relations between different features with the target feature.</a:t>
            </a:r>
            <a:endParaRPr sz="1000">
              <a:solidFill>
                <a:schemeClr val="dk2"/>
              </a:solidFill>
              <a:latin typeface="Lexend"/>
              <a:ea typeface="Lexend"/>
              <a:cs typeface="Lexend"/>
              <a:sym typeface="Lexend"/>
            </a:endParaRPr>
          </a:p>
          <a:p>
            <a:pPr marL="0" lvl="0" indent="0" algn="just" rtl="0">
              <a:lnSpc>
                <a:spcPct val="115000"/>
              </a:lnSpc>
              <a:spcBef>
                <a:spcPts val="1200"/>
              </a:spcBef>
              <a:spcAft>
                <a:spcPts val="0"/>
              </a:spcAft>
              <a:buClr>
                <a:schemeClr val="dk1"/>
              </a:buClr>
              <a:buSzPts val="1100"/>
              <a:buFont typeface="Arial" panose="020B0604020202020204"/>
              <a:buNone/>
            </a:pPr>
            <a:r>
              <a:rPr lang="en-GB" sz="1300" b="1">
                <a:solidFill>
                  <a:schemeClr val="dk2"/>
                </a:solidFill>
                <a:latin typeface="Lexend"/>
                <a:ea typeface="Lexend"/>
                <a:cs typeface="Lexend"/>
                <a:sym typeface="Lexend"/>
              </a:rPr>
              <a:t>Model Training</a:t>
            </a:r>
            <a:r>
              <a:rPr lang="en-GB" sz="1000" b="1">
                <a:solidFill>
                  <a:schemeClr val="dk2"/>
                </a:solidFill>
                <a:latin typeface="Lexend"/>
                <a:ea typeface="Lexend"/>
                <a:cs typeface="Lexend"/>
                <a:sym typeface="Lexend"/>
              </a:rPr>
              <a:t> </a:t>
            </a:r>
            <a:endParaRPr sz="1000" b="1">
              <a:solidFill>
                <a:schemeClr val="dk2"/>
              </a:solidFill>
              <a:latin typeface="Lexend"/>
              <a:ea typeface="Lexend"/>
              <a:cs typeface="Lexend"/>
              <a:sym typeface="Lexend"/>
            </a:endParaRPr>
          </a:p>
          <a:p>
            <a:pPr marL="0" lvl="0" indent="0" algn="just" rtl="0">
              <a:lnSpc>
                <a:spcPct val="115000"/>
              </a:lnSpc>
              <a:spcBef>
                <a:spcPts val="1200"/>
              </a:spcBef>
              <a:spcAft>
                <a:spcPts val="1200"/>
              </a:spcAft>
              <a:buClr>
                <a:schemeClr val="dk1"/>
              </a:buClr>
              <a:buSzPts val="1100"/>
              <a:buFont typeface="Arial" panose="020B0604020202020204"/>
              <a:buNone/>
            </a:pPr>
            <a:r>
              <a:rPr lang="en-GB" sz="1000">
                <a:solidFill>
                  <a:schemeClr val="dk2"/>
                </a:solidFill>
                <a:latin typeface="Lexend"/>
                <a:ea typeface="Lexend"/>
                <a:cs typeface="Lexend"/>
                <a:sym typeface="Lexend"/>
              </a:rPr>
              <a:t>We separated the features and target variables and split them into training and the testing data by using which we selected the model which is performing best on the validation data. We split the data into training and validation data also the normalization of the data will be done. We trained some state-of-the-art machine learning models and select the best out of them using the validation dataset.</a:t>
            </a:r>
            <a:endParaRPr sz="1000">
              <a:solidFill>
                <a:schemeClr val="dk2"/>
              </a:solidFill>
              <a:latin typeface="Lexend"/>
              <a:ea typeface="Lexend"/>
              <a:cs typeface="Lexend"/>
              <a:sym typeface="Lexen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120" name="Google Shape;120;p20"/>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21" name="Google Shape;121;p20"/>
          <p:cNvPicPr preferRelativeResize="0"/>
          <p:nvPr/>
        </p:nvPicPr>
        <p:blipFill>
          <a:blip r:embed="rId1"/>
          <a:stretch>
            <a:fillRect/>
          </a:stretch>
        </p:blipFill>
        <p:spPr>
          <a:xfrm>
            <a:off x="0" y="0"/>
            <a:ext cx="9144000" cy="5143501"/>
          </a:xfrm>
          <a:prstGeom prst="rect">
            <a:avLst/>
          </a:prstGeom>
          <a:noFill/>
          <a:ln>
            <a:noFill/>
          </a:ln>
        </p:spPr>
      </p:pic>
      <p:sp>
        <p:nvSpPr>
          <p:cNvPr id="122" name="Google Shape;122;p20"/>
          <p:cNvSpPr txBox="1"/>
          <p:nvPr/>
        </p:nvSpPr>
        <p:spPr>
          <a:xfrm>
            <a:off x="2889000" y="379175"/>
            <a:ext cx="3366000" cy="526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500">
                <a:solidFill>
                  <a:schemeClr val="dk2"/>
                </a:solidFill>
                <a:latin typeface="Comfortaa"/>
                <a:ea typeface="Comfortaa"/>
                <a:cs typeface="Comfortaa"/>
                <a:sym typeface="Comfortaa"/>
              </a:rPr>
              <a:t>RESULT</a:t>
            </a:r>
            <a:endParaRPr sz="2500">
              <a:solidFill>
                <a:schemeClr val="dk2"/>
              </a:solidFill>
              <a:latin typeface="Comfortaa"/>
              <a:ea typeface="Comfortaa"/>
              <a:cs typeface="Comfortaa"/>
              <a:sym typeface="Comfortaa"/>
            </a:endParaRPr>
          </a:p>
        </p:txBody>
      </p:sp>
      <p:sp>
        <p:nvSpPr>
          <p:cNvPr id="123" name="Google Shape;123;p20"/>
          <p:cNvSpPr txBox="1"/>
          <p:nvPr/>
        </p:nvSpPr>
        <p:spPr>
          <a:xfrm>
            <a:off x="915150" y="1350000"/>
            <a:ext cx="7313700" cy="2508900"/>
          </a:xfrm>
          <a:prstGeom prst="rect">
            <a:avLst/>
          </a:prstGeom>
          <a:solidFill>
            <a:schemeClr val="lt2"/>
          </a:solidFill>
          <a:ln>
            <a:noFill/>
          </a:ln>
        </p:spPr>
        <p:txBody>
          <a:bodyPr spcFirstLastPara="1" wrap="square" lIns="91425" tIns="91425" rIns="91425" bIns="91425" anchor="t" anchorCtr="0">
            <a:noAutofit/>
          </a:bodyPr>
          <a:lstStyle/>
          <a:p>
            <a:pPr marL="457200" lvl="0" indent="0" algn="l" rtl="0">
              <a:lnSpc>
                <a:spcPct val="115000"/>
              </a:lnSpc>
              <a:spcBef>
                <a:spcPts val="1200"/>
              </a:spcBef>
              <a:spcAft>
                <a:spcPts val="0"/>
              </a:spcAft>
              <a:buNone/>
            </a:pPr>
            <a:endParaRPr sz="1000" b="1">
              <a:solidFill>
                <a:schemeClr val="dk2"/>
              </a:solidFill>
              <a:latin typeface="Lexend"/>
              <a:ea typeface="Lexend"/>
              <a:cs typeface="Lexend"/>
              <a:sym typeface="Lexend"/>
            </a:endParaRPr>
          </a:p>
          <a:p>
            <a:pPr marL="457200" lvl="0" indent="0" algn="just" rtl="0">
              <a:lnSpc>
                <a:spcPct val="115000"/>
              </a:lnSpc>
              <a:spcBef>
                <a:spcPts val="1200"/>
              </a:spcBef>
              <a:spcAft>
                <a:spcPts val="0"/>
              </a:spcAft>
              <a:buNone/>
            </a:pPr>
            <a:endParaRPr sz="1000" b="1">
              <a:solidFill>
                <a:schemeClr val="dk1"/>
              </a:solidFill>
              <a:latin typeface="Lexend"/>
              <a:ea typeface="Lexend"/>
              <a:cs typeface="Lexend"/>
              <a:sym typeface="Lexend"/>
            </a:endParaRPr>
          </a:p>
          <a:p>
            <a:pPr marL="457200" lvl="0" indent="0" algn="just" rtl="0">
              <a:lnSpc>
                <a:spcPct val="115000"/>
              </a:lnSpc>
              <a:spcBef>
                <a:spcPts val="1200"/>
              </a:spcBef>
              <a:spcAft>
                <a:spcPts val="0"/>
              </a:spcAft>
              <a:buNone/>
            </a:pPr>
            <a:endParaRPr sz="1000" b="1">
              <a:solidFill>
                <a:schemeClr val="dk1"/>
              </a:solidFill>
              <a:latin typeface="Lexend"/>
              <a:ea typeface="Lexend"/>
              <a:cs typeface="Lexend"/>
              <a:sym typeface="Lexend"/>
            </a:endParaRPr>
          </a:p>
          <a:p>
            <a:pPr marL="457200" lvl="0" indent="0" algn="just" rtl="0">
              <a:lnSpc>
                <a:spcPct val="115000"/>
              </a:lnSpc>
              <a:spcBef>
                <a:spcPts val="1200"/>
              </a:spcBef>
              <a:spcAft>
                <a:spcPts val="0"/>
              </a:spcAft>
              <a:buNone/>
            </a:pPr>
            <a:endParaRPr sz="1000" b="1">
              <a:solidFill>
                <a:schemeClr val="dk1"/>
              </a:solidFill>
              <a:latin typeface="Lexend"/>
              <a:ea typeface="Lexend"/>
              <a:cs typeface="Lexend"/>
              <a:sym typeface="Lexend"/>
            </a:endParaRPr>
          </a:p>
          <a:p>
            <a:pPr marL="457200" lvl="0" indent="0" algn="just" rtl="0">
              <a:lnSpc>
                <a:spcPct val="115000"/>
              </a:lnSpc>
              <a:spcBef>
                <a:spcPts val="1200"/>
              </a:spcBef>
              <a:spcAft>
                <a:spcPts val="0"/>
              </a:spcAft>
              <a:buNone/>
            </a:pPr>
            <a:endParaRPr sz="1000" b="1">
              <a:solidFill>
                <a:schemeClr val="dk1"/>
              </a:solidFill>
              <a:latin typeface="Lexend"/>
              <a:ea typeface="Lexend"/>
              <a:cs typeface="Lexend"/>
              <a:sym typeface="Lexend"/>
            </a:endParaRPr>
          </a:p>
          <a:p>
            <a:pPr marL="457200" lvl="0" indent="0" algn="just" rtl="0">
              <a:lnSpc>
                <a:spcPct val="115000"/>
              </a:lnSpc>
              <a:spcBef>
                <a:spcPts val="1200"/>
              </a:spcBef>
              <a:spcAft>
                <a:spcPts val="0"/>
              </a:spcAft>
              <a:buNone/>
            </a:pPr>
            <a:endParaRPr sz="1000" b="1">
              <a:solidFill>
                <a:schemeClr val="dk1"/>
              </a:solidFill>
              <a:latin typeface="Lexend"/>
              <a:ea typeface="Lexend"/>
              <a:cs typeface="Lexend"/>
              <a:sym typeface="Lexend"/>
            </a:endParaRPr>
          </a:p>
          <a:p>
            <a:pPr marL="0" lvl="0" indent="0" algn="just" rtl="0">
              <a:lnSpc>
                <a:spcPct val="115000"/>
              </a:lnSpc>
              <a:spcBef>
                <a:spcPts val="1200"/>
              </a:spcBef>
              <a:spcAft>
                <a:spcPts val="1200"/>
              </a:spcAft>
              <a:buNone/>
            </a:pPr>
            <a:r>
              <a:rPr lang="en-GB" sz="1200">
                <a:solidFill>
                  <a:schemeClr val="dk2"/>
                </a:solidFill>
                <a:latin typeface="Lexend"/>
                <a:ea typeface="Lexend"/>
                <a:cs typeface="Lexend"/>
                <a:sym typeface="Lexend"/>
              </a:rPr>
              <a:t>      We can see that Random Forest Regressor is giving the least Validation and Training Error</a:t>
            </a:r>
            <a:endParaRPr sz="1200">
              <a:solidFill>
                <a:schemeClr val="dk2"/>
              </a:solidFill>
              <a:latin typeface="Lexend"/>
              <a:ea typeface="Lexend"/>
              <a:cs typeface="Lexend"/>
              <a:sym typeface="Lexend"/>
            </a:endParaRPr>
          </a:p>
        </p:txBody>
      </p:sp>
      <p:pic>
        <p:nvPicPr>
          <p:cNvPr id="124" name="Google Shape;124;p20"/>
          <p:cNvPicPr preferRelativeResize="0"/>
          <p:nvPr/>
        </p:nvPicPr>
        <p:blipFill>
          <a:blip r:embed="rId2"/>
          <a:stretch>
            <a:fillRect/>
          </a:stretch>
        </p:blipFill>
        <p:spPr>
          <a:xfrm>
            <a:off x="1147850" y="1688727"/>
            <a:ext cx="6848301" cy="1475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130" name="Google Shape;130;p21"/>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31" name="Google Shape;131;p21"/>
          <p:cNvPicPr preferRelativeResize="0"/>
          <p:nvPr/>
        </p:nvPicPr>
        <p:blipFill>
          <a:blip r:embed="rId1"/>
          <a:stretch>
            <a:fillRect/>
          </a:stretch>
        </p:blipFill>
        <p:spPr>
          <a:xfrm>
            <a:off x="0" y="0"/>
            <a:ext cx="9144000" cy="5143501"/>
          </a:xfrm>
          <a:prstGeom prst="rect">
            <a:avLst/>
          </a:prstGeom>
          <a:noFill/>
          <a:ln>
            <a:noFill/>
          </a:ln>
        </p:spPr>
      </p:pic>
      <p:sp>
        <p:nvSpPr>
          <p:cNvPr id="132" name="Google Shape;132;p21"/>
          <p:cNvSpPr txBox="1"/>
          <p:nvPr/>
        </p:nvSpPr>
        <p:spPr>
          <a:xfrm>
            <a:off x="915150" y="519300"/>
            <a:ext cx="7313700" cy="4262100"/>
          </a:xfrm>
          <a:prstGeom prst="rect">
            <a:avLst/>
          </a:prstGeom>
          <a:solidFill>
            <a:schemeClr val="lt2"/>
          </a:solidFill>
          <a:ln>
            <a:noFill/>
          </a:ln>
        </p:spPr>
        <p:txBody>
          <a:bodyPr spcFirstLastPara="1" wrap="square" lIns="91425" tIns="91425" rIns="91425" bIns="91425" anchor="t" anchorCtr="0">
            <a:noAutofit/>
          </a:bodyPr>
          <a:lstStyle/>
          <a:p>
            <a:pPr marL="457200" lvl="0" indent="0" algn="l" rtl="0">
              <a:lnSpc>
                <a:spcPct val="115000"/>
              </a:lnSpc>
              <a:spcBef>
                <a:spcPts val="1200"/>
              </a:spcBef>
              <a:spcAft>
                <a:spcPts val="0"/>
              </a:spcAft>
              <a:buNone/>
            </a:pPr>
            <a:endParaRPr sz="1000">
              <a:solidFill>
                <a:schemeClr val="dk2"/>
              </a:solidFill>
              <a:latin typeface="Lexend"/>
              <a:ea typeface="Lexend"/>
              <a:cs typeface="Lexend"/>
              <a:sym typeface="Lexend"/>
            </a:endParaRPr>
          </a:p>
          <a:p>
            <a:pPr marL="457200" lvl="0" indent="0" algn="just" rtl="0">
              <a:lnSpc>
                <a:spcPct val="115000"/>
              </a:lnSpc>
              <a:spcBef>
                <a:spcPts val="1200"/>
              </a:spcBef>
              <a:spcAft>
                <a:spcPts val="1200"/>
              </a:spcAft>
              <a:buNone/>
            </a:pPr>
            <a:endParaRPr sz="1000" b="1">
              <a:solidFill>
                <a:schemeClr val="dk1"/>
              </a:solidFill>
              <a:latin typeface="Lexend"/>
              <a:ea typeface="Lexend"/>
              <a:cs typeface="Lexend"/>
              <a:sym typeface="Lexend"/>
            </a:endParaRPr>
          </a:p>
        </p:txBody>
      </p:sp>
      <p:pic>
        <p:nvPicPr>
          <p:cNvPr id="133" name="Google Shape;133;p21"/>
          <p:cNvPicPr preferRelativeResize="0"/>
          <p:nvPr/>
        </p:nvPicPr>
        <p:blipFill>
          <a:blip r:embed="rId2"/>
          <a:stretch>
            <a:fillRect/>
          </a:stretch>
        </p:blipFill>
        <p:spPr>
          <a:xfrm>
            <a:off x="1376700" y="907875"/>
            <a:ext cx="6390589" cy="34849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5402</Words>
  <Application>WPS Presentation</Application>
  <PresentationFormat/>
  <Paragraphs>101</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Arial</vt:lpstr>
      <vt:lpstr>Comfortaa Medium</vt:lpstr>
      <vt:lpstr>Lexend Light</vt:lpstr>
      <vt:lpstr>Comfortaa</vt:lpstr>
      <vt:lpstr>Lexend</vt:lpstr>
      <vt:lpstr>Microsoft YaHei</vt:lpstr>
      <vt:lpstr>Arial Unicode MS</vt:lpstr>
      <vt:lpstr>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hp</cp:lastModifiedBy>
  <cp:revision>1</cp:revision>
  <dcterms:created xsi:type="dcterms:W3CDTF">2024-04-15T15:59:49Z</dcterms:created>
  <dcterms:modified xsi:type="dcterms:W3CDTF">2024-04-15T15:59:49Z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F74C4E0FA1A6425182C2868ABAE68788_12</vt:lpwstr>
  </property>
  <property fmtid="{D5CDD505-2E9C-101B-9397-08002B2CF9AE}" pid="3" name="KSOProductBuildVer">
    <vt:lpwstr>1033-12.2.0.16731</vt:lpwstr>
  </property>
</Properties>
</file>