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2"/>
  </p:notesMasterIdLst>
  <p:sldIdLst>
    <p:sldId id="267" r:id="rId2"/>
    <p:sldId id="257" r:id="rId3"/>
    <p:sldId id="261" r:id="rId4"/>
    <p:sldId id="262" r:id="rId5"/>
    <p:sldId id="258" r:id="rId6"/>
    <p:sldId id="263" r:id="rId7"/>
    <p:sldId id="259" r:id="rId8"/>
    <p:sldId id="264" r:id="rId9"/>
    <p:sldId id="265" r:id="rId10"/>
    <p:sldId id="26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A1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8" autoAdjust="0"/>
    <p:restoredTop sz="94624" autoAdjust="0"/>
  </p:normalViewPr>
  <p:slideViewPr>
    <p:cSldViewPr>
      <p:cViewPr>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8D9CB9-CBA4-4CCE-B9B3-7734F8661FD4}" type="datetimeFigureOut">
              <a:rPr lang="en-US" smtClean="0"/>
              <a:t>1/28/2025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D339AA-06FA-4AFB-BA2D-8C0098490A8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D339AA-06FA-4AFB-BA2D-8C0098490A8F}" type="slidenum">
              <a:rPr lang="en-US" smtClean="0"/>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B61641BA-C19E-4CE3-B8F1-FD085217E78B}" type="datetimeFigureOut">
              <a:rPr lang="en-US" smtClean="0"/>
              <a:t>1/28/2025</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5F874A0D-804B-420F-819C-EEF46A4BE099}"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641BA-C19E-4CE3-B8F1-FD085217E78B}" type="datetimeFigureOut">
              <a:rPr lang="en-US" smtClean="0"/>
              <a:t>1/28/2025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874A0D-804B-420F-819C-EEF46A4BE09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641BA-C19E-4CE3-B8F1-FD085217E78B}" type="datetimeFigureOut">
              <a:rPr lang="en-US" smtClean="0"/>
              <a:t>1/28/2025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874A0D-804B-420F-819C-EEF46A4BE09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61641BA-C19E-4CE3-B8F1-FD085217E78B}" type="datetimeFigureOut">
              <a:rPr lang="en-US" smtClean="0"/>
              <a:t>1/28/2025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874A0D-804B-420F-819C-EEF46A4BE09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B61641BA-C19E-4CE3-B8F1-FD085217E78B}" type="datetimeFigureOut">
              <a:rPr lang="en-US" smtClean="0"/>
              <a:t>1/28/2025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5F874A0D-804B-420F-819C-EEF46A4BE099}"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641BA-C19E-4CE3-B8F1-FD085217E78B}" type="datetimeFigureOut">
              <a:rPr lang="en-US" smtClean="0"/>
              <a:t>1/28/2025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F874A0D-804B-420F-819C-EEF46A4BE09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B61641BA-C19E-4CE3-B8F1-FD085217E78B}" type="datetimeFigureOut">
              <a:rPr lang="en-US" smtClean="0"/>
              <a:t>1/28/2025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F874A0D-804B-420F-819C-EEF46A4BE099}"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61641BA-C19E-4CE3-B8F1-FD085217E78B}" type="datetimeFigureOut">
              <a:rPr lang="en-US" smtClean="0"/>
              <a:t>1/28/2025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5F874A0D-804B-420F-819C-EEF46A4BE09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61641BA-C19E-4CE3-B8F1-FD085217E78B}" type="datetimeFigureOut">
              <a:rPr lang="en-US" smtClean="0"/>
              <a:t>1/28/2025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5F874A0D-804B-420F-819C-EEF46A4BE09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61641BA-C19E-4CE3-B8F1-FD085217E78B}" type="datetimeFigureOut">
              <a:rPr lang="en-US" smtClean="0"/>
              <a:t>1/28/2025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5F874A0D-804B-420F-819C-EEF46A4BE09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B61641BA-C19E-4CE3-B8F1-FD085217E78B}" type="datetimeFigureOut">
              <a:rPr lang="en-US" smtClean="0"/>
              <a:t>1/28/2025</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5F874A0D-804B-420F-819C-EEF46A4BE09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50000">
              <a:srgbClr val="9CB86E"/>
            </a:gs>
            <a:gs pos="100000">
              <a:srgbClr val="156B13"/>
            </a:gs>
          </a:gsLst>
          <a:lin ang="16200000" scaled="0"/>
          <a:tileRect/>
        </a:gradFill>
        <a:effectLst/>
      </p:bgPr>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B61641BA-C19E-4CE3-B8F1-FD085217E78B}" type="datetimeFigureOut">
              <a:rPr lang="en-US" smtClean="0"/>
              <a:t>1/28/2025</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5F874A0D-804B-420F-819C-EEF46A4BE099}"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pib.gov.in/PressReleaseIframePage.aspx?PRID=2003003&amp;utm_source=chatgpt.com"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15000" r="-15000"/>
          </a:stretch>
        </a:blipFill>
        <a:effectLst/>
      </p:bgPr>
    </p:bg>
    <p:spTree>
      <p:nvGrpSpPr>
        <p:cNvPr id="1" name=""/>
        <p:cNvGrpSpPr/>
        <p:nvPr/>
      </p:nvGrpSpPr>
      <p:grpSpPr>
        <a:xfrm>
          <a:off x="0" y="0"/>
          <a:ext cx="0" cy="0"/>
          <a:chOff x="0" y="0"/>
          <a:chExt cx="0" cy="0"/>
        </a:xfrm>
      </p:grpSpPr>
      <p:sp>
        <p:nvSpPr>
          <p:cNvPr id="2" name="Rectangle 1"/>
          <p:cNvSpPr/>
          <p:nvPr/>
        </p:nvSpPr>
        <p:spPr>
          <a:xfrm>
            <a:off x="214282" y="500042"/>
            <a:ext cx="8501089" cy="707886"/>
          </a:xfrm>
          <a:prstGeom prst="rect">
            <a:avLst/>
          </a:prstGeom>
          <a:noFill/>
        </p:spPr>
        <p:txBody>
          <a:bodyPr wrap="square" lIns="91440" tIns="45720" rIns="91440" bIns="45720">
            <a:spAutoFit/>
          </a:bodyPr>
          <a:lstStyle/>
          <a:p>
            <a:pPr algn="ct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India’s Electric Vehicle Analysis</a:t>
            </a:r>
            <a:endParaRPr lang="en-US" sz="40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transition advTm="6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Screenshot 2025-01-28 214258.png"/>
          <p:cNvPicPr>
            <a:picLocks noChangeAspect="1"/>
          </p:cNvPicPr>
          <p:nvPr/>
        </p:nvPicPr>
        <p:blipFill>
          <a:blip r:embed="rId2"/>
          <a:srcRect r="23437"/>
          <a:stretch>
            <a:fillRect/>
          </a:stretch>
        </p:blipFill>
        <p:spPr>
          <a:xfrm>
            <a:off x="214282" y="642918"/>
            <a:ext cx="8681012" cy="53578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descr="Screenshot 2025-01-28 225931.png"/>
          <p:cNvPicPr>
            <a:picLocks noChangeAspect="1"/>
          </p:cNvPicPr>
          <p:nvPr/>
        </p:nvPicPr>
        <p:blipFill>
          <a:blip r:embed="rId3"/>
          <a:stretch>
            <a:fillRect/>
          </a:stretch>
        </p:blipFill>
        <p:spPr>
          <a:xfrm>
            <a:off x="0" y="880589"/>
            <a:ext cx="9144000" cy="509682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Screenshot 2025-01-28 220523.png"/>
          <p:cNvPicPr>
            <a:picLocks noChangeAspect="1"/>
          </p:cNvPicPr>
          <p:nvPr/>
        </p:nvPicPr>
        <p:blipFill>
          <a:blip r:embed="rId2"/>
          <a:srcRect l="70647" t="17266" r="2099" b="42561"/>
          <a:stretch>
            <a:fillRect/>
          </a:stretch>
        </p:blipFill>
        <p:spPr>
          <a:xfrm>
            <a:off x="357158" y="785794"/>
            <a:ext cx="3571900" cy="2922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4857752" y="1857364"/>
            <a:ext cx="3214710" cy="369332"/>
          </a:xfrm>
          <a:prstGeom prst="rect">
            <a:avLst/>
          </a:prstGeom>
          <a:noFill/>
        </p:spPr>
        <p:txBody>
          <a:bodyPr wrap="square" rtlCol="0">
            <a:spAutoFit/>
          </a:bodyPr>
          <a:lstStyle/>
          <a:p>
            <a:endParaRPr lang="en-US" dirty="0">
              <a:solidFill>
                <a:schemeClr val="bg1"/>
              </a:solidFill>
              <a:latin typeface="Arial Rounded MT Bold" pitchFamily="34" charset="0"/>
            </a:endParaRPr>
          </a:p>
        </p:txBody>
      </p:sp>
      <p:sp>
        <p:nvSpPr>
          <p:cNvPr id="5" name="TextBox 4"/>
          <p:cNvSpPr txBox="1"/>
          <p:nvPr/>
        </p:nvSpPr>
        <p:spPr>
          <a:xfrm>
            <a:off x="4143372" y="2786058"/>
            <a:ext cx="4572032" cy="928694"/>
          </a:xfrm>
          <a:prstGeom prst="rect">
            <a:avLst/>
          </a:prstGeom>
          <a:noFill/>
        </p:spPr>
        <p:txBody>
          <a:bodyPr wrap="square" rtlCol="0">
            <a:spAutoFit/>
          </a:bodyPr>
          <a:lstStyle/>
          <a:p>
            <a:r>
              <a:rPr lang="en-US" dirty="0" smtClean="0">
                <a:solidFill>
                  <a:schemeClr val="bg1">
                    <a:lumMod val="85000"/>
                    <a:lumOff val="15000"/>
                  </a:schemeClr>
                </a:solidFill>
                <a:latin typeface="Arial Rounded MT Bold" pitchFamily="34" charset="0"/>
              </a:rPr>
              <a:t>Two-wheelers dominate the EV market in India, accounting for an impressive 92.6% of total sales nationwide.</a:t>
            </a:r>
            <a:endParaRPr lang="en-US" dirty="0">
              <a:solidFill>
                <a:schemeClr val="bg1">
                  <a:lumMod val="85000"/>
                  <a:lumOff val="15000"/>
                </a:schemeClr>
              </a:solidFill>
              <a:latin typeface="Arial Rounded MT Bold" pitchFamily="34" charset="0"/>
            </a:endParaRPr>
          </a:p>
        </p:txBody>
      </p:sp>
      <p:sp>
        <p:nvSpPr>
          <p:cNvPr id="6" name="TextBox 5"/>
          <p:cNvSpPr txBox="1"/>
          <p:nvPr/>
        </p:nvSpPr>
        <p:spPr>
          <a:xfrm>
            <a:off x="500034" y="4214818"/>
            <a:ext cx="8072494" cy="2308324"/>
          </a:xfrm>
          <a:prstGeom prst="rect">
            <a:avLst/>
          </a:prstGeom>
          <a:noFill/>
        </p:spPr>
        <p:txBody>
          <a:bodyPr wrap="square" rtlCol="0">
            <a:spAutoFit/>
          </a:bodyPr>
          <a:lstStyle/>
          <a:p>
            <a:r>
              <a:rPr lang="en-US" sz="1600" dirty="0" smtClean="0"/>
              <a:t>There are several reasons ;</a:t>
            </a:r>
          </a:p>
          <a:p>
            <a:endParaRPr lang="en-US" sz="1600" dirty="0" smtClean="0"/>
          </a:p>
          <a:p>
            <a:pPr>
              <a:buFont typeface="Arial" pitchFamily="34" charset="0"/>
              <a:buChar char="•"/>
            </a:pPr>
            <a:r>
              <a:rPr lang="en-US" sz="1600" b="1" dirty="0" smtClean="0"/>
              <a:t>Affordability</a:t>
            </a:r>
            <a:r>
              <a:rPr lang="en-US" sz="1600" dirty="0" smtClean="0"/>
              <a:t>: Electric two-wheelers cost less than cars and have lower running and maintenance expenses.</a:t>
            </a:r>
          </a:p>
          <a:p>
            <a:pPr>
              <a:buFont typeface="Arial" pitchFamily="34" charset="0"/>
              <a:buChar char="•"/>
            </a:pPr>
            <a:r>
              <a:rPr lang="en-US" sz="1600" b="1" dirty="0" smtClean="0"/>
              <a:t>Commuting Demand</a:t>
            </a:r>
            <a:r>
              <a:rPr lang="en-US" sz="1600" dirty="0" smtClean="0"/>
              <a:t>: Ideal for India's urban and semi-urban areas due to ease of use and congestion handling.</a:t>
            </a:r>
          </a:p>
          <a:p>
            <a:pPr>
              <a:buFont typeface="Arial" pitchFamily="34" charset="0"/>
              <a:buChar char="•"/>
            </a:pPr>
            <a:r>
              <a:rPr lang="en-US" sz="1600" b="1" dirty="0" smtClean="0"/>
              <a:t>Minimal Infrastructure Needs</a:t>
            </a:r>
            <a:r>
              <a:rPr lang="en-US" sz="1600" dirty="0" smtClean="0"/>
              <a:t>: Smaller batteries and faster charging make them home-chargeable.</a:t>
            </a:r>
          </a:p>
          <a:p>
            <a:pPr>
              <a:buFont typeface="Arial" pitchFamily="34" charset="0"/>
              <a:buChar char="•"/>
            </a:pPr>
            <a:r>
              <a:rPr lang="en-US" sz="1600" b="1" dirty="0" smtClean="0">
                <a:solidFill>
                  <a:srgbClr val="FFFF00"/>
                </a:solidFill>
              </a:rPr>
              <a:t>Government Support</a:t>
            </a:r>
            <a:r>
              <a:rPr lang="en-US" sz="1600" dirty="0" smtClean="0">
                <a:solidFill>
                  <a:srgbClr val="FFFF00"/>
                </a:solidFill>
              </a:rPr>
              <a:t>: Subsidies like FAME II reduce costs and boost adoption.</a:t>
            </a:r>
            <a:endParaRPr lang="en-US" sz="1600" dirty="0">
              <a:solidFill>
                <a:srgbClr val="FFFF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Screenshot 2025-01-28 230443.png"/>
          <p:cNvPicPr>
            <a:picLocks noChangeAspect="1"/>
          </p:cNvPicPr>
          <p:nvPr/>
        </p:nvPicPr>
        <p:blipFill>
          <a:blip r:embed="rId2"/>
          <a:srcRect l="1219" t="42546" r="45039" b="2293"/>
          <a:stretch>
            <a:fillRect/>
          </a:stretch>
        </p:blipFill>
        <p:spPr>
          <a:xfrm>
            <a:off x="285720" y="428604"/>
            <a:ext cx="6572297" cy="37411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285720" y="5000636"/>
            <a:ext cx="8572560" cy="923330"/>
          </a:xfrm>
          <a:prstGeom prst="rect">
            <a:avLst/>
          </a:prstGeom>
          <a:noFill/>
        </p:spPr>
        <p:txBody>
          <a:bodyPr wrap="square" rtlCol="0">
            <a:spAutoFit/>
          </a:bodyPr>
          <a:lstStyle/>
          <a:p>
            <a:r>
              <a:rPr lang="en-US" dirty="0" smtClean="0">
                <a:solidFill>
                  <a:schemeClr val="tx1">
                    <a:lumMod val="85000"/>
                  </a:schemeClr>
                </a:solidFill>
              </a:rPr>
              <a:t>The quarterly sales trend indicates that </a:t>
            </a:r>
            <a:r>
              <a:rPr lang="en-US" b="1" dirty="0" smtClean="0">
                <a:solidFill>
                  <a:schemeClr val="tx1">
                    <a:lumMod val="85000"/>
                  </a:schemeClr>
                </a:solidFill>
              </a:rPr>
              <a:t>Hero Electric's sales have dropped below 10,000 units</a:t>
            </a:r>
            <a:r>
              <a:rPr lang="en-US" dirty="0" smtClean="0">
                <a:solidFill>
                  <a:schemeClr val="tx1">
                    <a:lumMod val="85000"/>
                  </a:schemeClr>
                </a:solidFill>
              </a:rPr>
              <a:t>, while </a:t>
            </a:r>
            <a:r>
              <a:rPr lang="en-US" b="1" dirty="0" smtClean="0">
                <a:solidFill>
                  <a:schemeClr val="tx1">
                    <a:lumMod val="85000"/>
                  </a:schemeClr>
                </a:solidFill>
              </a:rPr>
              <a:t>Ola Electric's sales are consistently increasing</a:t>
            </a:r>
            <a:r>
              <a:rPr lang="en-US" dirty="0" smtClean="0">
                <a:solidFill>
                  <a:schemeClr val="tx1">
                    <a:lumMod val="85000"/>
                  </a:schemeClr>
                </a:solidFill>
              </a:rPr>
              <a:t>, reaching new highs as of </a:t>
            </a:r>
            <a:r>
              <a:rPr lang="en-US" b="1" dirty="0" smtClean="0">
                <a:solidFill>
                  <a:schemeClr val="tx1">
                    <a:lumMod val="85000"/>
                  </a:schemeClr>
                </a:solidFill>
              </a:rPr>
              <a:t>Q4 2024</a:t>
            </a:r>
            <a:r>
              <a:rPr lang="en-US" dirty="0" smtClean="0">
                <a:solidFill>
                  <a:schemeClr val="tx1">
                    <a:lumMod val="85000"/>
                  </a:schemeClr>
                </a:solidFill>
              </a:rPr>
              <a:t>.</a:t>
            </a:r>
            <a:endParaRPr lang="en-US" dirty="0">
              <a:solidFill>
                <a:schemeClr val="tx1">
                  <a:lumMod val="8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Screenshot 2025-01-28 213729.png"/>
          <p:cNvPicPr>
            <a:picLocks noChangeAspect="1"/>
          </p:cNvPicPr>
          <p:nvPr/>
        </p:nvPicPr>
        <p:blipFill>
          <a:blip r:embed="rId2"/>
          <a:stretch>
            <a:fillRect/>
          </a:stretch>
        </p:blipFill>
        <p:spPr>
          <a:xfrm>
            <a:off x="0" y="785794"/>
            <a:ext cx="9144000" cy="511444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42844" y="214290"/>
            <a:ext cx="5214974" cy="5509200"/>
          </a:xfrm>
          <a:prstGeom prst="rect">
            <a:avLst/>
          </a:prstGeom>
        </p:spPr>
        <p:txBody>
          <a:bodyPr wrap="square">
            <a:spAutoFit/>
          </a:bodyPr>
          <a:lstStyle/>
          <a:p>
            <a:r>
              <a:rPr lang="en-US" sz="1600" b="1" dirty="0" smtClean="0">
                <a:solidFill>
                  <a:srgbClr val="FFFF00"/>
                </a:solidFill>
              </a:rPr>
              <a:t>States Providing the Most EV Subsidies in India</a:t>
            </a:r>
          </a:p>
          <a:p>
            <a:r>
              <a:rPr lang="en-US" sz="1600" b="1" dirty="0" smtClean="0">
                <a:solidFill>
                  <a:srgbClr val="FFFF00"/>
                </a:solidFill>
              </a:rPr>
              <a:t>Delhi</a:t>
            </a:r>
            <a:r>
              <a:rPr lang="en-US" sz="1600" dirty="0" smtClean="0">
                <a:solidFill>
                  <a:srgbClr val="FFFF00"/>
                </a:solidFill>
              </a:rPr>
              <a:t>:</a:t>
            </a:r>
          </a:p>
          <a:p>
            <a:pPr lvl="1"/>
            <a:r>
              <a:rPr lang="en-US" sz="1600" dirty="0" smtClean="0">
                <a:solidFill>
                  <a:srgbClr val="FFFF00"/>
                </a:solidFill>
              </a:rPr>
              <a:t>₹30,000 subsidy for 2Ws.</a:t>
            </a:r>
          </a:p>
          <a:p>
            <a:pPr lvl="1"/>
            <a:r>
              <a:rPr lang="en-US" sz="1600" dirty="0" smtClean="0">
                <a:solidFill>
                  <a:srgbClr val="FFFF00"/>
                </a:solidFill>
              </a:rPr>
              <a:t>₹10,000 per kWh subsidy for 4Ws (up to ₹1.5 </a:t>
            </a:r>
            <a:r>
              <a:rPr lang="en-US" sz="1600" dirty="0" err="1" smtClean="0">
                <a:solidFill>
                  <a:srgbClr val="FFFF00"/>
                </a:solidFill>
              </a:rPr>
              <a:t>lakh</a:t>
            </a:r>
            <a:r>
              <a:rPr lang="en-US" sz="1600" dirty="0" smtClean="0">
                <a:solidFill>
                  <a:srgbClr val="FFFF00"/>
                </a:solidFill>
              </a:rPr>
              <a:t>).</a:t>
            </a:r>
          </a:p>
          <a:p>
            <a:pPr lvl="1"/>
            <a:r>
              <a:rPr lang="en-US" sz="1600" dirty="0" smtClean="0">
                <a:solidFill>
                  <a:srgbClr val="FFFF00"/>
                </a:solidFill>
              </a:rPr>
              <a:t>Exemption from road tax and registration fees.</a:t>
            </a:r>
          </a:p>
          <a:p>
            <a:r>
              <a:rPr lang="en-US" sz="1600" b="1" dirty="0" smtClean="0">
                <a:solidFill>
                  <a:srgbClr val="FFFF00"/>
                </a:solidFill>
              </a:rPr>
              <a:t>Maharashtra</a:t>
            </a:r>
            <a:r>
              <a:rPr lang="en-US" sz="1600" dirty="0" smtClean="0">
                <a:solidFill>
                  <a:srgbClr val="FFFF00"/>
                </a:solidFill>
              </a:rPr>
              <a:t>:</a:t>
            </a:r>
          </a:p>
          <a:p>
            <a:pPr lvl="1"/>
            <a:r>
              <a:rPr lang="en-US" sz="1600" dirty="0" smtClean="0">
                <a:solidFill>
                  <a:srgbClr val="FFFF00"/>
                </a:solidFill>
              </a:rPr>
              <a:t>₹10,000 per kWh subsidy for 2Ws and 4Ws.</a:t>
            </a:r>
          </a:p>
          <a:p>
            <a:pPr lvl="1"/>
            <a:r>
              <a:rPr lang="en-US" sz="1600" dirty="0" smtClean="0">
                <a:solidFill>
                  <a:srgbClr val="FFFF00"/>
                </a:solidFill>
              </a:rPr>
              <a:t>₹25,000 for 2Ws and ₹1.5 </a:t>
            </a:r>
            <a:r>
              <a:rPr lang="en-US" sz="1600" dirty="0" err="1" smtClean="0">
                <a:solidFill>
                  <a:srgbClr val="FFFF00"/>
                </a:solidFill>
              </a:rPr>
              <a:t>lakh</a:t>
            </a:r>
            <a:r>
              <a:rPr lang="en-US" sz="1600" dirty="0" smtClean="0">
                <a:solidFill>
                  <a:srgbClr val="FFFF00"/>
                </a:solidFill>
              </a:rPr>
              <a:t> for 4Ws.</a:t>
            </a:r>
          </a:p>
          <a:p>
            <a:pPr lvl="1"/>
            <a:r>
              <a:rPr lang="en-US" sz="1600" dirty="0" smtClean="0">
                <a:solidFill>
                  <a:srgbClr val="FFFF00"/>
                </a:solidFill>
              </a:rPr>
              <a:t>Early-bird incentives and road tax exemptions.</a:t>
            </a:r>
          </a:p>
          <a:p>
            <a:r>
              <a:rPr lang="en-US" sz="1600" b="1" dirty="0" smtClean="0">
                <a:solidFill>
                  <a:srgbClr val="FFFF00"/>
                </a:solidFill>
              </a:rPr>
              <a:t>Gujarat</a:t>
            </a:r>
            <a:r>
              <a:rPr lang="en-US" sz="1600" dirty="0" smtClean="0">
                <a:solidFill>
                  <a:srgbClr val="FFFF00"/>
                </a:solidFill>
              </a:rPr>
              <a:t>:</a:t>
            </a:r>
          </a:p>
          <a:p>
            <a:pPr lvl="1"/>
            <a:r>
              <a:rPr lang="en-US" sz="1600" dirty="0" smtClean="0">
                <a:solidFill>
                  <a:srgbClr val="FFFF00"/>
                </a:solidFill>
              </a:rPr>
              <a:t>₹10,000 per kWh subsidy for 2Ws and 4Ws.</a:t>
            </a:r>
          </a:p>
          <a:p>
            <a:pPr lvl="1"/>
            <a:r>
              <a:rPr lang="en-US" sz="1600" dirty="0" smtClean="0">
                <a:solidFill>
                  <a:srgbClr val="FFFF00"/>
                </a:solidFill>
              </a:rPr>
              <a:t>Maximum subsidy: ₹20,000 for 2Ws, ₹1.5 </a:t>
            </a:r>
            <a:r>
              <a:rPr lang="en-US" sz="1600" dirty="0" err="1" smtClean="0">
                <a:solidFill>
                  <a:srgbClr val="FFFF00"/>
                </a:solidFill>
              </a:rPr>
              <a:t>lakh</a:t>
            </a:r>
            <a:r>
              <a:rPr lang="en-US" sz="1600" dirty="0" smtClean="0">
                <a:solidFill>
                  <a:srgbClr val="FFFF00"/>
                </a:solidFill>
              </a:rPr>
              <a:t> for 4Ws.</a:t>
            </a:r>
          </a:p>
          <a:p>
            <a:pPr lvl="1"/>
            <a:r>
              <a:rPr lang="en-US" sz="1600" dirty="0" smtClean="0">
                <a:solidFill>
                  <a:srgbClr val="FFFF00"/>
                </a:solidFill>
              </a:rPr>
              <a:t>High EV adoption due to generous policies.</a:t>
            </a:r>
          </a:p>
          <a:p>
            <a:r>
              <a:rPr lang="en-US" sz="1600" b="1" dirty="0" smtClean="0">
                <a:solidFill>
                  <a:srgbClr val="FFFF00"/>
                </a:solidFill>
              </a:rPr>
              <a:t>Tamil Nadu</a:t>
            </a:r>
            <a:r>
              <a:rPr lang="en-US" sz="1600" dirty="0" smtClean="0">
                <a:solidFill>
                  <a:srgbClr val="FFFF00"/>
                </a:solidFill>
              </a:rPr>
              <a:t>:</a:t>
            </a:r>
          </a:p>
          <a:p>
            <a:pPr lvl="1"/>
            <a:r>
              <a:rPr lang="en-US" sz="1600" dirty="0" smtClean="0">
                <a:solidFill>
                  <a:srgbClr val="FFFF00"/>
                </a:solidFill>
              </a:rPr>
              <a:t>Road tax and registration fee exemptions.</a:t>
            </a:r>
          </a:p>
          <a:p>
            <a:pPr lvl="1"/>
            <a:r>
              <a:rPr lang="en-US" sz="1600" dirty="0" smtClean="0">
                <a:solidFill>
                  <a:srgbClr val="FFFF00"/>
                </a:solidFill>
              </a:rPr>
              <a:t>Incentives for local EV manufacturing.</a:t>
            </a:r>
          </a:p>
          <a:p>
            <a:r>
              <a:rPr lang="en-US" sz="1600" b="1" dirty="0" smtClean="0">
                <a:solidFill>
                  <a:srgbClr val="FFFF00"/>
                </a:solidFill>
              </a:rPr>
              <a:t>Rajasthan</a:t>
            </a:r>
            <a:r>
              <a:rPr lang="en-US" sz="1600" dirty="0" smtClean="0">
                <a:solidFill>
                  <a:srgbClr val="FFFF00"/>
                </a:solidFill>
              </a:rPr>
              <a:t>:</a:t>
            </a:r>
          </a:p>
          <a:p>
            <a:pPr lvl="1"/>
            <a:r>
              <a:rPr lang="en-US" sz="1600" dirty="0" smtClean="0">
                <a:solidFill>
                  <a:srgbClr val="FFFF00"/>
                </a:solidFill>
              </a:rPr>
              <a:t>₹10,000–₹20,000 subsidy for 2Ws.</a:t>
            </a:r>
          </a:p>
          <a:p>
            <a:pPr lvl="1"/>
            <a:r>
              <a:rPr lang="en-US" sz="1600" dirty="0" smtClean="0">
                <a:solidFill>
                  <a:srgbClr val="FFFF00"/>
                </a:solidFill>
              </a:rPr>
              <a:t>Exemptions on registration charges and road tax.</a:t>
            </a:r>
          </a:p>
          <a:p>
            <a:r>
              <a:rPr lang="en-US" sz="1600" b="1" dirty="0" smtClean="0">
                <a:solidFill>
                  <a:srgbClr val="FFFF00"/>
                </a:solidFill>
              </a:rPr>
              <a:t>Karnataka</a:t>
            </a:r>
            <a:r>
              <a:rPr lang="en-US" sz="1600" dirty="0" smtClean="0">
                <a:solidFill>
                  <a:srgbClr val="FFFF00"/>
                </a:solidFill>
              </a:rPr>
              <a:t>:</a:t>
            </a:r>
          </a:p>
          <a:p>
            <a:pPr lvl="1"/>
            <a:r>
              <a:rPr lang="en-US" sz="1600" dirty="0" smtClean="0">
                <a:solidFill>
                  <a:srgbClr val="FFFF00"/>
                </a:solidFill>
              </a:rPr>
              <a:t>Exemptions from road tax and registration fees.</a:t>
            </a:r>
          </a:p>
          <a:p>
            <a:pPr lvl="1"/>
            <a:r>
              <a:rPr lang="en-US" sz="1600" dirty="0" smtClean="0">
                <a:solidFill>
                  <a:srgbClr val="FFFF00"/>
                </a:solidFill>
              </a:rPr>
              <a:t>Focus on EV infrastructure in urban areas.</a:t>
            </a:r>
          </a:p>
        </p:txBody>
      </p:sp>
      <p:sp>
        <p:nvSpPr>
          <p:cNvPr id="4" name="Rectangle 3"/>
          <p:cNvSpPr/>
          <p:nvPr/>
        </p:nvSpPr>
        <p:spPr>
          <a:xfrm>
            <a:off x="285720" y="5715016"/>
            <a:ext cx="8358246" cy="646331"/>
          </a:xfrm>
          <a:prstGeom prst="rect">
            <a:avLst/>
          </a:prstGeom>
        </p:spPr>
        <p:txBody>
          <a:bodyPr wrap="square">
            <a:spAutoFit/>
          </a:bodyPr>
          <a:lstStyle/>
          <a:p>
            <a:r>
              <a:rPr lang="en-US" dirty="0" smtClean="0"/>
              <a:t>These state-level subsidies, along with central incentives, are key drivers penetrating </a:t>
            </a:r>
            <a:r>
              <a:rPr lang="en-US" b="1" dirty="0" smtClean="0"/>
              <a:t>EV sales in India to the next level</a:t>
            </a:r>
            <a:r>
              <a:rPr lang="en-US" dirty="0" smtClean="0"/>
              <a:t>.</a:t>
            </a:r>
            <a:endParaRPr lang="en-US" dirty="0"/>
          </a:p>
        </p:txBody>
      </p:sp>
      <p:pic>
        <p:nvPicPr>
          <p:cNvPr id="5" name="Picture 4" descr="Screenshot 2025-01-28 213729.png"/>
          <p:cNvPicPr>
            <a:picLocks noChangeAspect="1"/>
          </p:cNvPicPr>
          <p:nvPr/>
        </p:nvPicPr>
        <p:blipFill>
          <a:blip r:embed="rId2"/>
          <a:srcRect l="27962" t="40904" r="32212" b="3043"/>
          <a:stretch>
            <a:fillRect/>
          </a:stretch>
        </p:blipFill>
        <p:spPr>
          <a:xfrm>
            <a:off x="5214942" y="642918"/>
            <a:ext cx="3714776" cy="350046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Screenshot 2025-01-28 214446.png"/>
          <p:cNvPicPr>
            <a:picLocks noChangeAspect="1"/>
          </p:cNvPicPr>
          <p:nvPr/>
        </p:nvPicPr>
        <p:blipFill>
          <a:blip r:embed="rId2"/>
          <a:stretch>
            <a:fillRect/>
          </a:stretch>
        </p:blipFill>
        <p:spPr>
          <a:xfrm>
            <a:off x="0" y="928670"/>
            <a:ext cx="9144000" cy="514935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9318" t="35236" r="45024" b="-197"/>
          <a:stretch>
            <a:fillRect/>
          </a:stretch>
        </p:blipFill>
        <p:spPr bwMode="auto">
          <a:xfrm>
            <a:off x="428596" y="1500174"/>
            <a:ext cx="2428892" cy="32861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Rectangle 2"/>
          <p:cNvSpPr/>
          <p:nvPr/>
        </p:nvSpPr>
        <p:spPr>
          <a:xfrm>
            <a:off x="3214678" y="1500174"/>
            <a:ext cx="5715040" cy="923330"/>
          </a:xfrm>
          <a:prstGeom prst="rect">
            <a:avLst/>
          </a:prstGeom>
        </p:spPr>
        <p:txBody>
          <a:bodyPr wrap="square">
            <a:spAutoFit/>
          </a:bodyPr>
          <a:lstStyle/>
          <a:p>
            <a:r>
              <a:rPr lang="en-US" dirty="0" smtClean="0">
                <a:solidFill>
                  <a:schemeClr val="tx1">
                    <a:lumMod val="95000"/>
                  </a:schemeClr>
                </a:solidFill>
                <a:effectLst>
                  <a:outerShdw blurRad="38100" dist="38100" dir="2700000" algn="tl">
                    <a:srgbClr val="000000">
                      <a:alpha val="43137"/>
                    </a:srgbClr>
                  </a:outerShdw>
                </a:effectLst>
              </a:rPr>
              <a:t>The availability of charging stations in </a:t>
            </a:r>
            <a:r>
              <a:rPr lang="en-US" b="1" dirty="0" smtClean="0">
                <a:solidFill>
                  <a:schemeClr val="tx1">
                    <a:lumMod val="95000"/>
                  </a:schemeClr>
                </a:solidFill>
                <a:effectLst>
                  <a:outerShdw blurRad="38100" dist="38100" dir="2700000" algn="tl">
                    <a:srgbClr val="000000">
                      <a:alpha val="43137"/>
                    </a:srgbClr>
                  </a:outerShdw>
                </a:effectLst>
              </a:rPr>
              <a:t>Maharashtra, Gujarat, Karnataka, Tamil Nadu, and Rajasthan</a:t>
            </a:r>
            <a:r>
              <a:rPr lang="en-US" dirty="0" smtClean="0">
                <a:solidFill>
                  <a:schemeClr val="tx1">
                    <a:lumMod val="95000"/>
                  </a:schemeClr>
                </a:solidFill>
                <a:effectLst>
                  <a:outerShdw blurRad="38100" dist="38100" dir="2700000" algn="tl">
                    <a:srgbClr val="000000">
                      <a:alpha val="43137"/>
                    </a:srgbClr>
                  </a:outerShdw>
                </a:effectLst>
              </a:rPr>
              <a:t> is directly driving higher EV sales.</a:t>
            </a:r>
            <a:endParaRPr lang="en-US" dirty="0">
              <a:solidFill>
                <a:schemeClr val="tx1">
                  <a:lumMod val="95000"/>
                </a:schemeClr>
              </a:solidFill>
              <a:effectLst>
                <a:outerShdw blurRad="38100" dist="38100" dir="2700000" algn="tl">
                  <a:srgbClr val="000000">
                    <a:alpha val="43137"/>
                  </a:srgbClr>
                </a:outerShdw>
              </a:effectLst>
            </a:endParaRPr>
          </a:p>
        </p:txBody>
      </p:sp>
      <p:sp>
        <p:nvSpPr>
          <p:cNvPr id="4" name="Rectangle 3"/>
          <p:cNvSpPr/>
          <p:nvPr/>
        </p:nvSpPr>
        <p:spPr>
          <a:xfrm>
            <a:off x="428596" y="500042"/>
            <a:ext cx="8358246" cy="646331"/>
          </a:xfrm>
          <a:prstGeom prst="rect">
            <a:avLst/>
          </a:prstGeom>
        </p:spPr>
        <p:txBody>
          <a:bodyPr wrap="square">
            <a:spAutoFit/>
          </a:bodyPr>
          <a:lstStyle/>
          <a:p>
            <a:r>
              <a:rPr lang="en-US" dirty="0" smtClean="0"/>
              <a:t>As of February 2, 2024, the number of operational public EV charging stations in the top five states are:</a:t>
            </a:r>
            <a:endParaRPr lang="en-US" dirty="0"/>
          </a:p>
        </p:txBody>
      </p:sp>
      <p:sp>
        <p:nvSpPr>
          <p:cNvPr id="5" name="Rectangle 4"/>
          <p:cNvSpPr/>
          <p:nvPr/>
        </p:nvSpPr>
        <p:spPr>
          <a:xfrm>
            <a:off x="3286116" y="2571744"/>
            <a:ext cx="5572164" cy="2585323"/>
          </a:xfrm>
          <a:prstGeom prst="rect">
            <a:avLst/>
          </a:prstGeom>
        </p:spPr>
        <p:txBody>
          <a:bodyPr wrap="square">
            <a:spAutoFit/>
          </a:bodyPr>
          <a:lstStyle/>
          <a:p>
            <a:r>
              <a:rPr lang="en-US" dirty="0" smtClean="0">
                <a:solidFill>
                  <a:srgbClr val="FFFF00"/>
                </a:solidFill>
              </a:rPr>
              <a:t>This data indicates that Maharashtra leads in charging infrastructure, followed by Karnataka, Tamil Nadu, Gujarat, and Rajasthan. </a:t>
            </a:r>
            <a:r>
              <a:rPr lang="en-US" dirty="0" smtClean="0">
                <a:solidFill>
                  <a:srgbClr val="FFFF00"/>
                </a:solidFill>
                <a:hlinkClick r:id="rId3"/>
              </a:rPr>
              <a:t>Press Information Bureau</a:t>
            </a:r>
            <a:endParaRPr lang="en-US" dirty="0" smtClean="0">
              <a:solidFill>
                <a:srgbClr val="FFFF00"/>
              </a:solidFill>
            </a:endParaRPr>
          </a:p>
          <a:p>
            <a:r>
              <a:rPr lang="en-US" dirty="0" smtClean="0">
                <a:solidFill>
                  <a:srgbClr val="FFFF00"/>
                </a:solidFill>
              </a:rPr>
              <a:t>The availability of charging stations is a key factor influencing EV adoption rates. States with more charging stations, like Maharashtra and Karnataka, tend to have higher EV penetration rates. Conversely, states with fewer charging stations, such as Gujarat and Rajasthan, may experience slower adoption rates.</a:t>
            </a:r>
            <a:endParaRPr lang="en-US" dirty="0">
              <a:solidFill>
                <a:srgbClr val="FFFF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57158" y="428604"/>
            <a:ext cx="8429684" cy="646331"/>
          </a:xfrm>
          <a:prstGeom prst="rect">
            <a:avLst/>
          </a:prstGeom>
        </p:spPr>
        <p:txBody>
          <a:bodyPr wrap="square">
            <a:spAutoFit/>
          </a:bodyPr>
          <a:lstStyle/>
          <a:p>
            <a:r>
              <a:rPr lang="en-US" dirty="0" smtClean="0"/>
              <a:t>Based on the visuals, </a:t>
            </a:r>
            <a:r>
              <a:rPr lang="en-US" b="1" dirty="0" smtClean="0"/>
              <a:t>Goa</a:t>
            </a:r>
            <a:r>
              <a:rPr lang="en-US" dirty="0" smtClean="0"/>
              <a:t> and </a:t>
            </a:r>
            <a:r>
              <a:rPr lang="en-US" b="1" dirty="0" smtClean="0"/>
              <a:t>Karnataka</a:t>
            </a:r>
            <a:r>
              <a:rPr lang="en-US" dirty="0" smtClean="0"/>
              <a:t> are emerging as top states for electric vehicle (EV) adoption in India.</a:t>
            </a:r>
            <a:endParaRPr lang="en-US" dirty="0"/>
          </a:p>
        </p:txBody>
      </p:sp>
      <p:sp>
        <p:nvSpPr>
          <p:cNvPr id="3" name="Rectangle 2"/>
          <p:cNvSpPr/>
          <p:nvPr/>
        </p:nvSpPr>
        <p:spPr>
          <a:xfrm>
            <a:off x="428596" y="1142984"/>
            <a:ext cx="8286808" cy="3416320"/>
          </a:xfrm>
          <a:prstGeom prst="rect">
            <a:avLst/>
          </a:prstGeom>
        </p:spPr>
        <p:txBody>
          <a:bodyPr wrap="square">
            <a:spAutoFit/>
          </a:bodyPr>
          <a:lstStyle/>
          <a:p>
            <a:r>
              <a:rPr lang="en-US" b="1" dirty="0" smtClean="0">
                <a:solidFill>
                  <a:srgbClr val="FFFF00"/>
                </a:solidFill>
              </a:rPr>
              <a:t>Goa</a:t>
            </a:r>
            <a:r>
              <a:rPr lang="en-US" dirty="0" smtClean="0">
                <a:solidFill>
                  <a:srgbClr val="FFFF00"/>
                </a:solidFill>
              </a:rPr>
              <a:t>:</a:t>
            </a:r>
          </a:p>
          <a:p>
            <a:r>
              <a:rPr lang="en-US" b="1" dirty="0" smtClean="0">
                <a:solidFill>
                  <a:srgbClr val="FFFF00"/>
                </a:solidFill>
              </a:rPr>
              <a:t>CAGR</a:t>
            </a:r>
            <a:r>
              <a:rPr lang="en-US" dirty="0" smtClean="0">
                <a:solidFill>
                  <a:srgbClr val="FFFF00"/>
                </a:solidFill>
              </a:rPr>
              <a:t>: Goa has demonstrated a remarkable </a:t>
            </a:r>
            <a:r>
              <a:rPr lang="en-US" b="1" dirty="0" smtClean="0">
                <a:solidFill>
                  <a:srgbClr val="FFFF00"/>
                </a:solidFill>
              </a:rPr>
              <a:t>27.41% Compound Annual Growth Rate (CAGR)</a:t>
            </a:r>
            <a:r>
              <a:rPr lang="en-US" dirty="0" smtClean="0">
                <a:solidFill>
                  <a:srgbClr val="FFFF00"/>
                </a:solidFill>
              </a:rPr>
              <a:t> in its EV market, indicating rapid adoption and growth. </a:t>
            </a:r>
          </a:p>
          <a:p>
            <a:r>
              <a:rPr lang="en-US" b="1" dirty="0" smtClean="0">
                <a:solidFill>
                  <a:srgbClr val="FFFF00"/>
                </a:solidFill>
              </a:rPr>
              <a:t>EV Penetration</a:t>
            </a:r>
            <a:r>
              <a:rPr lang="en-US" dirty="0" smtClean="0">
                <a:solidFill>
                  <a:srgbClr val="FFFF00"/>
                </a:solidFill>
              </a:rPr>
              <a:t>: As of FY24, Goa's EV penetration stood at </a:t>
            </a:r>
            <a:r>
              <a:rPr lang="en-US" b="1" dirty="0" smtClean="0">
                <a:solidFill>
                  <a:srgbClr val="FFFF00"/>
                </a:solidFill>
              </a:rPr>
              <a:t>9.84%</a:t>
            </a:r>
            <a:r>
              <a:rPr lang="en-US" dirty="0" smtClean="0">
                <a:solidFill>
                  <a:srgbClr val="FFFF00"/>
                </a:solidFill>
              </a:rPr>
              <a:t>, reflecting a strong shift towards electric mobility. </a:t>
            </a:r>
          </a:p>
          <a:p>
            <a:r>
              <a:rPr lang="en-US" b="1" dirty="0" smtClean="0">
                <a:solidFill>
                  <a:srgbClr val="FFFF00"/>
                </a:solidFill>
              </a:rPr>
              <a:t>Karnataka</a:t>
            </a:r>
            <a:r>
              <a:rPr lang="en-US" dirty="0" smtClean="0">
                <a:solidFill>
                  <a:srgbClr val="FFFF00"/>
                </a:solidFill>
              </a:rPr>
              <a:t>:</a:t>
            </a:r>
          </a:p>
          <a:p>
            <a:r>
              <a:rPr lang="en-US" b="1" dirty="0" smtClean="0">
                <a:solidFill>
                  <a:srgbClr val="FFFF00"/>
                </a:solidFill>
              </a:rPr>
              <a:t>CAGR</a:t>
            </a:r>
            <a:r>
              <a:rPr lang="en-US" dirty="0" smtClean="0">
                <a:solidFill>
                  <a:srgbClr val="FFFF00"/>
                </a:solidFill>
              </a:rPr>
              <a:t>: Karnataka is projected to experience a </a:t>
            </a:r>
            <a:r>
              <a:rPr lang="en-US" b="1" dirty="0" smtClean="0">
                <a:solidFill>
                  <a:srgbClr val="FFFF00"/>
                </a:solidFill>
              </a:rPr>
              <a:t>25-30% CAGR</a:t>
            </a:r>
            <a:r>
              <a:rPr lang="en-US" dirty="0" smtClean="0">
                <a:solidFill>
                  <a:srgbClr val="FFFF00"/>
                </a:solidFill>
              </a:rPr>
              <a:t> in EV sales by 2030, driven by initiatives in cities like </a:t>
            </a:r>
            <a:r>
              <a:rPr lang="en-US" b="1" dirty="0" err="1" smtClean="0">
                <a:solidFill>
                  <a:srgbClr val="FFFF00"/>
                </a:solidFill>
              </a:rPr>
              <a:t>Bengaluru</a:t>
            </a:r>
            <a:r>
              <a:rPr lang="en-US" dirty="0" smtClean="0">
                <a:solidFill>
                  <a:srgbClr val="FFFF00"/>
                </a:solidFill>
              </a:rPr>
              <a:t>.</a:t>
            </a:r>
          </a:p>
          <a:p>
            <a:r>
              <a:rPr lang="en-US" b="1" dirty="0" smtClean="0">
                <a:solidFill>
                  <a:srgbClr val="FFFF00"/>
                </a:solidFill>
              </a:rPr>
              <a:t>Projected Sales for 2030</a:t>
            </a:r>
            <a:r>
              <a:rPr lang="en-US" dirty="0" smtClean="0">
                <a:solidFill>
                  <a:srgbClr val="FFFF00"/>
                </a:solidFill>
              </a:rPr>
              <a:t>: Karnataka is expected to become one of the top states in terms of total EV sales of more than 12 </a:t>
            </a:r>
            <a:r>
              <a:rPr lang="en-US" dirty="0" err="1" smtClean="0">
                <a:solidFill>
                  <a:srgbClr val="FFFF00"/>
                </a:solidFill>
              </a:rPr>
              <a:t>lakhs</a:t>
            </a:r>
            <a:r>
              <a:rPr lang="en-US" dirty="0" smtClean="0">
                <a:solidFill>
                  <a:srgbClr val="FFFF00"/>
                </a:solidFill>
              </a:rPr>
              <a:t> units by 2030, with </a:t>
            </a:r>
            <a:r>
              <a:rPr lang="en-US" b="1" dirty="0" err="1" smtClean="0">
                <a:solidFill>
                  <a:srgbClr val="FFFF00"/>
                </a:solidFill>
              </a:rPr>
              <a:t>Bengaluru</a:t>
            </a:r>
            <a:r>
              <a:rPr lang="en-US" b="1" dirty="0" smtClean="0">
                <a:solidFill>
                  <a:srgbClr val="FFFF00"/>
                </a:solidFill>
              </a:rPr>
              <a:t> </a:t>
            </a:r>
            <a:r>
              <a:rPr lang="en-US" dirty="0" smtClean="0">
                <a:solidFill>
                  <a:srgbClr val="FFFF00"/>
                </a:solidFill>
              </a:rPr>
              <a:t>leading the charge.</a:t>
            </a:r>
          </a:p>
          <a:p>
            <a:endParaRPr lang="en-US" dirty="0"/>
          </a:p>
        </p:txBody>
      </p:sp>
      <p:sp>
        <p:nvSpPr>
          <p:cNvPr id="4" name="Rectangle 3"/>
          <p:cNvSpPr/>
          <p:nvPr/>
        </p:nvSpPr>
        <p:spPr>
          <a:xfrm>
            <a:off x="285720" y="4500570"/>
            <a:ext cx="8501122" cy="1631216"/>
          </a:xfrm>
          <a:prstGeom prst="rect">
            <a:avLst/>
          </a:prstGeom>
        </p:spPr>
        <p:txBody>
          <a:bodyPr wrap="square">
            <a:spAutoFit/>
          </a:bodyPr>
          <a:lstStyle/>
          <a:p>
            <a:r>
              <a:rPr lang="en-US" sz="2000" b="1" dirty="0" smtClean="0"/>
              <a:t>Conclusion</a:t>
            </a:r>
            <a:r>
              <a:rPr lang="en-US" sz="2000" dirty="0" smtClean="0"/>
              <a:t>: </a:t>
            </a:r>
          </a:p>
          <a:p>
            <a:r>
              <a:rPr lang="en-US" sz="2000" dirty="0" smtClean="0"/>
              <a:t>While </a:t>
            </a:r>
            <a:r>
              <a:rPr lang="en-US" sz="2000" b="1" dirty="0" smtClean="0"/>
              <a:t>Gujarat</a:t>
            </a:r>
            <a:r>
              <a:rPr lang="en-US" sz="2000" dirty="0" smtClean="0"/>
              <a:t> remains a strong contender for EV manufacturing due to its infrastructure and business-friendly environment, </a:t>
            </a:r>
            <a:r>
              <a:rPr lang="en-US" sz="2000" b="1" dirty="0" smtClean="0"/>
              <a:t>Goa</a:t>
            </a:r>
            <a:r>
              <a:rPr lang="en-US" sz="2000" dirty="0" smtClean="0"/>
              <a:t> and </a:t>
            </a:r>
            <a:r>
              <a:rPr lang="en-US" sz="2000" b="1" dirty="0" smtClean="0"/>
              <a:t>Karnataka</a:t>
            </a:r>
            <a:r>
              <a:rPr lang="en-US" sz="2000" dirty="0" smtClean="0"/>
              <a:t> offer higher growth rates and substantial projected sales, making them attractive options for future EV market expansion.</a:t>
            </a:r>
            <a:endParaRPr lang="en-US" sz="20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TotalTime>
  <Words>600</Words>
  <Application>Microsoft Office PowerPoint</Application>
  <PresentationFormat>On-screen Show (4:3)</PresentationFormat>
  <Paragraphs>46</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Metro</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19</cp:revision>
  <dcterms:created xsi:type="dcterms:W3CDTF">2025-01-28T16:15:24Z</dcterms:created>
  <dcterms:modified xsi:type="dcterms:W3CDTF">2025-01-28T19:22:19Z</dcterms:modified>
</cp:coreProperties>
</file>