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sldIdLst>
    <p:sldId id="260" r:id="rId5"/>
    <p:sldId id="262" r:id="rId6"/>
    <p:sldId id="263" r:id="rId7"/>
    <p:sldId id="266" r:id="rId8"/>
    <p:sldId id="265" r:id="rId9"/>
    <p:sldId id="267" r:id="rId10"/>
    <p:sldId id="268" r:id="rId11"/>
    <p:sldId id="257" r:id="rId12"/>
    <p:sldId id="258" r:id="rId13"/>
    <p:sldId id="269" r:id="rId14"/>
    <p:sldId id="259" r:id="rId15"/>
    <p:sldId id="271" r:id="rId16"/>
    <p:sldId id="272" r:id="rId17"/>
  </p:sldIdLst>
  <p:sldSz cx="12192000" cy="6858000"/>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850551-C53E-403A-B78F-232B07FB1D5A}" v="43" dt="2023-09-14T15:18:18.026"/>
    <p1510:client id="{DB167157-C17E-4B1E-AEE1-F26B2F6794CF}" v="81" dt="2023-09-13T20:08:19.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5223" autoAdjust="0"/>
  </p:normalViewPr>
  <p:slideViewPr>
    <p:cSldViewPr snapToGrid="0" snapToObjects="1">
      <p:cViewPr varScale="1">
        <p:scale>
          <a:sx n="88" d="100"/>
          <a:sy n="88" d="100"/>
        </p:scale>
        <p:origin x="2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ndra GP" userId="e7d0884e15c1e095" providerId="LiveId" clId="{60850551-C53E-403A-B78F-232B07FB1D5A}"/>
    <pc:docChg chg="undo custSel addSld delSld modSld">
      <pc:chgData name="Ravindra GP" userId="e7d0884e15c1e095" providerId="LiveId" clId="{60850551-C53E-403A-B78F-232B07FB1D5A}" dt="2023-09-14T15:17:48.767" v="1038" actId="5793"/>
      <pc:docMkLst>
        <pc:docMk/>
      </pc:docMkLst>
      <pc:sldChg chg="modSp mod">
        <pc:chgData name="Ravindra GP" userId="e7d0884e15c1e095" providerId="LiveId" clId="{60850551-C53E-403A-B78F-232B07FB1D5A}" dt="2023-09-14T13:49:27.954" v="750" actId="20577"/>
        <pc:sldMkLst>
          <pc:docMk/>
          <pc:sldMk cId="161944045" sldId="258"/>
        </pc:sldMkLst>
        <pc:spChg chg="mod">
          <ac:chgData name="Ravindra GP" userId="e7d0884e15c1e095" providerId="LiveId" clId="{60850551-C53E-403A-B78F-232B07FB1D5A}" dt="2023-09-14T13:49:27.954" v="750" actId="20577"/>
          <ac:spMkLst>
            <pc:docMk/>
            <pc:sldMk cId="161944045" sldId="258"/>
            <ac:spMk id="5" creationId="{E9EC96E6-C772-A320-33E3-1AD414B954B8}"/>
          </ac:spMkLst>
        </pc:spChg>
      </pc:sldChg>
      <pc:sldChg chg="addSp delSp modSp mod">
        <pc:chgData name="Ravindra GP" userId="e7d0884e15c1e095" providerId="LiveId" clId="{60850551-C53E-403A-B78F-232B07FB1D5A}" dt="2023-09-14T15:09:11.276" v="999" actId="14100"/>
        <pc:sldMkLst>
          <pc:docMk/>
          <pc:sldMk cId="3528584709" sldId="259"/>
        </pc:sldMkLst>
        <pc:graphicFrameChg chg="del">
          <ac:chgData name="Ravindra GP" userId="e7d0884e15c1e095" providerId="LiveId" clId="{60850551-C53E-403A-B78F-232B07FB1D5A}" dt="2023-09-14T15:07:45.456" v="990" actId="478"/>
          <ac:graphicFrameMkLst>
            <pc:docMk/>
            <pc:sldMk cId="3528584709" sldId="259"/>
            <ac:graphicFrameMk id="2" creationId="{C73A5677-94F6-9F2F-E653-BC5881E4DCD1}"/>
          </ac:graphicFrameMkLst>
        </pc:graphicFrameChg>
        <pc:graphicFrameChg chg="add del mod">
          <ac:chgData name="Ravindra GP" userId="e7d0884e15c1e095" providerId="LiveId" clId="{60850551-C53E-403A-B78F-232B07FB1D5A}" dt="2023-09-14T15:02:56.424" v="972" actId="478"/>
          <ac:graphicFrameMkLst>
            <pc:docMk/>
            <pc:sldMk cId="3528584709" sldId="259"/>
            <ac:graphicFrameMk id="3" creationId="{B2D760DF-4955-15D5-D1C6-FCDB90642CA8}"/>
          </ac:graphicFrameMkLst>
        </pc:graphicFrameChg>
        <pc:graphicFrameChg chg="add mod">
          <ac:chgData name="Ravindra GP" userId="e7d0884e15c1e095" providerId="LiveId" clId="{60850551-C53E-403A-B78F-232B07FB1D5A}" dt="2023-09-14T15:09:11.276" v="999" actId="14100"/>
          <ac:graphicFrameMkLst>
            <pc:docMk/>
            <pc:sldMk cId="3528584709" sldId="259"/>
            <ac:graphicFrameMk id="4" creationId="{2C559889-5C91-9A0B-2A93-544B2A17C9CB}"/>
          </ac:graphicFrameMkLst>
        </pc:graphicFrameChg>
      </pc:sldChg>
      <pc:sldChg chg="addSp delSp modSp mod">
        <pc:chgData name="Ravindra GP" userId="e7d0884e15c1e095" providerId="LiveId" clId="{60850551-C53E-403A-B78F-232B07FB1D5A}" dt="2023-09-14T15:04:21.370" v="978" actId="14100"/>
        <pc:sldMkLst>
          <pc:docMk/>
          <pc:sldMk cId="1732065519" sldId="268"/>
        </pc:sldMkLst>
        <pc:spChg chg="mod">
          <ac:chgData name="Ravindra GP" userId="e7d0884e15c1e095" providerId="LiveId" clId="{60850551-C53E-403A-B78F-232B07FB1D5A}" dt="2023-09-14T13:46:42.513" v="748" actId="20577"/>
          <ac:spMkLst>
            <pc:docMk/>
            <pc:sldMk cId="1732065519" sldId="268"/>
            <ac:spMk id="4" creationId="{9E8F3431-0A7D-855A-61E3-7637DFF50982}"/>
          </ac:spMkLst>
        </pc:spChg>
        <pc:spChg chg="add del mod">
          <ac:chgData name="Ravindra GP" userId="e7d0884e15c1e095" providerId="LiveId" clId="{60850551-C53E-403A-B78F-232B07FB1D5A}" dt="2023-09-14T15:03:40.432" v="974"/>
          <ac:spMkLst>
            <pc:docMk/>
            <pc:sldMk cId="1732065519" sldId="268"/>
            <ac:spMk id="6" creationId="{A2924782-9127-D3A1-50FF-83959D9C051F}"/>
          </ac:spMkLst>
        </pc:spChg>
        <pc:graphicFrameChg chg="del">
          <ac:chgData name="Ravindra GP" userId="e7d0884e15c1e095" providerId="LiveId" clId="{60850551-C53E-403A-B78F-232B07FB1D5A}" dt="2023-09-14T15:03:36.927" v="973" actId="478"/>
          <ac:graphicFrameMkLst>
            <pc:docMk/>
            <pc:sldMk cId="1732065519" sldId="268"/>
            <ac:graphicFrameMk id="5" creationId="{F61F951D-6600-95E6-57EF-C6E18E8E2082}"/>
          </ac:graphicFrameMkLst>
        </pc:graphicFrameChg>
        <pc:graphicFrameChg chg="add mod">
          <ac:chgData name="Ravindra GP" userId="e7d0884e15c1e095" providerId="LiveId" clId="{60850551-C53E-403A-B78F-232B07FB1D5A}" dt="2023-09-14T15:04:21.370" v="978" actId="14100"/>
          <ac:graphicFrameMkLst>
            <pc:docMk/>
            <pc:sldMk cId="1732065519" sldId="268"/>
            <ac:graphicFrameMk id="7" creationId="{D67F3953-922A-1A0E-74B4-0ED10CFA7087}"/>
          </ac:graphicFrameMkLst>
        </pc:graphicFrameChg>
      </pc:sldChg>
      <pc:sldChg chg="addSp delSp modSp mod">
        <pc:chgData name="Ravindra GP" userId="e7d0884e15c1e095" providerId="LiveId" clId="{60850551-C53E-403A-B78F-232B07FB1D5A}" dt="2023-09-14T15:16:40.005" v="1019" actId="120"/>
        <pc:sldMkLst>
          <pc:docMk/>
          <pc:sldMk cId="2646526795" sldId="269"/>
        </pc:sldMkLst>
        <pc:spChg chg="mod">
          <ac:chgData name="Ravindra GP" userId="e7d0884e15c1e095" providerId="LiveId" clId="{60850551-C53E-403A-B78F-232B07FB1D5A}" dt="2023-09-14T15:16:40.005" v="1019" actId="120"/>
          <ac:spMkLst>
            <pc:docMk/>
            <pc:sldMk cId="2646526795" sldId="269"/>
            <ac:spMk id="5" creationId="{E9EC96E6-C772-A320-33E3-1AD414B954B8}"/>
          </ac:spMkLst>
        </pc:spChg>
        <pc:graphicFrameChg chg="add del mod">
          <ac:chgData name="Ravindra GP" userId="e7d0884e15c1e095" providerId="LiveId" clId="{60850551-C53E-403A-B78F-232B07FB1D5A}" dt="2023-09-14T15:14:22.799" v="1002" actId="478"/>
          <ac:graphicFrameMkLst>
            <pc:docMk/>
            <pc:sldMk cId="2646526795" sldId="269"/>
            <ac:graphicFrameMk id="2" creationId="{311391CB-74C4-4DA0-1CED-71C5CC5CDF7B}"/>
          </ac:graphicFrameMkLst>
        </pc:graphicFrameChg>
        <pc:graphicFrameChg chg="add del">
          <ac:chgData name="Ravindra GP" userId="e7d0884e15c1e095" providerId="LiveId" clId="{60850551-C53E-403A-B78F-232B07FB1D5A}" dt="2023-09-14T15:14:16.552" v="1001" actId="478"/>
          <ac:graphicFrameMkLst>
            <pc:docMk/>
            <pc:sldMk cId="2646526795" sldId="269"/>
            <ac:graphicFrameMk id="4" creationId="{75F883F3-98B9-C6F5-1F86-E5F747BF7763}"/>
          </ac:graphicFrameMkLst>
        </pc:graphicFrameChg>
        <pc:graphicFrameChg chg="del">
          <ac:chgData name="Ravindra GP" userId="e7d0884e15c1e095" providerId="LiveId" clId="{60850551-C53E-403A-B78F-232B07FB1D5A}" dt="2023-09-14T15:06:20.128" v="980" actId="478"/>
          <ac:graphicFrameMkLst>
            <pc:docMk/>
            <pc:sldMk cId="2646526795" sldId="269"/>
            <ac:graphicFrameMk id="6" creationId="{5210E8F5-77C2-7C43-40FD-C4063654B3AB}"/>
          </ac:graphicFrameMkLst>
        </pc:graphicFrameChg>
        <pc:graphicFrameChg chg="add mod">
          <ac:chgData name="Ravindra GP" userId="e7d0884e15c1e095" providerId="LiveId" clId="{60850551-C53E-403A-B78F-232B07FB1D5A}" dt="2023-09-14T15:16:36.737" v="1018" actId="14100"/>
          <ac:graphicFrameMkLst>
            <pc:docMk/>
            <pc:sldMk cId="2646526795" sldId="269"/>
            <ac:graphicFrameMk id="7" creationId="{BCD26553-F2B4-9FF0-6FB4-3D990EAED238}"/>
          </ac:graphicFrameMkLst>
        </pc:graphicFrameChg>
      </pc:sldChg>
      <pc:sldChg chg="modSp del mod">
        <pc:chgData name="Ravindra GP" userId="e7d0884e15c1e095" providerId="LiveId" clId="{60850551-C53E-403A-B78F-232B07FB1D5A}" dt="2023-09-14T13:58:20.702" v="965" actId="2696"/>
        <pc:sldMkLst>
          <pc:docMk/>
          <pc:sldMk cId="584888581" sldId="270"/>
        </pc:sldMkLst>
        <pc:spChg chg="mod">
          <ac:chgData name="Ravindra GP" userId="e7d0884e15c1e095" providerId="LiveId" clId="{60850551-C53E-403A-B78F-232B07FB1D5A}" dt="2023-09-14T13:30:56.847" v="697" actId="20577"/>
          <ac:spMkLst>
            <pc:docMk/>
            <pc:sldMk cId="584888581" sldId="270"/>
            <ac:spMk id="3" creationId="{23816DEC-1253-9A85-6B27-80842A796CFF}"/>
          </ac:spMkLst>
        </pc:spChg>
      </pc:sldChg>
      <pc:sldChg chg="modSp new mod">
        <pc:chgData name="Ravindra GP" userId="e7d0884e15c1e095" providerId="LiveId" clId="{60850551-C53E-403A-B78F-232B07FB1D5A}" dt="2023-09-14T15:17:48.767" v="1038" actId="5793"/>
        <pc:sldMkLst>
          <pc:docMk/>
          <pc:sldMk cId="771423179" sldId="271"/>
        </pc:sldMkLst>
        <pc:spChg chg="mod">
          <ac:chgData name="Ravindra GP" userId="e7d0884e15c1e095" providerId="LiveId" clId="{60850551-C53E-403A-B78F-232B07FB1D5A}" dt="2023-09-14T13:32:05.942" v="730" actId="20577"/>
          <ac:spMkLst>
            <pc:docMk/>
            <pc:sldMk cId="771423179" sldId="271"/>
            <ac:spMk id="2" creationId="{21DE34AC-AF66-57ED-CABC-088DC838BECC}"/>
          </ac:spMkLst>
        </pc:spChg>
        <pc:spChg chg="mod">
          <ac:chgData name="Ravindra GP" userId="e7d0884e15c1e095" providerId="LiveId" clId="{60850551-C53E-403A-B78F-232B07FB1D5A}" dt="2023-09-14T15:17:42.130" v="1037"/>
          <ac:spMkLst>
            <pc:docMk/>
            <pc:sldMk cId="771423179" sldId="271"/>
            <ac:spMk id="3" creationId="{6CC9FF80-753F-CBF9-A82C-1470131561E2}"/>
          </ac:spMkLst>
        </pc:spChg>
        <pc:spChg chg="mod">
          <ac:chgData name="Ravindra GP" userId="e7d0884e15c1e095" providerId="LiveId" clId="{60850551-C53E-403A-B78F-232B07FB1D5A}" dt="2023-09-14T15:17:48.767" v="1038" actId="5793"/>
          <ac:spMkLst>
            <pc:docMk/>
            <pc:sldMk cId="771423179" sldId="271"/>
            <ac:spMk id="4" creationId="{EB9DC1AC-C72A-B645-A7E5-98A582A9403E}"/>
          </ac:spMkLst>
        </pc:spChg>
      </pc:sldChg>
      <pc:sldChg chg="modSp new mod">
        <pc:chgData name="Ravindra GP" userId="e7d0884e15c1e095" providerId="LiveId" clId="{60850551-C53E-403A-B78F-232B07FB1D5A}" dt="2023-09-14T15:17:23.137" v="1035" actId="1076"/>
        <pc:sldMkLst>
          <pc:docMk/>
          <pc:sldMk cId="2708260154" sldId="272"/>
        </pc:sldMkLst>
        <pc:spChg chg="mod">
          <ac:chgData name="Ravindra GP" userId="e7d0884e15c1e095" providerId="LiveId" clId="{60850551-C53E-403A-B78F-232B07FB1D5A}" dt="2023-09-14T15:17:23.137" v="1035" actId="1076"/>
          <ac:spMkLst>
            <pc:docMk/>
            <pc:sldMk cId="2708260154" sldId="272"/>
            <ac:spMk id="2" creationId="{5FBC1D98-4999-85F1-1EAE-155D4E80B1A9}"/>
          </ac:spMkLst>
        </pc:spChg>
      </pc:sldChg>
      <pc:sldChg chg="new del">
        <pc:chgData name="Ravindra GP" userId="e7d0884e15c1e095" providerId="LiveId" clId="{60850551-C53E-403A-B78F-232B07FB1D5A}" dt="2023-09-14T15:16:53.999" v="1021" actId="680"/>
        <pc:sldMkLst>
          <pc:docMk/>
          <pc:sldMk cId="2810452138" sldId="272"/>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37A2730A-859E-B540-ADF3-E97069AD1FDB}" type="datetimeFigureOut">
              <a:rPr lang="en-US" smtClean="0"/>
              <a:t>9/14/2023</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8E05DC9C-C50D-D242-B083-59CEE07163F1}"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1180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944548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535550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3350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915438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A2730A-859E-B540-ADF3-E97069AD1FDB}"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58462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A2730A-859E-B540-ADF3-E97069AD1FDB}"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277010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6433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62607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52360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032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50465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609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4470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003295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71150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5451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37A2730A-859E-B540-ADF3-E97069AD1FDB}" type="datetimeFigureOut">
              <a:rPr lang="en-US" smtClean="0"/>
              <a:t>9/14/2023</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365546118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B707-133E-6EE2-4615-4FD0514C6995}"/>
              </a:ext>
            </a:extLst>
          </p:cNvPr>
          <p:cNvSpPr>
            <a:spLocks noGrp="1"/>
          </p:cNvSpPr>
          <p:nvPr>
            <p:ph type="title"/>
          </p:nvPr>
        </p:nvSpPr>
        <p:spPr>
          <a:xfrm>
            <a:off x="838199" y="365125"/>
            <a:ext cx="10983687" cy="6552746"/>
          </a:xfrm>
        </p:spPr>
        <p:txBody>
          <a:bodyPr>
            <a:normAutofit/>
          </a:bodyPr>
          <a:lstStyle/>
          <a:p>
            <a:pPr algn="ctr" fontAlgn="base"/>
            <a:r>
              <a:rPr lang="en-US" b="0" dirty="0" err="1">
                <a:effectLst/>
                <a:latin typeface="Georgia" panose="02040502050405020303" pitchFamily="18" charset="0"/>
              </a:rPr>
              <a:t>Codebasics</a:t>
            </a:r>
            <a:r>
              <a:rPr lang="en-US" b="0" dirty="0">
                <a:effectLst/>
                <a:latin typeface="Georgia" panose="02040502050405020303" pitchFamily="18" charset="0"/>
              </a:rPr>
              <a:t> Resume Project Challenge – Data Analytics Project on Telangana Government</a:t>
            </a:r>
            <a:br>
              <a:rPr lang="en-US" b="0" dirty="0">
                <a:effectLst/>
                <a:latin typeface="Georgia" panose="02040502050405020303" pitchFamily="18" charset="0"/>
              </a:rPr>
            </a:br>
            <a:br>
              <a:rPr lang="en-US" b="0" i="0" dirty="0">
                <a:solidFill>
                  <a:srgbClr val="000000"/>
                </a:solidFill>
                <a:effectLst/>
                <a:latin typeface="Verdana" panose="020B0604030504040204" pitchFamily="34" charset="0"/>
              </a:rPr>
            </a:br>
            <a:endParaRPr lang="en-IN" dirty="0"/>
          </a:p>
        </p:txBody>
      </p:sp>
    </p:spTree>
    <p:extLst>
      <p:ext uri="{BB962C8B-B14F-4D97-AF65-F5344CB8AC3E}">
        <p14:creationId xmlns:p14="http://schemas.microsoft.com/office/powerpoint/2010/main" val="3149049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95A45-FED2-C291-958D-623B1E61D372}"/>
              </a:ext>
            </a:extLst>
          </p:cNvPr>
          <p:cNvSpPr txBox="1"/>
          <p:nvPr/>
        </p:nvSpPr>
        <p:spPr>
          <a:xfrm>
            <a:off x="117022" y="18284"/>
            <a:ext cx="11127922" cy="923330"/>
          </a:xfrm>
          <a:prstGeom prst="rect">
            <a:avLst/>
          </a:prstGeom>
          <a:noFill/>
        </p:spPr>
        <p:txBody>
          <a:bodyPr wrap="square">
            <a:spAutoFit/>
          </a:bodyPr>
          <a:lstStyle/>
          <a:p>
            <a:pPr algn="ctr"/>
            <a:r>
              <a:rPr lang="en-IN" sz="5400" dirty="0">
                <a:solidFill>
                  <a:srgbClr val="FF0000"/>
                </a:solidFill>
                <a:latin typeface="+mj-lt"/>
              </a:rPr>
              <a:t>DATA ANALYSIS ON INDUSTRIAL PROJECT </a:t>
            </a:r>
          </a:p>
        </p:txBody>
      </p:sp>
      <p:sp>
        <p:nvSpPr>
          <p:cNvPr id="5" name="TextBox 4">
            <a:extLst>
              <a:ext uri="{FF2B5EF4-FFF2-40B4-BE49-F238E27FC236}">
                <a16:creationId xmlns:a16="http://schemas.microsoft.com/office/drawing/2014/main" id="{E9EC96E6-C772-A320-33E3-1AD414B954B8}"/>
              </a:ext>
            </a:extLst>
          </p:cNvPr>
          <p:cNvSpPr txBox="1"/>
          <p:nvPr/>
        </p:nvSpPr>
        <p:spPr>
          <a:xfrm>
            <a:off x="6629402" y="943493"/>
            <a:ext cx="4969328" cy="2308324"/>
          </a:xfrm>
          <a:prstGeom prst="rect">
            <a:avLst/>
          </a:prstGeom>
          <a:noFill/>
        </p:spPr>
        <p:txBody>
          <a:bodyPr wrap="square">
            <a:spAutoFit/>
          </a:bodyPr>
          <a:lstStyle/>
          <a:p>
            <a:r>
              <a:rPr lang="en-US" sz="1200" b="1" i="0" u="none" strike="noStrike" baseline="0" dirty="0">
                <a:solidFill>
                  <a:srgbClr val="000000"/>
                </a:solidFill>
                <a:latin typeface="Times New Roman" panose="02020603050405020304" pitchFamily="18" charset="0"/>
                <a:cs typeface="Times New Roman" panose="02020603050405020304" pitchFamily="18" charset="0"/>
              </a:rPr>
              <a:t>11. Are there any particular sectors that have shown substantial </a:t>
            </a:r>
          </a:p>
          <a:p>
            <a:r>
              <a:rPr lang="en-US" sz="1200" b="1" i="0" u="none" strike="noStrike" baseline="0" dirty="0">
                <a:solidFill>
                  <a:srgbClr val="000000"/>
                </a:solidFill>
                <a:latin typeface="Times New Roman" panose="02020603050405020304" pitchFamily="18" charset="0"/>
                <a:cs typeface="Times New Roman" panose="02020603050405020304" pitchFamily="18" charset="0"/>
              </a:rPr>
              <a:t>Investment in multiple districts between FY 2021 and 2022? </a:t>
            </a:r>
          </a:p>
          <a:p>
            <a:r>
              <a:rPr lang="en-US" sz="1200" dirty="0">
                <a:solidFill>
                  <a:srgbClr val="000000"/>
                </a:solidFill>
                <a:latin typeface="Times New Roman" panose="02020603050405020304" pitchFamily="18" charset="0"/>
                <a:cs typeface="Times New Roman" panose="02020603050405020304" pitchFamily="18" charset="0"/>
              </a:rPr>
              <a:t>Pharmaceutical and chemicals Sector have been shown substantial investment in multiple districts in the Year of 2021 and 2022.</a:t>
            </a:r>
          </a:p>
          <a:p>
            <a:endParaRPr lang="en-US" sz="12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200" b="1" i="0" u="none" strike="noStrike" baseline="0" dirty="0">
                <a:solidFill>
                  <a:srgbClr val="000000"/>
                </a:solidFill>
                <a:latin typeface="Times New Roman" panose="02020603050405020304" pitchFamily="18" charset="0"/>
                <a:cs typeface="Times New Roman" panose="02020603050405020304" pitchFamily="18" charset="0"/>
              </a:rPr>
              <a:t>12. Can we identify any seasonal patterns or cyclicality in the </a:t>
            </a:r>
          </a:p>
          <a:p>
            <a:r>
              <a:rPr lang="en-US" sz="1200" b="1" i="0" u="none" strike="noStrike" baseline="0" dirty="0">
                <a:solidFill>
                  <a:srgbClr val="000000"/>
                </a:solidFill>
                <a:latin typeface="Times New Roman" panose="02020603050405020304" pitchFamily="18" charset="0"/>
                <a:cs typeface="Times New Roman" panose="02020603050405020304" pitchFamily="18" charset="0"/>
              </a:rPr>
              <a:t>Investment trends for specific sectors? Do certain sectors </a:t>
            </a:r>
          </a:p>
          <a:p>
            <a:r>
              <a:rPr lang="en-US" sz="1200" b="1" i="0" u="none" strike="noStrike" baseline="0" dirty="0">
                <a:solidFill>
                  <a:srgbClr val="000000"/>
                </a:solidFill>
                <a:latin typeface="Times New Roman" panose="02020603050405020304" pitchFamily="18" charset="0"/>
                <a:cs typeface="Times New Roman" panose="02020603050405020304" pitchFamily="18" charset="0"/>
              </a:rPr>
              <a:t>Experience higher investments during particular months? </a:t>
            </a:r>
          </a:p>
          <a:p>
            <a:r>
              <a:rPr lang="en-US" sz="1200" dirty="0">
                <a:solidFill>
                  <a:srgbClr val="000000"/>
                </a:solidFill>
                <a:latin typeface="Times New Roman" panose="02020603050405020304" pitchFamily="18" charset="0"/>
                <a:cs typeface="Times New Roman" panose="02020603050405020304" pitchFamily="18" charset="0"/>
              </a:rPr>
              <a:t>Total Investment being maintained Same in all the Years. Real Estate Experience higher investments. Hence could not find any trends for specific Sectors.</a:t>
            </a:r>
            <a:endParaRPr lang="en-US" sz="12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1200" b="0" i="0" u="none" strike="noStrike" baseline="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a:extLst>
                  <a:ext uri="{FF2B5EF4-FFF2-40B4-BE49-F238E27FC236}">
                    <a16:creationId xmlns:a16="http://schemas.microsoft.com/office/drawing/2014/main" id="{BCD26553-F2B4-9FF0-6FB4-3D990EAED238}"/>
                  </a:ext>
                </a:extLst>
              </p:cNvPr>
              <p:cNvGraphicFramePr>
                <a:graphicFrameLocks noGrp="1"/>
              </p:cNvGraphicFramePr>
              <p:nvPr>
                <p:extLst>
                  <p:ext uri="{D42A27DB-BD31-4B8C-83A1-F6EECF244321}">
                    <p14:modId xmlns:p14="http://schemas.microsoft.com/office/powerpoint/2010/main" val="581302259"/>
                  </p:ext>
                </p:extLst>
              </p:nvPr>
            </p:nvGraphicFramePr>
            <p:xfrm>
              <a:off x="0" y="941614"/>
              <a:ext cx="6629402" cy="458045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Add-in 6">
                <a:extLst>
                  <a:ext uri="{FF2B5EF4-FFF2-40B4-BE49-F238E27FC236}">
                    <a16:creationId xmlns:a16="http://schemas.microsoft.com/office/drawing/2014/main" id="{BCD26553-F2B4-9FF0-6FB4-3D990EAED238}"/>
                  </a:ext>
                </a:extLst>
              </p:cNvPr>
              <p:cNvPicPr>
                <a:picLocks noGrp="1" noRot="1" noChangeAspect="1" noMove="1" noResize="1" noEditPoints="1" noAdjustHandles="1" noChangeArrowheads="1" noChangeShapeType="1"/>
              </p:cNvPicPr>
              <p:nvPr/>
            </p:nvPicPr>
            <p:blipFill>
              <a:blip r:embed="rId3"/>
              <a:stretch>
                <a:fillRect/>
              </a:stretch>
            </p:blipFill>
            <p:spPr>
              <a:xfrm>
                <a:off x="0" y="941614"/>
                <a:ext cx="6629402" cy="4580455"/>
              </a:xfrm>
              <a:prstGeom prst="rect">
                <a:avLst/>
              </a:prstGeom>
            </p:spPr>
          </p:pic>
        </mc:Fallback>
      </mc:AlternateContent>
    </p:spTree>
    <p:extLst>
      <p:ext uri="{BB962C8B-B14F-4D97-AF65-F5344CB8AC3E}">
        <p14:creationId xmlns:p14="http://schemas.microsoft.com/office/powerpoint/2010/main" val="264652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682846-84C4-1D8D-F83C-C5BE08F4D8FC}"/>
              </a:ext>
            </a:extLst>
          </p:cNvPr>
          <p:cNvSpPr txBox="1"/>
          <p:nvPr/>
        </p:nvSpPr>
        <p:spPr>
          <a:xfrm>
            <a:off x="7127422" y="836457"/>
            <a:ext cx="4416879" cy="3231654"/>
          </a:xfrm>
          <a:prstGeom prst="rect">
            <a:avLst/>
          </a:prstGeom>
          <a:noFill/>
        </p:spPr>
        <p:txBody>
          <a:bodyPr wrap="square">
            <a:spAutoFit/>
          </a:bodyPr>
          <a:lstStyle/>
          <a:p>
            <a:pPr algn="l"/>
            <a:endParaRPr lang="en-IN" sz="12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200" b="0" i="0" u="none" strike="noStrike" baseline="0" dirty="0">
                <a:solidFill>
                  <a:srgbClr val="000000"/>
                </a:solidFill>
                <a:latin typeface="Times New Roman" panose="02020603050405020304" pitchFamily="18" charset="0"/>
                <a:cs typeface="Times New Roman" panose="02020603050405020304" pitchFamily="18" charset="0"/>
              </a:rPr>
              <a:t>1. What are the top 5 districts to buy commercial properties in Telangana? Justify your answer. </a:t>
            </a:r>
          </a:p>
          <a:p>
            <a:r>
              <a:rPr lang="en-IN" sz="1200" b="0" i="0" u="none" strike="noStrike" baseline="0" dirty="0">
                <a:solidFill>
                  <a:srgbClr val="000000"/>
                </a:solidFill>
                <a:latin typeface="Times New Roman" panose="02020603050405020304" pitchFamily="18" charset="0"/>
                <a:cs typeface="Times New Roman" panose="02020603050405020304" pitchFamily="18" charset="0"/>
              </a:rPr>
              <a:t>Top 5 districts to buy commercial properties would be </a:t>
            </a:r>
            <a:r>
              <a:rPr lang="en-IN" sz="1200" dirty="0" err="1">
                <a:latin typeface="Times New Roman" panose="02020603050405020304" pitchFamily="18" charset="0"/>
                <a:cs typeface="Times New Roman" panose="02020603050405020304" pitchFamily="18" charset="0"/>
              </a:rPr>
              <a:t>Rangareddy</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Medchal</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Malkajgiri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Sangareddy</a:t>
            </a:r>
            <a:r>
              <a:rPr lang="en-IN" sz="1200" dirty="0">
                <a:latin typeface="Times New Roman" panose="02020603050405020304" pitchFamily="18" charset="0"/>
                <a:cs typeface="Times New Roman" panose="02020603050405020304" pitchFamily="18" charset="0"/>
              </a:rPr>
              <a:t>, Hyderabad, </a:t>
            </a:r>
            <a:r>
              <a:rPr lang="en-IN" sz="1200" dirty="0" err="1">
                <a:latin typeface="Times New Roman" panose="02020603050405020304" pitchFamily="18" charset="0"/>
                <a:cs typeface="Times New Roman" panose="02020603050405020304" pitchFamily="18" charset="0"/>
              </a:rPr>
              <a:t>Hanumakonda</a:t>
            </a:r>
            <a:r>
              <a:rPr lang="en-IN" sz="1200" dirty="0">
                <a:latin typeface="Times New Roman" panose="02020603050405020304" pitchFamily="18" charset="0"/>
                <a:cs typeface="Times New Roman" panose="02020603050405020304" pitchFamily="18" charset="0"/>
              </a:rPr>
              <a:t> due to major part of total investment invested in Real Estate Sector and fact and figures of Documents registration revenue also shows the trend and overall growth of the Real Estate Sector.</a:t>
            </a:r>
          </a:p>
          <a:p>
            <a:endParaRPr lang="en-IN" sz="12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200" b="0" i="0" u="none" strike="noStrike" baseline="0" dirty="0">
                <a:solidFill>
                  <a:srgbClr val="000000"/>
                </a:solidFill>
                <a:latin typeface="Times New Roman" panose="02020603050405020304" pitchFamily="18" charset="0"/>
                <a:cs typeface="Times New Roman" panose="02020603050405020304" pitchFamily="18" charset="0"/>
              </a:rPr>
              <a:t>2. What significant policies or initiatives were put into effect to enhance economic growth, investments, and employment in Telangana by the current government? Can we quantify the impact of these policies using available data? </a:t>
            </a:r>
          </a:p>
          <a:p>
            <a:r>
              <a:rPr lang="en-IN" sz="1200" dirty="0">
                <a:solidFill>
                  <a:srgbClr val="000000"/>
                </a:solidFill>
                <a:latin typeface="Times New Roman" panose="02020603050405020304" pitchFamily="18" charset="0"/>
                <a:cs typeface="Times New Roman" panose="02020603050405020304" pitchFamily="18" charset="0"/>
              </a:rPr>
              <a:t>Only around</a:t>
            </a:r>
            <a:r>
              <a:rPr lang="en-IN" sz="1200" b="0" i="0" u="none" strike="noStrike" baseline="0" dirty="0">
                <a:solidFill>
                  <a:srgbClr val="000000"/>
                </a:solidFill>
                <a:latin typeface="Times New Roman" panose="02020603050405020304" pitchFamily="18" charset="0"/>
                <a:cs typeface="Times New Roman" panose="02020603050405020304" pitchFamily="18" charset="0"/>
              </a:rPr>
              <a:t> 2% of total Investments made to R&amp;D and Solar energy Products which seems there is great opportunity in the field of research &amp; sales to enhance the Economic growth.</a:t>
            </a:r>
          </a:p>
          <a:p>
            <a:endParaRPr lang="en-IN" sz="12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32556FD-EFF8-880A-7FED-A876257BC04C}"/>
              </a:ext>
            </a:extLst>
          </p:cNvPr>
          <p:cNvSpPr txBox="1"/>
          <p:nvPr/>
        </p:nvSpPr>
        <p:spPr>
          <a:xfrm>
            <a:off x="117022" y="18284"/>
            <a:ext cx="11340192" cy="923330"/>
          </a:xfrm>
          <a:prstGeom prst="rect">
            <a:avLst/>
          </a:prstGeom>
          <a:noFill/>
        </p:spPr>
        <p:txBody>
          <a:bodyPr wrap="square">
            <a:spAutoFit/>
          </a:bodyPr>
          <a:lstStyle/>
          <a:p>
            <a:pPr algn="ctr"/>
            <a:r>
              <a:rPr lang="en-IN" sz="5400" dirty="0">
                <a:solidFill>
                  <a:srgbClr val="FF0000"/>
                </a:solidFill>
                <a:latin typeface="+mj-lt"/>
              </a:rPr>
              <a:t>DATA ANALYSIS ON INDUSTRIAL PROJECT </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2C559889-5C91-9A0B-2A93-544B2A17C9CB}"/>
                  </a:ext>
                </a:extLst>
              </p:cNvPr>
              <p:cNvGraphicFramePr>
                <a:graphicFrameLocks noGrp="1"/>
              </p:cNvGraphicFramePr>
              <p:nvPr>
                <p:extLst>
                  <p:ext uri="{D42A27DB-BD31-4B8C-83A1-F6EECF244321}">
                    <p14:modId xmlns:p14="http://schemas.microsoft.com/office/powerpoint/2010/main" val="1629636898"/>
                  </p:ext>
                </p:extLst>
              </p:nvPr>
            </p:nvGraphicFramePr>
            <p:xfrm>
              <a:off x="29936" y="840157"/>
              <a:ext cx="7010400" cy="473877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2C559889-5C91-9A0B-2A93-544B2A17C9CB}"/>
                  </a:ext>
                </a:extLst>
              </p:cNvPr>
              <p:cNvPicPr>
                <a:picLocks noGrp="1" noRot="1" noChangeAspect="1" noMove="1" noResize="1" noEditPoints="1" noAdjustHandles="1" noChangeArrowheads="1" noChangeShapeType="1"/>
              </p:cNvPicPr>
              <p:nvPr/>
            </p:nvPicPr>
            <p:blipFill>
              <a:blip r:embed="rId3"/>
              <a:stretch>
                <a:fillRect/>
              </a:stretch>
            </p:blipFill>
            <p:spPr>
              <a:xfrm>
                <a:off x="29936" y="840157"/>
                <a:ext cx="7010400" cy="4738772"/>
              </a:xfrm>
              <a:prstGeom prst="rect">
                <a:avLst/>
              </a:prstGeom>
            </p:spPr>
          </p:pic>
        </mc:Fallback>
      </mc:AlternateContent>
    </p:spTree>
    <p:extLst>
      <p:ext uri="{BB962C8B-B14F-4D97-AF65-F5344CB8AC3E}">
        <p14:creationId xmlns:p14="http://schemas.microsoft.com/office/powerpoint/2010/main" val="352858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34AC-AF66-57ED-CABC-088DC838BECC}"/>
              </a:ext>
            </a:extLst>
          </p:cNvPr>
          <p:cNvSpPr>
            <a:spLocks noGrp="1"/>
          </p:cNvSpPr>
          <p:nvPr>
            <p:ph type="title"/>
          </p:nvPr>
        </p:nvSpPr>
        <p:spPr/>
        <p:txBody>
          <a:bodyPr/>
          <a:lstStyle/>
          <a:p>
            <a:r>
              <a:rPr lang="en-IN" dirty="0"/>
              <a:t>Insights &amp; Recommendations </a:t>
            </a:r>
          </a:p>
        </p:txBody>
      </p:sp>
      <p:sp>
        <p:nvSpPr>
          <p:cNvPr id="3" name="Content Placeholder 2">
            <a:extLst>
              <a:ext uri="{FF2B5EF4-FFF2-40B4-BE49-F238E27FC236}">
                <a16:creationId xmlns:a16="http://schemas.microsoft.com/office/drawing/2014/main" id="{6CC9FF80-753F-CBF9-A82C-1470131561E2}"/>
              </a:ext>
            </a:extLst>
          </p:cNvPr>
          <p:cNvSpPr>
            <a:spLocks noGrp="1"/>
          </p:cNvSpPr>
          <p:nvPr>
            <p:ph sz="quarter" idx="13"/>
          </p:nvPr>
        </p:nvSpPr>
        <p:spPr/>
        <p:txBody>
          <a:bodyPr>
            <a:normAutofit/>
          </a:bodyPr>
          <a:lstStyle/>
          <a:p>
            <a:pPr marL="285750" indent="-285750">
              <a:buFont typeface="Arial" panose="020B0604020202020204" pitchFamily="34" charset="0"/>
              <a:buChar char="•"/>
            </a:pPr>
            <a:r>
              <a:rPr lang="en-IN" sz="1200" cap="none" dirty="0">
                <a:solidFill>
                  <a:srgbClr val="000000"/>
                </a:solidFill>
                <a:latin typeface="Times New Roman" panose="02020603050405020304" pitchFamily="18" charset="0"/>
                <a:cs typeface="Times New Roman" panose="02020603050405020304" pitchFamily="18" charset="0"/>
              </a:rPr>
              <a:t>Real estate and pharma sector have more scope towards growth and development of </a:t>
            </a:r>
            <a:r>
              <a:rPr lang="en-IN" sz="1200" cap="none" dirty="0" err="1">
                <a:solidFill>
                  <a:srgbClr val="000000"/>
                </a:solidFill>
                <a:latin typeface="Times New Roman" panose="02020603050405020304" pitchFamily="18" charset="0"/>
                <a:cs typeface="Times New Roman" panose="02020603050405020304" pitchFamily="18" charset="0"/>
              </a:rPr>
              <a:t>telangana</a:t>
            </a:r>
            <a:r>
              <a:rPr lang="en-IN" sz="1200" cap="none" dirty="0">
                <a:solidFill>
                  <a:srgbClr val="000000"/>
                </a:solidFill>
                <a:latin typeface="Times New Roman" panose="02020603050405020304" pitchFamily="18" charset="0"/>
                <a:cs typeface="Times New Roman" panose="02020603050405020304" pitchFamily="18" charset="0"/>
              </a:rPr>
              <a:t> government.</a:t>
            </a:r>
          </a:p>
          <a:p>
            <a:pPr marL="285750" indent="-285750">
              <a:buFont typeface="Arial" panose="020B0604020202020204" pitchFamily="34" charset="0"/>
              <a:buChar char="•"/>
            </a:pPr>
            <a:r>
              <a:rPr lang="en-IN" sz="1200" cap="none" dirty="0">
                <a:solidFill>
                  <a:srgbClr val="000000"/>
                </a:solidFill>
                <a:latin typeface="Times New Roman" panose="02020603050405020304" pitchFamily="18" charset="0"/>
                <a:cs typeface="Times New Roman" panose="02020603050405020304" pitchFamily="18" charset="0"/>
              </a:rPr>
              <a:t>Overall revenue generated from the district </a:t>
            </a:r>
            <a:r>
              <a:rPr lang="en-IN" sz="1200" cap="none" dirty="0" err="1">
                <a:solidFill>
                  <a:srgbClr val="000000"/>
                </a:solidFill>
                <a:latin typeface="Times New Roman" panose="02020603050405020304" pitchFamily="18" charset="0"/>
                <a:cs typeface="Times New Roman" panose="02020603050405020304" pitchFamily="18" charset="0"/>
              </a:rPr>
              <a:t>rangareddy</a:t>
            </a:r>
            <a:r>
              <a:rPr lang="en-IN" sz="1200" cap="none" dirty="0">
                <a:solidFill>
                  <a:srgbClr val="00000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1200" cap="none" dirty="0">
                <a:solidFill>
                  <a:srgbClr val="000000"/>
                </a:solidFill>
                <a:latin typeface="Times New Roman" panose="02020603050405020304" pitchFamily="18" charset="0"/>
                <a:cs typeface="Times New Roman" panose="02020603050405020304" pitchFamily="18" charset="0"/>
              </a:rPr>
              <a:t>In the </a:t>
            </a:r>
            <a:r>
              <a:rPr lang="en-IN" sz="1200" cap="none" dirty="0" err="1">
                <a:solidFill>
                  <a:srgbClr val="000000"/>
                </a:solidFill>
                <a:latin typeface="Times New Roman" panose="02020603050405020304" pitchFamily="18" charset="0"/>
                <a:cs typeface="Times New Roman" panose="02020603050405020304" pitchFamily="18" charset="0"/>
              </a:rPr>
              <a:t>fy</a:t>
            </a:r>
            <a:r>
              <a:rPr lang="en-IN" sz="1200" cap="none" dirty="0">
                <a:solidFill>
                  <a:srgbClr val="000000"/>
                </a:solidFill>
                <a:latin typeface="Times New Roman" panose="02020603050405020304" pitchFamily="18" charset="0"/>
                <a:cs typeface="Times New Roman" panose="02020603050405020304" pitchFamily="18" charset="0"/>
              </a:rPr>
              <a:t> 2022 </a:t>
            </a:r>
            <a:r>
              <a:rPr lang="en-IN" sz="1200" cap="none" dirty="0" err="1">
                <a:solidFill>
                  <a:srgbClr val="000000"/>
                </a:solidFill>
                <a:latin typeface="Times New Roman" panose="02020603050405020304" pitchFamily="18" charset="0"/>
                <a:cs typeface="Times New Roman" panose="02020603050405020304" pitchFamily="18" charset="0"/>
              </a:rPr>
              <a:t>rangareddy</a:t>
            </a:r>
            <a:r>
              <a:rPr lang="en-IN" sz="1200" cap="none" dirty="0">
                <a:solidFill>
                  <a:srgbClr val="000000"/>
                </a:solidFill>
                <a:latin typeface="Times New Roman" panose="02020603050405020304" pitchFamily="18" charset="0"/>
                <a:cs typeface="Times New Roman" panose="02020603050405020304" pitchFamily="18" charset="0"/>
              </a:rPr>
              <a:t> achieved 76bn from </a:t>
            </a:r>
            <a:r>
              <a:rPr lang="en-IN" sz="1200" cap="none" dirty="0" err="1">
                <a:solidFill>
                  <a:srgbClr val="000000"/>
                </a:solidFill>
                <a:latin typeface="Times New Roman" panose="02020603050405020304" pitchFamily="18" charset="0"/>
                <a:cs typeface="Times New Roman" panose="02020603050405020304" pitchFamily="18" charset="0"/>
              </a:rPr>
              <a:t>estamps</a:t>
            </a:r>
            <a:r>
              <a:rPr lang="en-IN" sz="1200" cap="none" dirty="0">
                <a:solidFill>
                  <a:srgbClr val="000000"/>
                </a:solidFill>
                <a:latin typeface="Times New Roman" panose="02020603050405020304" pitchFamily="18" charset="0"/>
                <a:cs typeface="Times New Roman" panose="02020603050405020304" pitchFamily="18" charset="0"/>
              </a:rPr>
              <a:t> and documents registration revenue and total investment made to district is minimal. Hence more the investment  there is more growth perspective . </a:t>
            </a:r>
            <a:endParaRPr lang="en-US" sz="1200" b="0" i="0" u="none" strike="noStrike" cap="none" baseline="0" dirty="0">
              <a:solidFill>
                <a:srgbClr val="000000"/>
              </a:solidFill>
              <a:latin typeface="Times New Roman" panose="02020603050405020304" pitchFamily="18" charset="0"/>
              <a:cs typeface="Times New Roman" panose="02020603050405020304" pitchFamily="18" charset="0"/>
            </a:endParaRPr>
          </a:p>
          <a:p>
            <a:r>
              <a:rPr lang="en-IN" sz="1200" cap="none" dirty="0">
                <a:latin typeface="Times New Roman" panose="02020603050405020304" pitchFamily="18" charset="0"/>
                <a:cs typeface="Times New Roman" panose="02020603050405020304" pitchFamily="18" charset="0"/>
              </a:rPr>
              <a:t>Major part of amount been invested in real estate development. The driving factors for development of real estate migration, income level of the people been changed, growth in the field of real estate.</a:t>
            </a:r>
          </a:p>
          <a:p>
            <a:endParaRPr lang="en-IN" dirty="0"/>
          </a:p>
        </p:txBody>
      </p:sp>
      <p:sp>
        <p:nvSpPr>
          <p:cNvPr id="4" name="Content Placeholder 3">
            <a:extLst>
              <a:ext uri="{FF2B5EF4-FFF2-40B4-BE49-F238E27FC236}">
                <a16:creationId xmlns:a16="http://schemas.microsoft.com/office/drawing/2014/main" id="{EB9DC1AC-C72A-B645-A7E5-98A582A9403E}"/>
              </a:ext>
            </a:extLst>
          </p:cNvPr>
          <p:cNvSpPr>
            <a:spLocks noGrp="1"/>
          </p:cNvSpPr>
          <p:nvPr>
            <p:ph sz="quarter" idx="14"/>
          </p:nvPr>
        </p:nvSpPr>
        <p:spPr/>
        <p:txBody>
          <a:bodyPr/>
          <a:lstStyle/>
          <a:p>
            <a:r>
              <a:rPr lang="en-IN" sz="1200" cap="none" dirty="0">
                <a:solidFill>
                  <a:srgbClr val="000000"/>
                </a:solidFill>
                <a:latin typeface="Times New Roman" panose="02020603050405020304" pitchFamily="18" charset="0"/>
                <a:cs typeface="Times New Roman" panose="02020603050405020304" pitchFamily="18" charset="0"/>
              </a:rPr>
              <a:t>Only around</a:t>
            </a:r>
            <a:r>
              <a:rPr lang="en-IN" sz="1200" b="0" i="0" u="none" strike="noStrike" cap="none" baseline="0" dirty="0">
                <a:solidFill>
                  <a:srgbClr val="000000"/>
                </a:solidFill>
                <a:latin typeface="Times New Roman" panose="02020603050405020304" pitchFamily="18" charset="0"/>
                <a:cs typeface="Times New Roman" panose="02020603050405020304" pitchFamily="18" charset="0"/>
              </a:rPr>
              <a:t> 2% of total investments made to R&amp;D and solar energy products which has more scope if Telangana Government invest more on Research and Development. </a:t>
            </a:r>
          </a:p>
          <a:p>
            <a:pPr marL="0" indent="0">
              <a:buNone/>
            </a:pPr>
            <a:endParaRPr lang="en-IN" sz="1200" b="0" i="0" u="none" strike="noStrike" cap="non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7142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1D98-4999-85F1-1EAE-155D4E80B1A9}"/>
              </a:ext>
            </a:extLst>
          </p:cNvPr>
          <p:cNvSpPr>
            <a:spLocks noGrp="1"/>
          </p:cNvSpPr>
          <p:nvPr>
            <p:ph type="title"/>
          </p:nvPr>
        </p:nvSpPr>
        <p:spPr>
          <a:xfrm>
            <a:off x="2166259" y="2492828"/>
            <a:ext cx="6809013" cy="1151965"/>
          </a:xfrm>
        </p:spPr>
        <p:txBody>
          <a:bodyPr/>
          <a:lstStyle/>
          <a:p>
            <a:pPr algn="ctr"/>
            <a:r>
              <a:rPr lang="en-IN" dirty="0"/>
              <a:t>THANK YOU</a:t>
            </a:r>
          </a:p>
        </p:txBody>
      </p:sp>
    </p:spTree>
    <p:extLst>
      <p:ext uri="{BB962C8B-B14F-4D97-AF65-F5344CB8AC3E}">
        <p14:creationId xmlns:p14="http://schemas.microsoft.com/office/powerpoint/2010/main" val="2708260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3BB6-F08B-F02F-FD92-81D20E9BA9CE}"/>
              </a:ext>
            </a:extLst>
          </p:cNvPr>
          <p:cNvSpPr>
            <a:spLocks noGrp="1"/>
          </p:cNvSpPr>
          <p:nvPr>
            <p:ph type="title"/>
          </p:nvPr>
        </p:nvSpPr>
        <p:spPr/>
        <p:txBody>
          <a:bodyPr>
            <a:normAutofit fontScale="90000"/>
          </a:bodyPr>
          <a:lstStyle/>
          <a:p>
            <a:r>
              <a:rPr lang="en-US" b="0" dirty="0">
                <a:effectLst/>
                <a:latin typeface="Georgia" panose="02040502050405020303" pitchFamily="18" charset="0"/>
              </a:rPr>
              <a:t>Data Analytics Project on Telangana Government</a:t>
            </a:r>
            <a:endParaRPr lang="en-IN" dirty="0"/>
          </a:p>
        </p:txBody>
      </p:sp>
      <p:sp>
        <p:nvSpPr>
          <p:cNvPr id="4" name="TextBox 3">
            <a:extLst>
              <a:ext uri="{FF2B5EF4-FFF2-40B4-BE49-F238E27FC236}">
                <a16:creationId xmlns:a16="http://schemas.microsoft.com/office/drawing/2014/main" id="{926A7EC1-981F-CA55-0F7B-D1ED70DCD9A8}"/>
              </a:ext>
            </a:extLst>
          </p:cNvPr>
          <p:cNvSpPr txBox="1"/>
          <p:nvPr/>
        </p:nvSpPr>
        <p:spPr>
          <a:xfrm>
            <a:off x="293913" y="2324100"/>
            <a:ext cx="11103429" cy="2585323"/>
          </a:xfrm>
          <a:prstGeom prst="rect">
            <a:avLst/>
          </a:prstGeom>
          <a:noFill/>
        </p:spPr>
        <p:txBody>
          <a:bodyPr wrap="square">
            <a:spAutoFit/>
          </a:bodyPr>
          <a:lstStyle/>
          <a:p>
            <a:r>
              <a:rPr lang="en-US" b="0" i="0" dirty="0">
                <a:solidFill>
                  <a:srgbClr val="000000"/>
                </a:solidFill>
                <a:effectLst/>
                <a:latin typeface="Verdana" panose="020B0604030504040204" pitchFamily="34" charset="0"/>
              </a:rPr>
              <a:t>This Project is a Code basics Resume Project Challenge run by Code basics. Hundreds of participants across the world participate in this and their work is then recognized by the Code basics team and their connections on LinkedIn worldwide.</a:t>
            </a:r>
          </a:p>
          <a:p>
            <a:endParaRPr lang="en-US" dirty="0">
              <a:solidFill>
                <a:srgbClr val="000000"/>
              </a:solidFill>
              <a:latin typeface="Verdana" panose="020B0604030504040204" pitchFamily="34" charset="0"/>
            </a:endParaRPr>
          </a:p>
          <a:p>
            <a:pPr algn="l" fontAlgn="base"/>
            <a:r>
              <a:rPr lang="en-US" b="1" i="0" dirty="0">
                <a:solidFill>
                  <a:srgbClr val="000000"/>
                </a:solidFill>
                <a:effectLst/>
                <a:latin typeface="Georgia" panose="02040502050405020303" pitchFamily="18" charset="0"/>
              </a:rPr>
              <a:t>The 3 basic requirements for completing the challenge are:</a:t>
            </a:r>
            <a:endParaRPr lang="en-US" b="0" i="0" dirty="0">
              <a:solidFill>
                <a:srgbClr val="000000"/>
              </a:solidFill>
              <a:effectLst/>
              <a:latin typeface="Georgia" panose="02040502050405020303" pitchFamily="18" charset="0"/>
            </a:endParaRPr>
          </a:p>
          <a:p>
            <a:pPr algn="l" fontAlgn="base">
              <a:buFont typeface="+mj-lt"/>
              <a:buAutoNum type="arabicPeriod"/>
            </a:pPr>
            <a:r>
              <a:rPr lang="en-US" b="0" i="0" dirty="0">
                <a:solidFill>
                  <a:srgbClr val="000000"/>
                </a:solidFill>
                <a:effectLst/>
                <a:latin typeface="Verdana" panose="020B0604030504040204" pitchFamily="34" charset="0"/>
              </a:rPr>
              <a:t>Enrolling the project on the </a:t>
            </a:r>
            <a:r>
              <a:rPr lang="en-US" b="0" i="0" dirty="0" err="1">
                <a:solidFill>
                  <a:srgbClr val="000000"/>
                </a:solidFill>
                <a:effectLst/>
                <a:latin typeface="Verdana" panose="020B0604030504040204" pitchFamily="34" charset="0"/>
              </a:rPr>
              <a:t>Codebasics</a:t>
            </a:r>
            <a:r>
              <a:rPr lang="en-US" b="0" i="0" dirty="0">
                <a:solidFill>
                  <a:srgbClr val="000000"/>
                </a:solidFill>
                <a:effectLst/>
                <a:latin typeface="Verdana" panose="020B0604030504040204" pitchFamily="34" charset="0"/>
              </a:rPr>
              <a:t> website.</a:t>
            </a:r>
          </a:p>
          <a:p>
            <a:pPr algn="l" fontAlgn="base">
              <a:buFont typeface="+mj-lt"/>
              <a:buAutoNum type="arabicPeriod"/>
            </a:pPr>
            <a:r>
              <a:rPr lang="en-US" b="0" i="0" dirty="0">
                <a:solidFill>
                  <a:srgbClr val="000000"/>
                </a:solidFill>
                <a:effectLst/>
                <a:latin typeface="Verdana" panose="020B0604030504040204" pitchFamily="34" charset="0"/>
              </a:rPr>
              <a:t>Completing the project using the tools of your choice.</a:t>
            </a:r>
          </a:p>
          <a:p>
            <a:pPr algn="l" fontAlgn="base">
              <a:buFont typeface="+mj-lt"/>
              <a:buAutoNum type="arabicPeriod"/>
            </a:pPr>
            <a:r>
              <a:rPr lang="en-US" b="0" i="0" dirty="0">
                <a:solidFill>
                  <a:srgbClr val="000000"/>
                </a:solidFill>
                <a:effectLst/>
                <a:latin typeface="Verdana" panose="020B0604030504040204" pitchFamily="34" charset="0"/>
              </a:rPr>
              <a:t>Then publishing your work online on LinkedIn with the presentation.</a:t>
            </a:r>
          </a:p>
          <a:p>
            <a:endParaRPr lang="en-IN" dirty="0"/>
          </a:p>
        </p:txBody>
      </p:sp>
    </p:spTree>
    <p:extLst>
      <p:ext uri="{BB962C8B-B14F-4D97-AF65-F5344CB8AC3E}">
        <p14:creationId xmlns:p14="http://schemas.microsoft.com/office/powerpoint/2010/main" val="4128307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EEB2-7602-3386-D40B-769F36C9E100}"/>
              </a:ext>
            </a:extLst>
          </p:cNvPr>
          <p:cNvSpPr>
            <a:spLocks noGrp="1"/>
          </p:cNvSpPr>
          <p:nvPr>
            <p:ph type="title"/>
          </p:nvPr>
        </p:nvSpPr>
        <p:spPr/>
        <p:txBody>
          <a:bodyPr>
            <a:normAutofit fontScale="90000"/>
          </a:bodyPr>
          <a:lstStyle/>
          <a:p>
            <a:br>
              <a:rPr lang="en-IN" b="1" i="0" dirty="0">
                <a:solidFill>
                  <a:srgbClr val="000000"/>
                </a:solidFill>
                <a:effectLst/>
                <a:latin typeface="Georgia" panose="02040502050405020303" pitchFamily="18" charset="0"/>
              </a:rPr>
            </a:br>
            <a:r>
              <a:rPr lang="en-IN" b="1" i="0" dirty="0">
                <a:solidFill>
                  <a:srgbClr val="FF0000"/>
                </a:solidFill>
                <a:effectLst/>
                <a:latin typeface="Georgia" panose="02040502050405020303" pitchFamily="18" charset="0"/>
              </a:rPr>
              <a:t>About The Project</a:t>
            </a:r>
            <a:br>
              <a:rPr lang="en-IN" b="0" i="0" dirty="0">
                <a:solidFill>
                  <a:srgbClr val="000000"/>
                </a:solidFill>
                <a:effectLst/>
                <a:latin typeface="Georgia" panose="02040502050405020303" pitchFamily="18" charset="0"/>
              </a:rPr>
            </a:br>
            <a:endParaRPr lang="en-IN" dirty="0"/>
          </a:p>
        </p:txBody>
      </p:sp>
      <p:sp>
        <p:nvSpPr>
          <p:cNvPr id="4" name="TextBox 3">
            <a:extLst>
              <a:ext uri="{FF2B5EF4-FFF2-40B4-BE49-F238E27FC236}">
                <a16:creationId xmlns:a16="http://schemas.microsoft.com/office/drawing/2014/main" id="{7EB4348D-9BCC-BBB7-D85E-7144FCA523EC}"/>
              </a:ext>
            </a:extLst>
          </p:cNvPr>
          <p:cNvSpPr txBox="1"/>
          <p:nvPr/>
        </p:nvSpPr>
        <p:spPr>
          <a:xfrm>
            <a:off x="348343" y="1837765"/>
            <a:ext cx="10847614" cy="3693319"/>
          </a:xfrm>
          <a:prstGeom prst="rect">
            <a:avLst/>
          </a:prstGeom>
          <a:noFill/>
        </p:spPr>
        <p:txBody>
          <a:bodyPr wrap="square">
            <a:spAutoFit/>
          </a:bodyPr>
          <a:lstStyle/>
          <a:p>
            <a:r>
              <a:rPr lang="en-US" b="0" i="0" dirty="0">
                <a:solidFill>
                  <a:srgbClr val="131022"/>
                </a:solidFill>
                <a:effectLst/>
                <a:latin typeface="manrope"/>
              </a:rPr>
              <a:t>The Project is based on the </a:t>
            </a:r>
            <a:r>
              <a:rPr lang="en-IN" b="0" i="0" dirty="0">
                <a:solidFill>
                  <a:srgbClr val="131022"/>
                </a:solidFill>
                <a:effectLst/>
                <a:latin typeface="manrope"/>
              </a:rPr>
              <a:t>real-time datasets of Telangana Government.</a:t>
            </a:r>
          </a:p>
          <a:p>
            <a:endParaRPr lang="en-US" b="1" dirty="0">
              <a:solidFill>
                <a:srgbClr val="131022"/>
              </a:solidFill>
              <a:latin typeface="manrope"/>
            </a:endParaRPr>
          </a:p>
          <a:p>
            <a:r>
              <a:rPr lang="en-US" b="1" dirty="0">
                <a:solidFill>
                  <a:srgbClr val="131022"/>
                </a:solidFill>
                <a:latin typeface="manrope"/>
              </a:rPr>
              <a:t>TELANGANA GOVERNMENT</a:t>
            </a:r>
          </a:p>
          <a:p>
            <a:endParaRPr lang="en-US" dirty="0">
              <a:solidFill>
                <a:srgbClr val="131022"/>
              </a:solidFill>
              <a:latin typeface="manrope"/>
            </a:endParaRPr>
          </a:p>
          <a:p>
            <a:r>
              <a:rPr lang="en-US" b="0" i="0" dirty="0">
                <a:solidFill>
                  <a:srgbClr val="131022"/>
                </a:solidFill>
                <a:effectLst/>
                <a:latin typeface="manrope"/>
              </a:rPr>
              <a:t> </a:t>
            </a:r>
            <a:r>
              <a:rPr lang="en-US" b="1" i="0" dirty="0">
                <a:solidFill>
                  <a:srgbClr val="131022"/>
                </a:solidFill>
                <a:effectLst/>
                <a:latin typeface="manrope"/>
              </a:rPr>
              <a:t>Telangana</a:t>
            </a:r>
            <a:r>
              <a:rPr lang="en-US" b="0" i="0" dirty="0">
                <a:solidFill>
                  <a:srgbClr val="131022"/>
                </a:solidFill>
                <a:effectLst/>
                <a:latin typeface="manrope"/>
              </a:rPr>
              <a:t> is one of the fastest-growing states in India and one of the states with an open data policy.</a:t>
            </a:r>
          </a:p>
          <a:p>
            <a:endParaRPr lang="en-US" dirty="0">
              <a:solidFill>
                <a:srgbClr val="131022"/>
              </a:solidFill>
              <a:latin typeface="manrope"/>
            </a:endParaRPr>
          </a:p>
          <a:p>
            <a:r>
              <a:rPr lang="en-US" b="0" i="0" dirty="0">
                <a:solidFill>
                  <a:srgbClr val="131022"/>
                </a:solidFill>
                <a:effectLst/>
                <a:latin typeface="manrope"/>
              </a:rPr>
              <a:t>Peter Pandey is an aspiring data analyst looking for a project with real-time data to add to his portfolio. He wanted to </a:t>
            </a:r>
            <a:r>
              <a:rPr lang="en-US" b="1" i="0" dirty="0">
                <a:solidFill>
                  <a:srgbClr val="131022"/>
                </a:solidFill>
                <a:effectLst/>
                <a:latin typeface="manrope"/>
              </a:rPr>
              <a:t>analyze Telangana’s growth </a:t>
            </a:r>
            <a:r>
              <a:rPr lang="en-US" b="0" i="0" dirty="0">
                <a:solidFill>
                  <a:srgbClr val="131022"/>
                </a:solidFill>
                <a:effectLst/>
                <a:latin typeface="manrope"/>
              </a:rPr>
              <a:t>among different sectors quantitatively and provide useful Insights to the Telangana government that would help them to make </a:t>
            </a:r>
            <a:r>
              <a:rPr lang="en-US" b="1" i="0" dirty="0">
                <a:solidFill>
                  <a:srgbClr val="131022"/>
                </a:solidFill>
                <a:effectLst/>
                <a:latin typeface="manrope"/>
              </a:rPr>
              <a:t>data-informed decisions </a:t>
            </a:r>
            <a:r>
              <a:rPr lang="en-US" b="0" i="0" dirty="0">
                <a:solidFill>
                  <a:srgbClr val="131022"/>
                </a:solidFill>
                <a:effectLst/>
                <a:latin typeface="manrope"/>
              </a:rPr>
              <a:t>that would further support the growth of the state.</a:t>
            </a:r>
          </a:p>
          <a:p>
            <a:endParaRPr lang="en-US" dirty="0">
              <a:solidFill>
                <a:srgbClr val="131022"/>
              </a:solidFill>
              <a:latin typeface="manrope"/>
            </a:endParaRPr>
          </a:p>
          <a:p>
            <a:r>
              <a:rPr lang="en-US" dirty="0">
                <a:solidFill>
                  <a:srgbClr val="000000"/>
                </a:solidFill>
                <a:latin typeface="Verdana" panose="020B0604030504040204" pitchFamily="34" charset="0"/>
              </a:rPr>
              <a:t>Peter Pandey</a:t>
            </a:r>
            <a:r>
              <a:rPr lang="en-US" b="0" i="0" dirty="0">
                <a:solidFill>
                  <a:srgbClr val="000000"/>
                </a:solidFill>
                <a:effectLst/>
                <a:latin typeface="Verdana" panose="020B0604030504040204" pitchFamily="34" charset="0"/>
              </a:rPr>
              <a:t> Data Analyst to </a:t>
            </a:r>
            <a:r>
              <a:rPr lang="en-US" b="1" i="0" dirty="0">
                <a:solidFill>
                  <a:srgbClr val="000000"/>
                </a:solidFill>
                <a:effectLst/>
                <a:latin typeface="Verdana" panose="020B0604030504040204" pitchFamily="34" charset="0"/>
              </a:rPr>
              <a:t>convert</a:t>
            </a:r>
            <a:r>
              <a:rPr lang="en-US" b="0" i="0" dirty="0">
                <a:solidFill>
                  <a:srgbClr val="000000"/>
                </a:solidFill>
                <a:effectLst/>
                <a:latin typeface="Verdana" panose="020B0604030504040204" pitchFamily="34" charset="0"/>
              </a:rPr>
              <a:t> real-time data sets to meaningful </a:t>
            </a:r>
            <a:r>
              <a:rPr lang="en-US" b="1" i="0" dirty="0">
                <a:solidFill>
                  <a:srgbClr val="000000"/>
                </a:solidFill>
                <a:effectLst/>
                <a:latin typeface="Verdana" panose="020B0604030504040204" pitchFamily="34" charset="0"/>
              </a:rPr>
              <a:t>insights</a:t>
            </a:r>
            <a:r>
              <a:rPr lang="en-US" b="0" i="0" dirty="0">
                <a:solidFill>
                  <a:srgbClr val="000000"/>
                </a:solidFill>
                <a:effectLst/>
                <a:latin typeface="Verdana" panose="020B0604030504040204" pitchFamily="34" charset="0"/>
              </a:rPr>
              <a:t> where Telangana </a:t>
            </a:r>
            <a:r>
              <a:rPr lang="en-US" dirty="0">
                <a:solidFill>
                  <a:srgbClr val="000000"/>
                </a:solidFill>
                <a:latin typeface="Verdana" panose="020B0604030504040204" pitchFamily="34" charset="0"/>
              </a:rPr>
              <a:t>Government</a:t>
            </a:r>
            <a:r>
              <a:rPr lang="en-US" b="0" i="0" dirty="0">
                <a:solidFill>
                  <a:srgbClr val="000000"/>
                </a:solidFill>
                <a:effectLst/>
                <a:latin typeface="Verdana" panose="020B0604030504040204" pitchFamily="34" charset="0"/>
              </a:rPr>
              <a:t> can use for further growth of the state.</a:t>
            </a:r>
            <a:endParaRPr lang="en-IN" dirty="0"/>
          </a:p>
        </p:txBody>
      </p:sp>
    </p:spTree>
    <p:extLst>
      <p:ext uri="{BB962C8B-B14F-4D97-AF65-F5344CB8AC3E}">
        <p14:creationId xmlns:p14="http://schemas.microsoft.com/office/powerpoint/2010/main" val="179245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2533-57F6-F81B-6F1D-4B70880FCC6F}"/>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44E78C1F-8184-94FB-0C74-92121668BEE5}"/>
              </a:ext>
            </a:extLst>
          </p:cNvPr>
          <p:cNvSpPr>
            <a:spLocks noGrp="1"/>
          </p:cNvSpPr>
          <p:nvPr>
            <p:ph sz="quarter" idx="13"/>
          </p:nvPr>
        </p:nvSpPr>
        <p:spPr/>
        <p:txBody>
          <a:bodyPr>
            <a:normAutofit lnSpcReduction="10000"/>
          </a:bodyPr>
          <a:lstStyle/>
          <a:p>
            <a:pPr algn="l"/>
            <a:endParaRPr lang="en-IN"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 Explore Stamp Registration, Transportation and Ts-</a:t>
            </a:r>
            <a:r>
              <a:rPr lang="en-US" sz="1800" b="0" i="0" u="none" strike="noStrike" baseline="0" dirty="0" err="1">
                <a:solidFill>
                  <a:srgbClr val="000000"/>
                </a:solidFill>
                <a:latin typeface="Arial" panose="020B0604020202020204" pitchFamily="34" charset="0"/>
              </a:rPr>
              <a:t>Ipass</a:t>
            </a:r>
            <a:r>
              <a:rPr lang="en-US" sz="1800" b="0" i="0" u="none" strike="noStrike" baseline="0" dirty="0">
                <a:solidFill>
                  <a:srgbClr val="000000"/>
                </a:solidFill>
                <a:latin typeface="Arial" panose="020B0604020202020204" pitchFamily="34" charset="0"/>
              </a:rPr>
              <a:t> Datasets. </a:t>
            </a:r>
            <a:endParaRPr lang="en-IN"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Understand their attributes, categories and time period. </a:t>
            </a:r>
          </a:p>
          <a:p>
            <a:r>
              <a:rPr lang="en-US" sz="1800" b="0" i="0" u="none" strike="noStrike" baseline="0" dirty="0">
                <a:solidFill>
                  <a:srgbClr val="000000"/>
                </a:solidFill>
                <a:latin typeface="Arial" panose="020B0604020202020204" pitchFamily="34" charset="0"/>
              </a:rPr>
              <a:t>• Analyze trends and patterns within each department. </a:t>
            </a:r>
          </a:p>
          <a:p>
            <a:r>
              <a:rPr lang="en-US" sz="1800" b="0" i="0" u="none" strike="noStrike" baseline="0" dirty="0">
                <a:solidFill>
                  <a:srgbClr val="000000"/>
                </a:solidFill>
                <a:latin typeface="Arial" panose="020B0604020202020204" pitchFamily="34" charset="0"/>
              </a:rPr>
              <a:t>• Identify growth opportunities and areas needing attention. </a:t>
            </a:r>
          </a:p>
          <a:p>
            <a:r>
              <a:rPr lang="en-US" sz="1800" b="0" i="0" u="none" strike="noStrike" baseline="0" dirty="0">
                <a:solidFill>
                  <a:srgbClr val="000000"/>
                </a:solidFill>
                <a:latin typeface="Arial" panose="020B0604020202020204" pitchFamily="34" charset="0"/>
              </a:rPr>
              <a:t>• Find correlation among these departments and report the overall growth of the state through insights and relevant visuals such as shape maps. </a:t>
            </a:r>
          </a:p>
          <a:p>
            <a:endParaRPr lang="en-IN" dirty="0"/>
          </a:p>
        </p:txBody>
      </p:sp>
    </p:spTree>
    <p:extLst>
      <p:ext uri="{BB962C8B-B14F-4D97-AF65-F5344CB8AC3E}">
        <p14:creationId xmlns:p14="http://schemas.microsoft.com/office/powerpoint/2010/main" val="668721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C1AB2-0304-1499-6144-D52F642EE462}"/>
              </a:ext>
            </a:extLst>
          </p:cNvPr>
          <p:cNvSpPr>
            <a:spLocks noGrp="1"/>
          </p:cNvSpPr>
          <p:nvPr>
            <p:ph type="title"/>
          </p:nvPr>
        </p:nvSpPr>
        <p:spPr>
          <a:xfrm>
            <a:off x="685801" y="337457"/>
            <a:ext cx="10396882" cy="446314"/>
          </a:xfrm>
        </p:spPr>
        <p:txBody>
          <a:bodyPr>
            <a:normAutofit fontScale="90000"/>
          </a:bodyPr>
          <a:lstStyle/>
          <a:p>
            <a:pPr algn="ctr"/>
            <a:r>
              <a:rPr lang="en-IN" dirty="0"/>
              <a:t>Live Interactive </a:t>
            </a:r>
            <a:r>
              <a:rPr lang="en-IN" dirty="0" err="1"/>
              <a:t>DasHboard</a:t>
            </a:r>
            <a:endParaRPr lang="en-IN"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descr="Add-in content for Microsoft Power BI.">
                <a:extLst>
                  <a:ext uri="{FF2B5EF4-FFF2-40B4-BE49-F238E27FC236}">
                    <a16:creationId xmlns:a16="http://schemas.microsoft.com/office/drawing/2014/main" id="{D70DFB48-5971-A10D-B87F-8C54E9922991}"/>
                  </a:ext>
                </a:extLst>
              </p:cNvPr>
              <p:cNvGraphicFramePr>
                <a:graphicFrameLocks noGrp="1"/>
              </p:cNvGraphicFramePr>
              <p:nvPr>
                <p:ph sz="quarter" idx="13"/>
                <p:extLst>
                  <p:ext uri="{D42A27DB-BD31-4B8C-83A1-F6EECF244321}">
                    <p14:modId xmlns:p14="http://schemas.microsoft.com/office/powerpoint/2010/main" val="2751562022"/>
                  </p:ext>
                </p:extLst>
              </p:nvPr>
            </p:nvGraphicFramePr>
            <p:xfrm>
              <a:off x="234043" y="881743"/>
              <a:ext cx="6939643" cy="46645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descr="Add-in content for Microsoft Power BI.">
                <a:extLst>
                  <a:ext uri="{FF2B5EF4-FFF2-40B4-BE49-F238E27FC236}">
                    <a16:creationId xmlns:a16="http://schemas.microsoft.com/office/drawing/2014/main" id="{D70DFB48-5971-A10D-B87F-8C54E9922991}"/>
                  </a:ext>
                </a:extLst>
              </p:cNvPr>
              <p:cNvPicPr>
                <a:picLocks noGrp="1" noRot="1" noChangeAspect="1" noMove="1" noResize="1" noEditPoints="1" noAdjustHandles="1" noChangeArrowheads="1" noChangeShapeType="1"/>
              </p:cNvPicPr>
              <p:nvPr/>
            </p:nvPicPr>
            <p:blipFill>
              <a:blip r:embed="rId3"/>
              <a:stretch>
                <a:fillRect/>
              </a:stretch>
            </p:blipFill>
            <p:spPr>
              <a:xfrm>
                <a:off x="234043" y="881743"/>
                <a:ext cx="6939643" cy="4664529"/>
              </a:xfrm>
              <a:prstGeom prst="rect">
                <a:avLst/>
              </a:prstGeom>
            </p:spPr>
          </p:pic>
        </mc:Fallback>
      </mc:AlternateContent>
      <p:sp>
        <p:nvSpPr>
          <p:cNvPr id="6" name="TextBox 5">
            <a:extLst>
              <a:ext uri="{FF2B5EF4-FFF2-40B4-BE49-F238E27FC236}">
                <a16:creationId xmlns:a16="http://schemas.microsoft.com/office/drawing/2014/main" id="{AF814C04-1777-23FB-7582-1F8E00EB0F16}"/>
              </a:ext>
            </a:extLst>
          </p:cNvPr>
          <p:cNvSpPr txBox="1"/>
          <p:nvPr/>
        </p:nvSpPr>
        <p:spPr>
          <a:xfrm>
            <a:off x="7211786" y="1099458"/>
            <a:ext cx="4386943" cy="4431983"/>
          </a:xfrm>
          <a:prstGeom prst="rect">
            <a:avLst/>
          </a:prstGeom>
          <a:noFill/>
        </p:spPr>
        <p:txBody>
          <a:bodyPr wrap="square" rtlCol="0">
            <a:spAutoFit/>
          </a:bodyPr>
          <a:lstStyle/>
          <a:p>
            <a:pPr marL="228600" indent="-228600">
              <a:buFont typeface="+mj-lt"/>
              <a:buAutoNum type="arabicPeriod"/>
            </a:pPr>
            <a:r>
              <a:rPr lang="en-US" sz="1200" b="1" i="0" u="none" strike="noStrike" baseline="0" dirty="0">
                <a:solidFill>
                  <a:srgbClr val="000000"/>
                </a:solidFill>
                <a:latin typeface="Times New Roman" panose="02020603050405020304" pitchFamily="18" charset="0"/>
                <a:cs typeface="Times New Roman" panose="02020603050405020304" pitchFamily="18" charset="0"/>
              </a:rPr>
              <a:t>How does the revenue generated from document registration vary across districts in Telangana? List down the top 5 districts that showed the highest document registration revenue growth between FY 2019 and 2022. </a:t>
            </a:r>
            <a:endParaRPr lang="en-IN" sz="12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Overall Total Revenue from Documents registered are leading the market compared to the Revenue from E-stamps.</a:t>
            </a:r>
          </a:p>
          <a:p>
            <a:pPr marL="285750" indent="-285750">
              <a:buFont typeface="Arial" panose="020B0604020202020204" pitchFamily="34" charset="0"/>
              <a:buChar char="•"/>
            </a:pPr>
            <a:r>
              <a:rPr lang="en-IN" sz="1200" dirty="0" err="1">
                <a:latin typeface="Times New Roman" panose="02020603050405020304" pitchFamily="18" charset="0"/>
                <a:cs typeface="Times New Roman" panose="02020603050405020304" pitchFamily="18" charset="0"/>
              </a:rPr>
              <a:t>Rangareddy</a:t>
            </a:r>
            <a:r>
              <a:rPr lang="en-IN" sz="1200" dirty="0">
                <a:latin typeface="Times New Roman" panose="02020603050405020304" pitchFamily="18" charset="0"/>
                <a:cs typeface="Times New Roman" panose="02020603050405020304" pitchFamily="18" charset="0"/>
              </a:rPr>
              <a:t> district currently tops overall districts of Telangana currently at 190bn in terms of revenue generation compared to other districts. Top 5 districts are </a:t>
            </a:r>
            <a:r>
              <a:rPr lang="en-IN" sz="1200" dirty="0" err="1">
                <a:latin typeface="Times New Roman" panose="02020603050405020304" pitchFamily="18" charset="0"/>
                <a:cs typeface="Times New Roman" panose="02020603050405020304" pitchFamily="18" charset="0"/>
              </a:rPr>
              <a:t>Rangareddy</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Medchal</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Malkajgiri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Sangareddy</a:t>
            </a:r>
            <a:r>
              <a:rPr lang="en-IN" sz="1200" dirty="0">
                <a:latin typeface="Times New Roman" panose="02020603050405020304" pitchFamily="18" charset="0"/>
                <a:cs typeface="Times New Roman" panose="02020603050405020304" pitchFamily="18" charset="0"/>
              </a:rPr>
              <a:t>, Hyderabad, </a:t>
            </a:r>
            <a:r>
              <a:rPr lang="en-IN" sz="1200" dirty="0" err="1">
                <a:latin typeface="Times New Roman" panose="02020603050405020304" pitchFamily="18" charset="0"/>
                <a:cs typeface="Times New Roman" panose="02020603050405020304" pitchFamily="18" charset="0"/>
              </a:rPr>
              <a:t>Hanumakonda</a:t>
            </a:r>
            <a:r>
              <a:rPr lang="en-IN" sz="1200" dirty="0">
                <a:latin typeface="Times New Roman" panose="02020603050405020304" pitchFamily="18" charset="0"/>
                <a:cs typeface="Times New Roman" panose="02020603050405020304" pitchFamily="18" charset="0"/>
              </a:rPr>
              <a:t>.</a:t>
            </a:r>
          </a:p>
          <a:p>
            <a:endParaRPr lang="en-IN" sz="1800" b="0" i="0" u="none" strike="noStrike" baseline="0" dirty="0">
              <a:solidFill>
                <a:srgbClr val="000000"/>
              </a:solidFill>
              <a:latin typeface="Arial" panose="020B0604020202020204" pitchFamily="34" charset="0"/>
            </a:endParaRPr>
          </a:p>
          <a:p>
            <a:r>
              <a:rPr lang="en-US" sz="1200" b="1" dirty="0">
                <a:solidFill>
                  <a:srgbClr val="000000"/>
                </a:solidFill>
                <a:latin typeface="Times New Roman" panose="02020603050405020304" pitchFamily="18" charset="0"/>
                <a:cs typeface="Times New Roman" panose="02020603050405020304" pitchFamily="18" charset="0"/>
              </a:rPr>
              <a:t>2. How does the revenue generated from document registration compare to the revenue generated from e-stamp challans across districts? List down the top 5 districts where e-stamps revenue contributes significantly more to the revenue than the documents in FY 2022? </a:t>
            </a:r>
          </a:p>
          <a:p>
            <a:pPr marL="171450" indent="-171450">
              <a:buFont typeface="Arial" panose="020B0604020202020204" pitchFamily="34" charset="0"/>
              <a:buChar char="•"/>
            </a:pPr>
            <a:r>
              <a:rPr lang="en-IN" sz="1200" dirty="0" err="1">
                <a:latin typeface="Times New Roman" panose="02020603050405020304" pitchFamily="18" charset="0"/>
                <a:cs typeface="Times New Roman" panose="02020603050405020304" pitchFamily="18" charset="0"/>
              </a:rPr>
              <a:t>Rangareddy</a:t>
            </a:r>
            <a:r>
              <a:rPr lang="en-IN" sz="1200" dirty="0">
                <a:latin typeface="Times New Roman" panose="02020603050405020304" pitchFamily="18" charset="0"/>
                <a:cs typeface="Times New Roman" panose="02020603050405020304" pitchFamily="18" charset="0"/>
              </a:rPr>
              <a:t> district currently tops overall districts of Telangana currently at 38349M in terms of revenue generation from E-challans compared to Documents Registration Revenue. Top 5 districts in the year FY 2022 are </a:t>
            </a:r>
            <a:r>
              <a:rPr lang="en-IN" sz="1200" dirty="0" err="1">
                <a:latin typeface="Times New Roman" panose="02020603050405020304" pitchFamily="18" charset="0"/>
                <a:cs typeface="Times New Roman" panose="02020603050405020304" pitchFamily="18" charset="0"/>
              </a:rPr>
              <a:t>Rangareddy</a:t>
            </a:r>
            <a:r>
              <a:rPr lang="en-IN" sz="1200" dirty="0">
                <a:latin typeface="Times New Roman" panose="02020603050405020304" pitchFamily="18" charset="0"/>
                <a:cs typeface="Times New Roman" panose="02020603050405020304" pitchFamily="18" charset="0"/>
              </a:rPr>
              <a:t>, Hyderabad, </a:t>
            </a:r>
            <a:r>
              <a:rPr lang="en-IN" sz="1200" dirty="0" err="1">
                <a:latin typeface="Times New Roman" panose="02020603050405020304" pitchFamily="18" charset="0"/>
                <a:cs typeface="Times New Roman" panose="02020603050405020304" pitchFamily="18" charset="0"/>
              </a:rPr>
              <a:t>Hanumakonda,Yadadri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Bhuvanagiri,Khammam</a:t>
            </a:r>
            <a:r>
              <a:rPr lang="en-IN" sz="1200" dirty="0">
                <a:latin typeface="Times New Roman" panose="02020603050405020304" pitchFamily="18" charset="0"/>
                <a:cs typeface="Times New Roman" panose="02020603050405020304" pitchFamily="18" charset="0"/>
              </a:rPr>
              <a:t>.</a:t>
            </a:r>
            <a:endParaRPr lang="en-IN" sz="1800" b="0" i="0" u="none" strike="noStrike" baseline="0" dirty="0">
              <a:solidFill>
                <a:srgbClr val="000000"/>
              </a:solidFill>
              <a:latin typeface="Arial" panose="020B0604020202020204" pitchFamily="34" charset="0"/>
            </a:endParaRPr>
          </a:p>
          <a:p>
            <a:pPr marL="285750" indent="-285750">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19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FA1B-CD84-FDAD-CADA-06ABE085200A}"/>
              </a:ext>
            </a:extLst>
          </p:cNvPr>
          <p:cNvSpPr>
            <a:spLocks noGrp="1"/>
          </p:cNvSpPr>
          <p:nvPr>
            <p:ph type="title"/>
          </p:nvPr>
        </p:nvSpPr>
        <p:spPr/>
        <p:txBody>
          <a:bodyPr/>
          <a:lstStyle/>
          <a:p>
            <a:r>
              <a:rPr lang="en-IN" dirty="0"/>
              <a:t>Data Analysis On E-stamps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Content Placeholder 4">
                <a:extLst>
                  <a:ext uri="{FF2B5EF4-FFF2-40B4-BE49-F238E27FC236}">
                    <a16:creationId xmlns:a16="http://schemas.microsoft.com/office/drawing/2014/main" id="{569FBDCB-9BEE-6C5D-9316-F5C2CEEF8F1B}"/>
                  </a:ext>
                </a:extLst>
              </p:cNvPr>
              <p:cNvGraphicFramePr>
                <a:graphicFrameLocks noGrp="1"/>
              </p:cNvGraphicFramePr>
              <p:nvPr>
                <p:ph sz="quarter" idx="13"/>
              </p:nvPr>
            </p:nvGraphicFramePr>
            <p:xfrm>
              <a:off x="685800" y="2063750"/>
              <a:ext cx="5087938" cy="331152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Content Placeholder 4">
                <a:extLst>
                  <a:ext uri="{FF2B5EF4-FFF2-40B4-BE49-F238E27FC236}">
                    <a16:creationId xmlns:a16="http://schemas.microsoft.com/office/drawing/2014/main" id="{569FBDCB-9BEE-6C5D-9316-F5C2CEEF8F1B}"/>
                  </a:ext>
                </a:extLst>
              </p:cNvPr>
              <p:cNvPicPr>
                <a:picLocks noGrp="1" noRot="1" noChangeAspect="1" noMove="1" noResize="1" noEditPoints="1" noAdjustHandles="1" noChangeArrowheads="1" noChangeShapeType="1"/>
              </p:cNvPicPr>
              <p:nvPr/>
            </p:nvPicPr>
            <p:blipFill>
              <a:blip r:embed="rId3"/>
              <a:stretch>
                <a:fillRect/>
              </a:stretch>
            </p:blipFill>
            <p:spPr>
              <a:xfrm>
                <a:off x="685800" y="2063750"/>
                <a:ext cx="5087938" cy="3311525"/>
              </a:xfrm>
              <a:prstGeom prst="rect">
                <a:avLst/>
              </a:prstGeom>
            </p:spPr>
          </p:pic>
        </mc:Fallback>
      </mc:AlternateContent>
      <p:sp>
        <p:nvSpPr>
          <p:cNvPr id="4" name="Content Placeholder 3">
            <a:extLst>
              <a:ext uri="{FF2B5EF4-FFF2-40B4-BE49-F238E27FC236}">
                <a16:creationId xmlns:a16="http://schemas.microsoft.com/office/drawing/2014/main" id="{ADF4FACB-F338-52AB-313E-63538EF0483E}"/>
              </a:ext>
            </a:extLst>
          </p:cNvPr>
          <p:cNvSpPr>
            <a:spLocks noGrp="1"/>
          </p:cNvSpPr>
          <p:nvPr>
            <p:ph sz="quarter" idx="14"/>
          </p:nvPr>
        </p:nvSpPr>
        <p:spPr/>
        <p:txBody>
          <a:bodyPr>
            <a:normAutofit lnSpcReduction="10000"/>
          </a:bodyPr>
          <a:lstStyle/>
          <a:p>
            <a:pPr marL="0" indent="0" defTabSz="457200">
              <a:buNone/>
            </a:pPr>
            <a:r>
              <a:rPr lang="en-US" sz="1400" b="1" cap="none" dirty="0">
                <a:solidFill>
                  <a:srgbClr val="000000"/>
                </a:solidFill>
                <a:latin typeface="Times New Roman" panose="02020603050405020304" pitchFamily="18" charset="0"/>
                <a:cs typeface="Times New Roman" panose="02020603050405020304" pitchFamily="18" charset="0"/>
              </a:rPr>
              <a:t>3. Is there any alteration of e-stamp challan count and document registration count pattern since the implementation of e-stamp challan? If so, what suggestions would you propose to the government? </a:t>
            </a:r>
          </a:p>
          <a:p>
            <a:pPr marL="0" indent="0" defTabSz="457200">
              <a:buNone/>
            </a:pPr>
            <a:r>
              <a:rPr lang="en-IN" sz="1400" cap="none" dirty="0">
                <a:latin typeface="Times New Roman" panose="02020603050405020304" pitchFamily="18" charset="0"/>
                <a:cs typeface="Times New Roman" panose="02020603050405020304" pitchFamily="18" charset="0"/>
              </a:rPr>
              <a:t>Overall total no of e-stamps is currently at 1504, total no of e-stamps  for the month of sept is significantly lower than other segments at 96.</a:t>
            </a:r>
            <a:endParaRPr lang="en-IN" sz="1800" b="0" i="0" u="none" strike="noStrike" baseline="0" dirty="0">
              <a:solidFill>
                <a:srgbClr val="000000"/>
              </a:solidFill>
              <a:latin typeface="Arial" panose="020B0604020202020204" pitchFamily="34" charset="0"/>
            </a:endParaRPr>
          </a:p>
          <a:p>
            <a:pPr marL="0" indent="0" defTabSz="457200">
              <a:buNone/>
            </a:pPr>
            <a:r>
              <a:rPr lang="en-US" sz="1400" b="1" cap="none" dirty="0">
                <a:solidFill>
                  <a:srgbClr val="000000"/>
                </a:solidFill>
                <a:latin typeface="Times New Roman" panose="02020603050405020304" pitchFamily="18" charset="0"/>
                <a:cs typeface="Times New Roman" panose="02020603050405020304" pitchFamily="18" charset="0"/>
              </a:rPr>
              <a:t>4. Categorize districts into three segments based on their stamp registration revenue generation during the fiscal year 2021 to 2022. </a:t>
            </a:r>
            <a:endParaRPr lang="en-IN" sz="1400" cap="non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300" cap="none" dirty="0" err="1">
                <a:latin typeface="Times New Roman" panose="02020603050405020304" pitchFamily="18" charset="0"/>
                <a:cs typeface="Times New Roman" panose="02020603050405020304" pitchFamily="18" charset="0"/>
              </a:rPr>
              <a:t>Rangareddy</a:t>
            </a:r>
            <a:r>
              <a:rPr lang="en-IN" sz="1300" cap="none" dirty="0">
                <a:latin typeface="Times New Roman" panose="02020603050405020304" pitchFamily="18" charset="0"/>
                <a:cs typeface="Times New Roman" panose="02020603050405020304" pitchFamily="18" charset="0"/>
              </a:rPr>
              <a:t> district has also been leading in terms of revenue from e-stamps both in the year 2021 and 2022.</a:t>
            </a:r>
          </a:p>
          <a:p>
            <a:pPr marL="0" indent="0">
              <a:buNone/>
            </a:pPr>
            <a:endParaRPr lang="en-US" sz="1800" b="0" i="0" u="none" strike="noStrike" baseline="0" dirty="0">
              <a:solidFill>
                <a:srgbClr val="000000"/>
              </a:solidFill>
              <a:latin typeface="Arial" panose="020B0604020202020204" pitchFamily="34" charset="0"/>
            </a:endParaRPr>
          </a:p>
          <a:p>
            <a:endParaRPr lang="en-IN" dirty="0"/>
          </a:p>
        </p:txBody>
      </p:sp>
    </p:spTree>
    <p:extLst>
      <p:ext uri="{BB962C8B-B14F-4D97-AF65-F5344CB8AC3E}">
        <p14:creationId xmlns:p14="http://schemas.microsoft.com/office/powerpoint/2010/main" val="54531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B7C87-BB44-DA8E-5DA2-F55C6A551D27}"/>
              </a:ext>
            </a:extLst>
          </p:cNvPr>
          <p:cNvSpPr>
            <a:spLocks noGrp="1"/>
          </p:cNvSpPr>
          <p:nvPr>
            <p:ph type="title"/>
          </p:nvPr>
        </p:nvSpPr>
        <p:spPr>
          <a:xfrm>
            <a:off x="685801" y="277586"/>
            <a:ext cx="10396882" cy="985157"/>
          </a:xfrm>
        </p:spPr>
        <p:txBody>
          <a:bodyPr/>
          <a:lstStyle/>
          <a:p>
            <a:r>
              <a:rPr lang="en-IN" dirty="0"/>
              <a:t>Data Analysis On Transportation</a:t>
            </a:r>
          </a:p>
        </p:txBody>
      </p:sp>
      <p:sp>
        <p:nvSpPr>
          <p:cNvPr id="4" name="Content Placeholder 3">
            <a:extLst>
              <a:ext uri="{FF2B5EF4-FFF2-40B4-BE49-F238E27FC236}">
                <a16:creationId xmlns:a16="http://schemas.microsoft.com/office/drawing/2014/main" id="{9E8F3431-0A7D-855A-61E3-7637DFF50982}"/>
              </a:ext>
            </a:extLst>
          </p:cNvPr>
          <p:cNvSpPr>
            <a:spLocks noGrp="1"/>
          </p:cNvSpPr>
          <p:nvPr>
            <p:ph sz="quarter" idx="14"/>
          </p:nvPr>
        </p:nvSpPr>
        <p:spPr>
          <a:xfrm>
            <a:off x="5993971" y="1355272"/>
            <a:ext cx="5572100" cy="4239985"/>
          </a:xfrm>
        </p:spPr>
        <p:txBody>
          <a:bodyPr>
            <a:normAutofit fontScale="92500"/>
          </a:bodyPr>
          <a:lstStyle/>
          <a:p>
            <a:pPr marL="0" indent="0">
              <a:buNone/>
            </a:pPr>
            <a:r>
              <a:rPr lang="en-US" sz="1200" b="1" i="0" u="none" strike="noStrike" cap="none" baseline="0" dirty="0">
                <a:solidFill>
                  <a:srgbClr val="000000"/>
                </a:solidFill>
                <a:latin typeface="Times New Roman" panose="02020603050405020304" pitchFamily="18" charset="0"/>
                <a:cs typeface="Times New Roman" panose="02020603050405020304" pitchFamily="18" charset="0"/>
              </a:rPr>
              <a:t>5. Investigate whether there is any correlation between vehicle sales and specific months or seasons in different districts. Are there any months or seasons that consistently show higher or lower sales rate, and if yes, what could be the driving factors? (Consider fuel-type category only) </a:t>
            </a:r>
          </a:p>
          <a:p>
            <a:pPr marL="0" indent="0">
              <a:buNone/>
            </a:pPr>
            <a:r>
              <a:rPr lang="en-US" sz="1200" cap="none" dirty="0">
                <a:solidFill>
                  <a:srgbClr val="000000"/>
                </a:solidFill>
                <a:latin typeface="Times New Roman" panose="02020603050405020304" pitchFamily="18" charset="0"/>
                <a:cs typeface="Times New Roman" panose="02020603050405020304" pitchFamily="18" charset="0"/>
              </a:rPr>
              <a:t>There is a positive correlation between Vehicles Sales ,October month and districts  of Telangana such as Hyderabad,</a:t>
            </a:r>
            <a:r>
              <a:rPr lang="en-IN" sz="1200" cap="none" dirty="0">
                <a:latin typeface="Times New Roman" panose="02020603050405020304" pitchFamily="18" charset="0"/>
                <a:cs typeface="Times New Roman" panose="02020603050405020304" pitchFamily="18" charset="0"/>
              </a:rPr>
              <a:t> </a:t>
            </a:r>
            <a:r>
              <a:rPr lang="en-IN" sz="1200" cap="none" dirty="0" err="1">
                <a:latin typeface="Times New Roman" panose="02020603050405020304" pitchFamily="18" charset="0"/>
                <a:cs typeface="Times New Roman" panose="02020603050405020304" pitchFamily="18" charset="0"/>
              </a:rPr>
              <a:t>Malkajgiri</a:t>
            </a:r>
            <a:r>
              <a:rPr lang="en-IN" sz="1200" cap="none" dirty="0">
                <a:latin typeface="Times New Roman" panose="02020603050405020304" pitchFamily="18" charset="0"/>
                <a:cs typeface="Times New Roman" panose="02020603050405020304" pitchFamily="18" charset="0"/>
              </a:rPr>
              <a:t>, </a:t>
            </a:r>
            <a:r>
              <a:rPr lang="en-IN" sz="1200" cap="none" dirty="0" err="1">
                <a:latin typeface="Times New Roman" panose="02020603050405020304" pitchFamily="18" charset="0"/>
                <a:cs typeface="Times New Roman" panose="02020603050405020304" pitchFamily="18" charset="0"/>
              </a:rPr>
              <a:t>sangareddy</a:t>
            </a:r>
            <a:r>
              <a:rPr lang="en-IN" sz="1200" cap="none" dirty="0">
                <a:latin typeface="Times New Roman" panose="02020603050405020304" pitchFamily="18" charset="0"/>
                <a:cs typeface="Times New Roman" panose="02020603050405020304" pitchFamily="18" charset="0"/>
              </a:rPr>
              <a:t>, </a:t>
            </a:r>
            <a:r>
              <a:rPr lang="en-IN" sz="1200" cap="none" dirty="0" err="1">
                <a:latin typeface="Times New Roman" panose="02020603050405020304" pitchFamily="18" charset="0"/>
                <a:cs typeface="Times New Roman" panose="02020603050405020304" pitchFamily="18" charset="0"/>
              </a:rPr>
              <a:t>Rangareddy</a:t>
            </a:r>
            <a:r>
              <a:rPr lang="en-IN" sz="1200" cap="none" dirty="0">
                <a:latin typeface="Times New Roman" panose="02020603050405020304" pitchFamily="18" charset="0"/>
                <a:cs typeface="Times New Roman" panose="02020603050405020304" pitchFamily="18" charset="0"/>
              </a:rPr>
              <a:t>. Overall Fuel Type Vehicles Sales been the highest in the month of October, except in the year 2022.The October month is festive season, hence more exciting offers (</a:t>
            </a:r>
            <a:r>
              <a:rPr lang="en-IN" sz="1200" b="1" cap="none" dirty="0">
                <a:latin typeface="Times New Roman" panose="02020603050405020304" pitchFamily="18" charset="0"/>
                <a:cs typeface="Times New Roman" panose="02020603050405020304" pitchFamily="18" charset="0"/>
              </a:rPr>
              <a:t>loan offers &amp; discounts</a:t>
            </a:r>
            <a:r>
              <a:rPr lang="en-IN" sz="1200" cap="none" dirty="0">
                <a:latin typeface="Times New Roman" panose="02020603050405020304" pitchFamily="18" charset="0"/>
                <a:cs typeface="Times New Roman" panose="02020603050405020304" pitchFamily="18" charset="0"/>
              </a:rPr>
              <a:t>)leading to highest sales during this period. The Vehicles sales reached also have been lowest in the month of February, March ,April and May (No Offers, Union budget may impact overall </a:t>
            </a:r>
            <a:r>
              <a:rPr lang="en-IN" sz="1200" b="1" cap="none" dirty="0">
                <a:latin typeface="Times New Roman" panose="02020603050405020304" pitchFamily="18" charset="0"/>
                <a:cs typeface="Times New Roman" panose="02020603050405020304" pitchFamily="18" charset="0"/>
              </a:rPr>
              <a:t>market slowdown </a:t>
            </a:r>
            <a:r>
              <a:rPr lang="en-IN" sz="1200" cap="none" dirty="0">
                <a:latin typeface="Times New Roman" panose="02020603050405020304" pitchFamily="18" charset="0"/>
                <a:cs typeface="Times New Roman" panose="02020603050405020304" pitchFamily="18" charset="0"/>
              </a:rPr>
              <a:t>may be one of the factors of lowest sales.</a:t>
            </a:r>
          </a:p>
          <a:p>
            <a:pPr marL="0" indent="0">
              <a:buNone/>
            </a:pPr>
            <a:r>
              <a:rPr lang="en-US" sz="1200" b="1" i="0" u="none" strike="noStrike" cap="none" baseline="0" dirty="0">
                <a:solidFill>
                  <a:srgbClr val="000000"/>
                </a:solidFill>
                <a:latin typeface="Times New Roman" panose="02020603050405020304" pitchFamily="18" charset="0"/>
                <a:cs typeface="Times New Roman" panose="02020603050405020304" pitchFamily="18" charset="0"/>
              </a:rPr>
              <a:t>6. How does the distribution of vehicles vary by vehicle class (motorcycle, motorcar, autorickshaw, agriculture) across different districts? Are there any districts with a predominant preference for a specific vehicle class? Consider FY 2022 for analysis. </a:t>
            </a:r>
          </a:p>
          <a:p>
            <a:pPr marL="0" indent="0">
              <a:buNone/>
            </a:pPr>
            <a:r>
              <a:rPr lang="en-IN" sz="1200" cap="none" dirty="0">
                <a:latin typeface="Times New Roman" panose="02020603050405020304" pitchFamily="18" charset="0"/>
                <a:cs typeface="Times New Roman" panose="02020603050405020304" pitchFamily="18" charset="0"/>
              </a:rPr>
              <a:t>In the Year 2022 </a:t>
            </a:r>
            <a:r>
              <a:rPr lang="en-IN" sz="1200" cap="none" dirty="0" err="1">
                <a:latin typeface="Times New Roman" panose="02020603050405020304" pitchFamily="18" charset="0"/>
                <a:cs typeface="Times New Roman" panose="02020603050405020304" pitchFamily="18" charset="0"/>
              </a:rPr>
              <a:t>MotorCycle</a:t>
            </a:r>
            <a:r>
              <a:rPr lang="en-IN" sz="1200" cap="none" dirty="0">
                <a:latin typeface="Times New Roman" panose="02020603050405020304" pitchFamily="18" charset="0"/>
                <a:cs typeface="Times New Roman" panose="02020603050405020304" pitchFamily="18" charset="0"/>
              </a:rPr>
              <a:t> in Hyderabad are predominantly used, compared to the other vehicle classes. Motorcycle was predominantly used and Autorickshaw was least used Vehicles among all.</a:t>
            </a:r>
          </a:p>
          <a:p>
            <a:pPr marL="0" indent="0">
              <a:buNone/>
            </a:pPr>
            <a:endParaRPr lang="en-US" sz="1200" b="1" i="0" u="none" strike="noStrike" cap="non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Content Placeholder 6">
                <a:extLst>
                  <a:ext uri="{FF2B5EF4-FFF2-40B4-BE49-F238E27FC236}">
                    <a16:creationId xmlns:a16="http://schemas.microsoft.com/office/drawing/2014/main" id="{D67F3953-922A-1A0E-74B4-0ED10CFA7087}"/>
                  </a:ext>
                </a:extLst>
              </p:cNvPr>
              <p:cNvGraphicFramePr>
                <a:graphicFrameLocks noGrp="1"/>
              </p:cNvGraphicFramePr>
              <p:nvPr>
                <p:ph sz="quarter" idx="13"/>
                <p:extLst>
                  <p:ext uri="{D42A27DB-BD31-4B8C-83A1-F6EECF244321}">
                    <p14:modId xmlns:p14="http://schemas.microsoft.com/office/powerpoint/2010/main" val="2393869700"/>
                  </p:ext>
                </p:extLst>
              </p:nvPr>
            </p:nvGraphicFramePr>
            <p:xfrm>
              <a:off x="92529" y="1355272"/>
              <a:ext cx="5818414" cy="418011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Content Placeholder 6">
                <a:extLst>
                  <a:ext uri="{FF2B5EF4-FFF2-40B4-BE49-F238E27FC236}">
                    <a16:creationId xmlns:a16="http://schemas.microsoft.com/office/drawing/2014/main" id="{D67F3953-922A-1A0E-74B4-0ED10CFA7087}"/>
                  </a:ext>
                </a:extLst>
              </p:cNvPr>
              <p:cNvPicPr>
                <a:picLocks noGrp="1" noRot="1" noChangeAspect="1" noMove="1" noResize="1" noEditPoints="1" noAdjustHandles="1" noChangeArrowheads="1" noChangeShapeType="1"/>
              </p:cNvPicPr>
              <p:nvPr/>
            </p:nvPicPr>
            <p:blipFill>
              <a:blip r:embed="rId3"/>
              <a:stretch>
                <a:fillRect/>
              </a:stretch>
            </p:blipFill>
            <p:spPr>
              <a:xfrm>
                <a:off x="92529" y="1355272"/>
                <a:ext cx="5818414" cy="4180114"/>
              </a:xfrm>
              <a:prstGeom prst="rect">
                <a:avLst/>
              </a:prstGeom>
            </p:spPr>
          </p:pic>
        </mc:Fallback>
      </mc:AlternateContent>
    </p:spTree>
    <p:extLst>
      <p:ext uri="{BB962C8B-B14F-4D97-AF65-F5344CB8AC3E}">
        <p14:creationId xmlns:p14="http://schemas.microsoft.com/office/powerpoint/2010/main" val="173206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8DF677-C56D-AD92-0582-E706E9734624}"/>
              </a:ext>
            </a:extLst>
          </p:cNvPr>
          <p:cNvSpPr txBox="1"/>
          <p:nvPr/>
        </p:nvSpPr>
        <p:spPr>
          <a:xfrm>
            <a:off x="204107" y="182727"/>
            <a:ext cx="11127922" cy="923330"/>
          </a:xfrm>
          <a:prstGeom prst="rect">
            <a:avLst/>
          </a:prstGeom>
          <a:noFill/>
        </p:spPr>
        <p:txBody>
          <a:bodyPr wrap="square">
            <a:spAutoFit/>
          </a:bodyPr>
          <a:lstStyle/>
          <a:p>
            <a:pPr algn="ctr"/>
            <a:r>
              <a:rPr lang="en-IN" sz="5400" dirty="0">
                <a:solidFill>
                  <a:srgbClr val="FF0000"/>
                </a:solidFill>
                <a:latin typeface="+mj-lt"/>
              </a:rPr>
              <a:t>DATA ANALYSIS ON TRANSPORTATION</a:t>
            </a:r>
          </a:p>
        </p:txBody>
      </p:sp>
      <p:sp>
        <p:nvSpPr>
          <p:cNvPr id="8" name="TextBox 7">
            <a:extLst>
              <a:ext uri="{FF2B5EF4-FFF2-40B4-BE49-F238E27FC236}">
                <a16:creationId xmlns:a16="http://schemas.microsoft.com/office/drawing/2014/main" id="{8D9AD165-7B90-CE9D-C1BA-4209F5F078CB}"/>
              </a:ext>
            </a:extLst>
          </p:cNvPr>
          <p:cNvSpPr txBox="1"/>
          <p:nvPr/>
        </p:nvSpPr>
        <p:spPr>
          <a:xfrm>
            <a:off x="6190211" y="1325960"/>
            <a:ext cx="5225934" cy="3600986"/>
          </a:xfrm>
          <a:prstGeom prst="rect">
            <a:avLst/>
          </a:prstGeom>
          <a:noFill/>
        </p:spPr>
        <p:txBody>
          <a:bodyPr wrap="square">
            <a:spAutoFit/>
          </a:bodyPr>
          <a:lstStyle/>
          <a:p>
            <a:r>
              <a:rPr lang="en-US" sz="1200" b="1" i="0" u="none" strike="noStrike" baseline="0" dirty="0">
                <a:solidFill>
                  <a:srgbClr val="000000"/>
                </a:solidFill>
                <a:latin typeface="Times New Roman" panose="02020603050405020304" pitchFamily="18" charset="0"/>
                <a:cs typeface="Times New Roman" panose="02020603050405020304" pitchFamily="18" charset="0"/>
              </a:rPr>
              <a:t>7. List down the top 3 and bottom 3 districts that have shown the highest and lowest vehicle sales growth during FY 2022 compared to FY 2021? (Consider and compare categories: petrol, diesel and electric) </a:t>
            </a:r>
          </a:p>
          <a:p>
            <a:r>
              <a:rPr lang="en-IN" sz="1200" dirty="0">
                <a:latin typeface="Times New Roman" panose="02020603050405020304" pitchFamily="18" charset="0"/>
                <a:cs typeface="Times New Roman" panose="02020603050405020304" pitchFamily="18" charset="0"/>
              </a:rPr>
              <a:t>Top 3 districts that have shown the highest Petrol Vehicles Sales growth during the Year 2022 are </a:t>
            </a:r>
            <a:r>
              <a:rPr lang="en-IN" sz="1200" dirty="0" err="1">
                <a:latin typeface="Times New Roman" panose="02020603050405020304" pitchFamily="18" charset="0"/>
                <a:cs typeface="Times New Roman" panose="02020603050405020304" pitchFamily="18" charset="0"/>
              </a:rPr>
              <a:t>Rangareddy</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Medchal</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Malkajgiri,Hyderabad</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Bottom 3 districts that have shown the lowest Electric and others Vehicles Sales during the Year 2022 and Lowest Sales Districts are </a:t>
            </a:r>
            <a:r>
              <a:rPr lang="en-IN" sz="1200" dirty="0" err="1">
                <a:latin typeface="Times New Roman" panose="02020603050405020304" pitchFamily="18" charset="0"/>
                <a:cs typeface="Times New Roman" panose="02020603050405020304" pitchFamily="18" charset="0"/>
              </a:rPr>
              <a:t>Mahabubabad</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Jagulamba</a:t>
            </a:r>
            <a:r>
              <a:rPr lang="en-IN" sz="1200" dirty="0">
                <a:latin typeface="Times New Roman" panose="02020603050405020304" pitchFamily="18" charset="0"/>
                <a:cs typeface="Times New Roman" panose="02020603050405020304" pitchFamily="18" charset="0"/>
              </a:rPr>
              <a:t> Gadwal, </a:t>
            </a:r>
            <a:r>
              <a:rPr lang="en-IN" sz="1200" dirty="0" err="1">
                <a:latin typeface="Times New Roman" panose="02020603050405020304" pitchFamily="18" charset="0"/>
                <a:cs typeface="Times New Roman" panose="02020603050405020304" pitchFamily="18" charset="0"/>
              </a:rPr>
              <a:t>Kumurambheem</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Asifabad</a:t>
            </a:r>
            <a:r>
              <a:rPr lang="en-IN" sz="1200" dirty="0">
                <a:latin typeface="Times New Roman" panose="02020603050405020304" pitchFamily="18" charset="0"/>
                <a:cs typeface="Times New Roman" panose="02020603050405020304" pitchFamily="18" charset="0"/>
              </a:rPr>
              <a:t>. Only 4.42% of Electric Vehicles Sales been achieved and 2.56% of Others Vehicles Sales happened in the Year 2022.  </a:t>
            </a:r>
          </a:p>
          <a:p>
            <a:endParaRPr lang="en-IN" sz="1200" dirty="0">
              <a:latin typeface="Times New Roman" panose="02020603050405020304" pitchFamily="18" charset="0"/>
              <a:cs typeface="Times New Roman" panose="02020603050405020304" pitchFamily="18" charset="0"/>
            </a:endParaRPr>
          </a:p>
          <a:p>
            <a:endParaRPr lang="en-US" sz="1200" dirty="0">
              <a:solidFill>
                <a:srgbClr val="000000"/>
              </a:solidFill>
              <a:latin typeface="Times New Roman" panose="02020603050405020304" pitchFamily="18" charset="0"/>
              <a:cs typeface="Times New Roman" panose="02020603050405020304" pitchFamily="18" charset="0"/>
            </a:endParaRPr>
          </a:p>
          <a:p>
            <a:endParaRPr lang="en-US" sz="12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1200" dirty="0">
              <a:solidFill>
                <a:srgbClr val="000000"/>
              </a:solidFill>
              <a:latin typeface="Times New Roman" panose="02020603050405020304" pitchFamily="18" charset="0"/>
              <a:cs typeface="Times New Roman" panose="02020603050405020304" pitchFamily="18" charset="0"/>
            </a:endParaRPr>
          </a:p>
          <a:p>
            <a:endParaRPr lang="en-US" sz="12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1200" dirty="0">
              <a:solidFill>
                <a:srgbClr val="000000"/>
              </a:solidFill>
              <a:latin typeface="Times New Roman" panose="02020603050405020304" pitchFamily="18" charset="0"/>
              <a:cs typeface="Times New Roman" panose="02020603050405020304" pitchFamily="18" charset="0"/>
            </a:endParaRPr>
          </a:p>
          <a:p>
            <a:endParaRPr lang="en-US" sz="12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1200" dirty="0">
              <a:solidFill>
                <a:srgbClr val="000000"/>
              </a:solidFill>
              <a:latin typeface="Times New Roman" panose="02020603050405020304" pitchFamily="18" charset="0"/>
              <a:cs typeface="Times New Roman" panose="02020603050405020304" pitchFamily="18" charset="0"/>
            </a:endParaRPr>
          </a:p>
          <a:p>
            <a:endParaRPr lang="en-US" sz="12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1200" b="0" i="0" u="none" strike="noStrike" baseline="0"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9" name="Add-in 8">
                <a:extLst>
                  <a:ext uri="{FF2B5EF4-FFF2-40B4-BE49-F238E27FC236}">
                    <a16:creationId xmlns:a16="http://schemas.microsoft.com/office/drawing/2014/main" id="{5235D528-716C-BAFC-CEFE-DD9440C57CDA}"/>
                  </a:ext>
                </a:extLst>
              </p:cNvPr>
              <p:cNvGraphicFramePr>
                <a:graphicFrameLocks noGrp="1"/>
              </p:cNvGraphicFramePr>
              <p:nvPr>
                <p:extLst>
                  <p:ext uri="{D42A27DB-BD31-4B8C-83A1-F6EECF244321}">
                    <p14:modId xmlns:p14="http://schemas.microsoft.com/office/powerpoint/2010/main" val="3517979000"/>
                  </p:ext>
                </p:extLst>
              </p:nvPr>
            </p:nvGraphicFramePr>
            <p:xfrm>
              <a:off x="1" y="1113064"/>
              <a:ext cx="6096000" cy="441897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9" name="Add-in 8">
                <a:extLst>
                  <a:ext uri="{FF2B5EF4-FFF2-40B4-BE49-F238E27FC236}">
                    <a16:creationId xmlns:a16="http://schemas.microsoft.com/office/drawing/2014/main" id="{5235D528-716C-BAFC-CEFE-DD9440C57CDA}"/>
                  </a:ext>
                </a:extLst>
              </p:cNvPr>
              <p:cNvPicPr>
                <a:picLocks noGrp="1" noRot="1" noChangeAspect="1" noMove="1" noResize="1" noEditPoints="1" noAdjustHandles="1" noChangeArrowheads="1" noChangeShapeType="1"/>
              </p:cNvPicPr>
              <p:nvPr/>
            </p:nvPicPr>
            <p:blipFill>
              <a:blip r:embed="rId3"/>
              <a:stretch>
                <a:fillRect/>
              </a:stretch>
            </p:blipFill>
            <p:spPr>
              <a:xfrm>
                <a:off x="1" y="1113064"/>
                <a:ext cx="6096000" cy="4418976"/>
              </a:xfrm>
              <a:prstGeom prst="rect">
                <a:avLst/>
              </a:prstGeom>
            </p:spPr>
          </p:pic>
        </mc:Fallback>
      </mc:AlternateContent>
    </p:spTree>
    <p:extLst>
      <p:ext uri="{BB962C8B-B14F-4D97-AF65-F5344CB8AC3E}">
        <p14:creationId xmlns:p14="http://schemas.microsoft.com/office/powerpoint/2010/main" val="2102296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95A45-FED2-C291-958D-623B1E61D372}"/>
              </a:ext>
            </a:extLst>
          </p:cNvPr>
          <p:cNvSpPr txBox="1"/>
          <p:nvPr/>
        </p:nvSpPr>
        <p:spPr>
          <a:xfrm>
            <a:off x="117022" y="18284"/>
            <a:ext cx="11127922" cy="923330"/>
          </a:xfrm>
          <a:prstGeom prst="rect">
            <a:avLst/>
          </a:prstGeom>
          <a:noFill/>
        </p:spPr>
        <p:txBody>
          <a:bodyPr wrap="square">
            <a:spAutoFit/>
          </a:bodyPr>
          <a:lstStyle/>
          <a:p>
            <a:pPr algn="ctr"/>
            <a:r>
              <a:rPr lang="en-IN" sz="5400" dirty="0">
                <a:solidFill>
                  <a:srgbClr val="FF0000"/>
                </a:solidFill>
                <a:latin typeface="+mj-lt"/>
              </a:rPr>
              <a:t>DATA ANALYSIS ON INDUSTRIAL PROJECT </a:t>
            </a:r>
          </a:p>
        </p:txBody>
      </p:sp>
      <p:sp>
        <p:nvSpPr>
          <p:cNvPr id="5" name="TextBox 4">
            <a:extLst>
              <a:ext uri="{FF2B5EF4-FFF2-40B4-BE49-F238E27FC236}">
                <a16:creationId xmlns:a16="http://schemas.microsoft.com/office/drawing/2014/main" id="{E9EC96E6-C772-A320-33E3-1AD414B954B8}"/>
              </a:ext>
            </a:extLst>
          </p:cNvPr>
          <p:cNvSpPr txBox="1"/>
          <p:nvPr/>
        </p:nvSpPr>
        <p:spPr>
          <a:xfrm>
            <a:off x="6629402" y="943493"/>
            <a:ext cx="4969328" cy="4154984"/>
          </a:xfrm>
          <a:prstGeom prst="rect">
            <a:avLst/>
          </a:prstGeom>
          <a:noFill/>
        </p:spPr>
        <p:txBody>
          <a:bodyPr wrap="square">
            <a:spAutoFit/>
          </a:bodyPr>
          <a:lstStyle/>
          <a:p>
            <a:r>
              <a:rPr lang="en-US" sz="1200" b="1" i="0" u="none" strike="noStrike" baseline="0" dirty="0">
                <a:solidFill>
                  <a:srgbClr val="000000"/>
                </a:solidFill>
                <a:latin typeface="Times New Roman" panose="02020603050405020304" pitchFamily="18" charset="0"/>
                <a:cs typeface="Times New Roman" panose="02020603050405020304" pitchFamily="18" charset="0"/>
              </a:rPr>
              <a:t>8. List down the top 5 sectors that have witnessed the most significant investments in FY 2022. </a:t>
            </a:r>
          </a:p>
          <a:p>
            <a:r>
              <a:rPr lang="en-US" sz="1200" dirty="0">
                <a:solidFill>
                  <a:srgbClr val="000000"/>
                </a:solidFill>
                <a:latin typeface="Times New Roman" panose="02020603050405020304" pitchFamily="18" charset="0"/>
                <a:cs typeface="Times New Roman" panose="02020603050405020304" pitchFamily="18" charset="0"/>
              </a:rPr>
              <a:t>Top 5 Sectors that have witnessed the most significant investments in the year 2022 are Real estate, Industrial Parks and IT buildings, Pharmaceutical and chemicals, Solar and other Renewable Energy and Fertilizers organic and inorganic, Pesticides, and other Related respectively.</a:t>
            </a:r>
            <a:endParaRPr lang="en-US" sz="12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IN" sz="12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200" b="1" i="0" u="none" strike="noStrike" baseline="0" dirty="0">
                <a:solidFill>
                  <a:srgbClr val="000000"/>
                </a:solidFill>
                <a:latin typeface="Times New Roman" panose="02020603050405020304" pitchFamily="18" charset="0"/>
                <a:cs typeface="Times New Roman" panose="02020603050405020304" pitchFamily="18" charset="0"/>
              </a:rPr>
              <a:t>9. List down the top 3 districts that have attracted the most significant sector investments during FY 2019 to 2022? What factors could have led to the substantial investments in these particular districts? </a:t>
            </a:r>
          </a:p>
          <a:p>
            <a:r>
              <a:rPr lang="en-US" sz="1200" dirty="0">
                <a:solidFill>
                  <a:srgbClr val="000000"/>
                </a:solidFill>
                <a:latin typeface="Times New Roman" panose="02020603050405020304" pitchFamily="18" charset="0"/>
                <a:cs typeface="Times New Roman" panose="02020603050405020304" pitchFamily="18" charset="0"/>
              </a:rPr>
              <a:t>Top 3 districts are  </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Rangareddy</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Medchal</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Malkajgiri</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Sangareddy</a:t>
            </a:r>
            <a:r>
              <a:rPr lang="en-IN" sz="1200" dirty="0">
                <a:latin typeface="Times New Roman" panose="02020603050405020304" pitchFamily="18" charset="0"/>
                <a:cs typeface="Times New Roman" panose="02020603050405020304" pitchFamily="18" charset="0"/>
              </a:rPr>
              <a:t> where Total amount invested to </a:t>
            </a:r>
            <a:r>
              <a:rPr lang="en-IN" sz="1200" dirty="0" err="1">
                <a:latin typeface="Times New Roman" panose="02020603050405020304" pitchFamily="18" charset="0"/>
                <a:cs typeface="Times New Roman" panose="02020603050405020304" pitchFamily="18" charset="0"/>
              </a:rPr>
              <a:t>Rangareddy</a:t>
            </a:r>
            <a:r>
              <a:rPr lang="en-IN" sz="1200" dirty="0">
                <a:latin typeface="Times New Roman" panose="02020603050405020304" pitchFamily="18" charset="0"/>
                <a:cs typeface="Times New Roman" panose="02020603050405020304" pitchFamily="18" charset="0"/>
              </a:rPr>
              <a:t> District. Major part of amount been invested in Real Estate Development. The factors might be migration, income level of the people been changed, Growth in the field of Real Estate.</a:t>
            </a:r>
          </a:p>
          <a:p>
            <a:endParaRPr lang="en-IN" sz="12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200" b="1" i="0" u="none" strike="noStrike" baseline="0" dirty="0">
                <a:solidFill>
                  <a:srgbClr val="000000"/>
                </a:solidFill>
                <a:latin typeface="Times New Roman" panose="02020603050405020304" pitchFamily="18" charset="0"/>
                <a:cs typeface="Times New Roman" panose="02020603050405020304" pitchFamily="18" charset="0"/>
              </a:rPr>
              <a:t>10. Is there any relationship between district investments, vehicles </a:t>
            </a:r>
          </a:p>
          <a:p>
            <a:r>
              <a:rPr lang="en-US" sz="1200" b="1" i="0" u="none" strike="noStrike" baseline="0" dirty="0">
                <a:solidFill>
                  <a:srgbClr val="000000"/>
                </a:solidFill>
                <a:latin typeface="Times New Roman" panose="02020603050405020304" pitchFamily="18" charset="0"/>
                <a:cs typeface="Times New Roman" panose="02020603050405020304" pitchFamily="18" charset="0"/>
              </a:rPr>
              <a:t>Sales and stamps revenue within the same district between FY 2021 </a:t>
            </a:r>
          </a:p>
          <a:p>
            <a:r>
              <a:rPr lang="en-IN" sz="1200" b="1" i="0" u="none" strike="noStrike" baseline="0" dirty="0">
                <a:solidFill>
                  <a:srgbClr val="000000"/>
                </a:solidFill>
                <a:latin typeface="Times New Roman" panose="02020603050405020304" pitchFamily="18" charset="0"/>
                <a:cs typeface="Times New Roman" panose="02020603050405020304" pitchFamily="18" charset="0"/>
              </a:rPr>
              <a:t>And 2022? </a:t>
            </a:r>
          </a:p>
          <a:p>
            <a:r>
              <a:rPr lang="en-IN" sz="1200" b="1" dirty="0">
                <a:solidFill>
                  <a:srgbClr val="000000"/>
                </a:solidFill>
                <a:latin typeface="Times New Roman" panose="02020603050405020304" pitchFamily="18" charset="0"/>
                <a:cs typeface="Times New Roman" panose="02020603050405020304" pitchFamily="18" charset="0"/>
              </a:rPr>
              <a:t>There is no relationship between </a:t>
            </a:r>
            <a:r>
              <a:rPr lang="en-US" sz="1200" b="1" i="0" u="none" strike="noStrike" baseline="0" dirty="0">
                <a:solidFill>
                  <a:srgbClr val="000000"/>
                </a:solidFill>
                <a:latin typeface="Times New Roman" panose="02020603050405020304" pitchFamily="18" charset="0"/>
                <a:cs typeface="Times New Roman" panose="02020603050405020304" pitchFamily="18" charset="0"/>
              </a:rPr>
              <a:t>district investments, vehicles </a:t>
            </a:r>
          </a:p>
          <a:p>
            <a:r>
              <a:rPr lang="en-US" sz="1200" b="1" i="0" u="none" strike="noStrike" baseline="0" dirty="0">
                <a:solidFill>
                  <a:srgbClr val="000000"/>
                </a:solidFill>
                <a:latin typeface="Times New Roman" panose="02020603050405020304" pitchFamily="18" charset="0"/>
                <a:cs typeface="Times New Roman" panose="02020603050405020304" pitchFamily="18" charset="0"/>
              </a:rPr>
              <a:t>Sales and stamps revenue within the same district FY 2021 </a:t>
            </a:r>
          </a:p>
          <a:p>
            <a:r>
              <a:rPr lang="en-IN" sz="1200" b="1" i="0" u="none" strike="noStrike" baseline="0" dirty="0">
                <a:solidFill>
                  <a:srgbClr val="000000"/>
                </a:solidFill>
                <a:latin typeface="Times New Roman" panose="02020603050405020304" pitchFamily="18" charset="0"/>
                <a:cs typeface="Times New Roman" panose="02020603050405020304" pitchFamily="18" charset="0"/>
              </a:rPr>
              <a:t>And 2022 because Total </a:t>
            </a:r>
            <a:r>
              <a:rPr lang="en-IN" sz="1200" b="1" dirty="0">
                <a:solidFill>
                  <a:srgbClr val="000000"/>
                </a:solidFill>
                <a:latin typeface="Times New Roman" panose="02020603050405020304" pitchFamily="18" charset="0"/>
                <a:cs typeface="Times New Roman" panose="02020603050405020304" pitchFamily="18" charset="0"/>
              </a:rPr>
              <a:t>investment in all </a:t>
            </a:r>
            <a:r>
              <a:rPr lang="en-IN" sz="1200" b="1" i="0" u="none" strike="noStrike" baseline="0" dirty="0">
                <a:solidFill>
                  <a:srgbClr val="000000"/>
                </a:solidFill>
                <a:latin typeface="Times New Roman" panose="02020603050405020304" pitchFamily="18" charset="0"/>
                <a:cs typeface="Times New Roman" panose="02020603050405020304" pitchFamily="18" charset="0"/>
              </a:rPr>
              <a:t>sectors been same in all the years and Vehicles sales and investment does not have correlation.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a:extLst>
                  <a:ext uri="{FF2B5EF4-FFF2-40B4-BE49-F238E27FC236}">
                    <a16:creationId xmlns:a16="http://schemas.microsoft.com/office/drawing/2014/main" id="{5210E8F5-77C2-7C43-40FD-C4063654B3AB}"/>
                  </a:ext>
                </a:extLst>
              </p:cNvPr>
              <p:cNvGraphicFramePr>
                <a:graphicFrameLocks noGrp="1"/>
              </p:cNvGraphicFramePr>
              <p:nvPr>
                <p:extLst>
                  <p:ext uri="{D42A27DB-BD31-4B8C-83A1-F6EECF244321}">
                    <p14:modId xmlns:p14="http://schemas.microsoft.com/office/powerpoint/2010/main" val="2866365541"/>
                  </p:ext>
                </p:extLst>
              </p:nvPr>
            </p:nvGraphicFramePr>
            <p:xfrm>
              <a:off x="185034" y="857074"/>
              <a:ext cx="6376357" cy="455312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a:extLst>
                  <a:ext uri="{FF2B5EF4-FFF2-40B4-BE49-F238E27FC236}">
                    <a16:creationId xmlns:a16="http://schemas.microsoft.com/office/drawing/2014/main" id="{5210E8F5-77C2-7C43-40FD-C4063654B3AB}"/>
                  </a:ext>
                </a:extLst>
              </p:cNvPr>
              <p:cNvPicPr>
                <a:picLocks noGrp="1" noRot="1" noChangeAspect="1" noMove="1" noResize="1" noEditPoints="1" noAdjustHandles="1" noChangeArrowheads="1" noChangeShapeType="1"/>
              </p:cNvPicPr>
              <p:nvPr/>
            </p:nvPicPr>
            <p:blipFill>
              <a:blip r:embed="rId3"/>
              <a:stretch>
                <a:fillRect/>
              </a:stretch>
            </p:blipFill>
            <p:spPr>
              <a:xfrm>
                <a:off x="185034" y="857074"/>
                <a:ext cx="6376357" cy="4553126"/>
              </a:xfrm>
              <a:prstGeom prst="rect">
                <a:avLst/>
              </a:prstGeom>
            </p:spPr>
          </p:pic>
        </mc:Fallback>
      </mc:AlternateContent>
    </p:spTree>
    <p:extLst>
      <p:ext uri="{BB962C8B-B14F-4D97-AF65-F5344CB8AC3E}">
        <p14:creationId xmlns:p14="http://schemas.microsoft.com/office/powerpoint/2010/main" val="1619440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10.png"/></Relationships>
</file>

<file path=ppt/webextensions/webextension1.xml><?xml version="1.0" encoding="utf-8"?>
<we:webextension xmlns:we="http://schemas.microsoft.com/office/webextensions/webextension/2010/11" id="{754FAA84-EBA3-4007-A6BC-2788211AB8B2}">
  <we:reference id="WA200003233" version="2.0.0.3" store="en-US" storeType="OMEX"/>
  <we:alternateReferences/>
  <we:properties>
    <we:property name="Microsoft.Office.CampaignId" value="&quot;none&quot;"/>
    <we:property name="backgroundColor" value="&quot;#E6E6E6&quot;"/>
    <we:property name="bookmark" value="&quot;H4sIAAAAAAAAA+1a3U/jOBD/V6q88FKt7HybN2C70t2xpxXscQ+nVTW2J22WNKkSl6OH+r/fOGmgQL+WLVDQSqjU9mQ8H7+ZsSe9cXRajTOY/gkjdA6d46K4HEF52eFO18nvz3nSR5YkAUPUXhxKpYQmqmJs0iKvnMMbx0A5QHORVhPILEOa/Odb14Es+wIDO0ogq7DrjLGsihyy9D9siGnJlBOcdR28HmdFCZbluQGDlu0VkdOYROEfeEBbgjLpFZ6jMs30GY6L0szH6HPFJbgq4MAhjgIVh/RM1azWcm6mt7vWkp0UuYE0JwnsHArhheDzIIoUYzHDUCs7n6SZmZPIae96XJLiN639PtWLUnna9Rn6OnZdYhGJICKxzHRsaU5I1UFRpgoymmzYWW4Xrepu1/lUFqOa79xX1vi93KRmagfpqK+tvbrO15olm5Hl/x5iifUzpIdOG3PdOL/Vn1ZOrKrGKDVJNhk9WLGj82JSKjzD5G5Q7z4jd30pC3JmLUGSViR9f4pQ0hJtfgHZpIYA8T5NSSHSzapkp4neZa57aim/zeijcf3CrltJ81j9tUJ1nWHx70mJRKidQz7r3rT2P9JXkCvUWxs/WTR+QoDsVwZG42or+89BVePlFBNj/39GqCYlbmv+5KGmPTWkOANiahfO0sGwZrvE8Adfz/7qHRDZUrtvJ8dS1ddKtGh5tmD5+8j/aQyklSFe5pEw7cJaWRZQ8FxG+VoYyDolXmE+wc4AKbNYOToJ4avzsVCTEeamIoIBCUzg0U8T+GgwIBbQAq73E2Zdoww20/3W0X3Sq6b5NMnnuZk9Ft9irkrzQTZP/nfJtokch7iqS9RH9MjJEEpji4z8jtarhzf0cFFqLI+ndVx9TMu2DFCU9vbWCDYbNGWLHv2+UIvm+J9un4J/GPA2wXYd4crYhcTVAXAea65DFq+uXXsSEQ+N+7RoeP5asl8ZbWOEGZAZ9q6fGliv53yL5a6jvIi7dGoDJgN0dUxHMXg6lF8mTeg2t/fvcntf5WZzvtzfdL8r8V8iPjfGREan/DdQbrbH0bOVnI22bwpOHHDuc/Q8KSR6ymV0ddoYpTtOnktE/TwaPQUeVZYquhYsYsMZId137RfaB2otxs0+KTbrha6XsVZy+WH8GKpU3Z7GV8ONP4TbLq2xEiq3d7jd7tcAhPuKcd+PuO9GGGnO6Gzy9DS+F0nkxVDyMt5aFtYgVai8QEcgmfRR8ygM38M5cqNvFZRWfpiY4hwzMvvFwqptX92rG3YDPxI6QVcAhAJCHXhSact2/dkMr40sHpzN6nARChFCL/YkcymbIgRiI7d0BAN8zMvzFY9DFXigFGMi0J7CvXfiltfjbR25z0ffFao2sR8FSsvYC0IfpYcBV37s74/z8qJTJG3AvXX3PFSmcYCMkiRKQh7JEH0ZMhkKtm8O0O8wWNZqNq+LwmXaBZ+qUxhHHvNArKlO9zr05E3XUyA9EQsEFgsmd96hv73Mb9Mm/rMwj033LL37xWbRxsb9we8whWoI+SWUnePhZAwZ/WXTg7aZv6N2/g83PlY09J/tqry9lHf3smAnIVg3QQSL4iiWsSachpHgHltTBe4hPRQy0kJpcMNQ8sgVwmN3SH/ZdyFHeX0kal+DnBSjMZRp1fqjHf2RWjq6BO3qfclH8s+HzhmhuCOnNqd02r7tuncn7LQ+gy8QrRfYe22Bw0bgZ37Vs1q2VfH5+k3S999W27eG1I8nvlrGN9CU286Fr/8OiMWJiLkbxowFdC+VyvfXHFx/1YxfNeNXzXjvPxV4Sx24n68Hr92/ed0KUKehZa3pYmKqMSj8AjkuaVETYiDXqOffV7Wp65/33TapZ7P/AaIdfJteKAAA&quot;"/>
    <we:property name="creatorSessionId" value="&quot;f9cecfa7-b00e-4882-b918-b62a2f3080b9&quot;"/>
    <we:property name="creatorTenantId" value="&quot;ffa8ab43-85ee-4b07-bc9e-e7d91b91bb5e&quot;"/>
    <we:property name="creatorUserId" value="&quot;10032002F1B02005&quot;"/>
    <we:property name="datasetId" value="&quot;0d200c17-43bd-4a22-ad7b-b1095a08eee6&quot;"/>
    <we:property name="design" value="{&quot;border&quot;:{&quot;isActive&quot;:false,&quot;color&quot;:&quot;#808080&quot;,&quot;width&quot;:1,&quot;transparency&quot;:0,&quot;dash&quot;:&quot;solid&quot;}}"/>
    <we:property name="embedUrl" value="&quot;/reportEmbed?reportId=f622d502-f73d-4eb8-9d33-f6fd50bb7591&amp;config=eyJjbHVzdGVyVXJsIjoiaHR0cHM6Ly9XQUJJLUlORElBLUNFTlRSQUwtQS1QUklNQVJZLXJlZGlyZWN0LmFuYWx5c2lzLndpbmRvd3MubmV0IiwiZW1iZWRGZWF0dXJlcyI6eyJtb2Rlcm5FbWJlZCI6dHJ1ZSwidXNhZ2VNZXRyaWNzVk5leHQiOnRydWV9fQ%3D%3D&amp;disableSensitivityBanner=true&quot;"/>
    <we:property name="initialStateBookmark" value="&quot;H4sIAAAAAAAAA+1aW0/bSBT+K5FfeImqGd/dNy6ptFtoK2C7DxWKzswcJy6OHdkTlizKf98zdkIChMTQhIRVEVLkuZw5t/nOxb6zVFIOUxh/gQFaH62jPL8eQHHd4lbbyqZjX79+Pjs8/9z9cnjWoeF8qJM8K62Pd5aGoof6e1KOIDUUaPDHVduCNP0GPfMUQ1pi2xpiUeYZpMm/WC+mKV2McNK28HaY5gUYkhcaNBqyN7Scnuls/oF7dCRIndzgBUpdD5/jMC/09BldLrkAW3ocOISBJ0Of9pT1bMXn+vXm1Iqz4zzTkGTEgRljYRyF3PZDxjy0IyFdl5nxOEn1dIkYd26HBQl+N1PYp2rSj0SgIqnA9n3BAzuKHEZs6fHQrDlUN5BJVDRS0zKkvs/kttvWpyIfVESnlolpZSfTiR6bB1JIt9QwGJY0fFmRZBPS/N99LLDaRnKopFbXnXWYKfNzirE2v8f5YAhFUtaT86fPiVnH2/cLzxDKUVHZxAiJZTkleJGPConnGM8fKh4nZNFvRU72rvg8SUr9oXUO2XVLjFsql60Cb6pF50mvXx1xmpDwkFbiQzoyZNgpLXmwaDXDzq4Z9muG6e+q9uiFg5txtNSyjXnr5/8cF0iXx1hv0r6bOdkxDfXyIpHE7mO+jvN0NMiasqWSQZeQQhMt/YSx2cQTXtgCLwsOvy0FXeYaUqMUzEbY6iFdYsNHK6ar1DrJ5WiAmS5pQY8Ypnui9pphrPd0ZZ/gFLJyCbPG28ok66VTVJ2jWA0JlqyMfNyHQhvgFj/RmO/jHe3LC4XF0bjCipOkmEErIU9nj8xjMK0GfyL0cwHRp649nmLdNnz5qsIgGbEgDEIRKiYCP4i4w9zfEeB3BPgdATYWAQ57Pbr0MHPVzi9wuUJ5j/G0K7Oa30+jbAp+bI/ZVzOA7M4BspkIbxEl9smEu48ZENlM2eAGIPwwcJgDkd8wZgTCtx0JwonCCIGFEUWdecx4eJ2bhQ21GDYeytEkcHzJ9VMl/fFIcWVzld4jr1qlxnaNrIbuj6WAe/AnjKHsExRC0Trqj4aQ0n86PjC7r55B4rdAPP7GkNGcy/kl8V4DElCoh+hgiIggjoPY5+S26AqfCT9aUR+/dWad5a08bqlmmf8rNLC7LHqlZAaF2lbgSSVCx/NdFA56XLrhisR1N6bBhSXv3hpzYWoDOK7koS89B6RkLPKUI3F/DPBrZfK7Ms9LS05DhEcSEXwndASzbeYgeJE5daXQyQB6+BQk3SBSMdoRgB+BrzxHSLWWlsZbLfLbp9RASF86nqLkggkXFQ/8FcnFnrjVRpoZtUvBSOcXmJJKvi/Mmm7yE1VxVzLuugF37QADxZmtvNer6hVx2fSzH6kpTkrK3rpjhOI1SijTRFLOtyiqNcCiV1mQzoNKlGF9XoL1fK6qaawkXZ5OHUGZyANrmjhNnsmg75Oy7Wijzp5Dj3OXo+OISKAj6fL5sNZqGy50l7B6NhjstcGeQVf+GF03qY1nS62NO0p93rQl5wTc5pIDEx7aKmQsXO8g77Z835sOxNYaKHsBrGmS4TtogTT3o621QRrCeGSL0IaYQi5wHiqufBb+H/KUPXHoferxrr1cGkSKnds9LwiWGL8OrRhFlIO43AsCquRChr6Sz7vyg36ekI6yXYauCm2bSASRt/F+nvGdJq28rXTtHl39tY07m8qp01mTbiMtuhdenWcadG/wDm76aUnlL5t6XdV5gFSrXlEdXJ7/1blPGLeHr51G2Ll70NqfN/2b+zRhR4ng7C3kr72GIqryGtUhbXlJIraJAqeB++z6rVKVUy2rIfORLocg8RtkuKSWJAeBTKFaU09WH+pZ1SFklITC9ZoNpuFyX31OJv8BjHx2d0koAAA=&quot;"/>
    <we:property name="isFiltersActionButtonVisible" value="true"/>
    <we:property name="isFooterCollapsed" value="true"/>
    <we:property name="pageDisplayName" value="&quot;Telangana Government Dashboard&quot;"/>
    <we:property name="pageName" value="&quot;ReportSectione41c1ba2c51a1a875c86&quot;"/>
    <we:property name="reportEmbeddedTime" value="&quot;2023-09-13T15:44:08.670Z&quot;"/>
    <we:property name="reportName" value="&quot;telangana&quot;"/>
    <we:property name="reportState" value="&quot;CONNECTED&quot;"/>
    <we:property name="reportUrl" value="&quot;/groups/me/reports/f622d502-f73d-4eb8-9d33-f6fd50bb7591/ReportSectione41c1ba2c51a1a875c86?bookmarkGuid=22f6985f-3134-46b5-bf00-0312b8df0ede&amp;bookmarkUsage=1&amp;ctid=ffa8ab43-85ee-4b07-bc9e-e7d91b91bb5e&amp;fromEntryPoint=expor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28B5F383-4AD0-4E28-A8BE-7CAFB5DE6EF5}">
  <we:reference id="wa200003233" version="2.0.0.3" store="en-US" storeType="OMEX"/>
  <we:alternateReferences>
    <we:reference id="WA200003233" version="2.0.0.3" store="" storeType="OMEX"/>
  </we:alternateReferences>
  <we:properties>
    <we:property name="reportUrl" value="&quot;/groups/me/reports/f622d502-f73d-4eb8-9d33-f6fd50bb7591/ReportSectione41c1ba2c51a1a875c86?bookmarkGuid=971b5e4b-1c92-41e4-8282-a446eea5873e&amp;bookmarkUsage=1&amp;ctid=ffa8ab43-85ee-4b07-bc9e-e7d91b91bb5e&amp;fromEntryPoint=export&quot;"/>
    <we:property name="reportName" value="&quot;telangana&quot;"/>
    <we:property name="reportState" value="&quot;CONNECTED&quot;"/>
    <we:property name="embedUrl" value="&quot;/reportEmbed?reportId=f622d502-f73d-4eb8-9d33-f6fd50bb7591&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e41c1ba2c51a1a875c86&quot;"/>
    <we:property name="pageDisplayName" value="&quot;Telangana Government Dashboard&quot;"/>
    <we:property name="datasetId" value="&quot;0d200c17-43bd-4a22-ad7b-b1095a08eee6&quot;"/>
    <we:property name="backgroundColor" value="&quot;#E6E6E6&quot;"/>
    <we:property name="bookmark" value="&quot;H4sIAAAAAAAAA+1aS2/bOBD+K4YuuRgFqbd6S1IX2N20KJJs91AEwZAc2WpkyZDobLyB/3uHkh3biWOrqR0riwYBDJHUcF785kHdWyopRylMPsMQrffWSZ7fDKG46XCra2WrY9xzfMfzlPCUF0EQer5ktCof6STPSuv9vaWh6KP+mpRjSA1BGvx21bUgTb9A3zzFkJbYtUZYlHkGafIf1otpShdjnHYtvBuleQGG5IUGjYbsLS2nZ2KFv+MebQlSJ7d4gVLXw+c4ygs9e0aXSy7Alh4HDmHgydCnd8p6tuJz+3qza8XZaZ5pSDLiwIyxMI5CbvshYx7akZCuy8x4nKR6tkRMenejggS/n+vvYzXpRyJQkVRg+77ggR1FjtGenozMmmN1C5lERSM1LUPq61xuu2t9LPJhRXRmqJhW9jKd6Il5IIVclxqGo5KGLyuSbEqa/2eABVavkRwqqdV1bx1nyvycYazN72k+HEGRlPXk4umvxKzj3YeFnxDKcVHZxAiJZTkjeJGPC4nnGC8eKh6nZNEvRU72rvj8kJT6XeccspuOmHRULjsF3laLzpP+oNriLCHhIa3Eh3RsyLAzWrKyaDPDzqEZ9muG6e+q9uiljZtxtNayjXkb5P+eFkiHx1hv2r2fO9kpDfXzIpHE7mO+TvN0PMyasqWS4TUBhyZa+glj84knvLAlXpYcfl8Kusw1pEYpmI2x00c6xIaPTkxHqfMhl+MhZrqkBX1imM6JajXDWL9zLQcEp5CVa5g13lYmWT+doeoCxWpIsGRl5NMBFNoAt/iOxnzv7+m9vFBYnEwqrPiQFHNoJeTptcg8BtNq8CdC35cQfebakxnW7cOXryoMkhELwiAUoWIi8IOIO8z9HQF+R4DfEWBnEeC436dDD3NX7f0ClxuU9xhPr2VW8/txnM3Aj7WYfTUHyOsFQDYT4TWiRJtMePiYAZHNlA1uAMIPA4c5EPkNY0YgfNuRIJwojBBYGFHUWcSM1ePcLGyo5bCxKkeTwPE510+V9McjxZXNVfqAvGqTGrs1shq639YC7tGfMIFyQFAIRedkMB5BSv/p5Mi8ffUMEr8G4vFXhozmXC4OifcSkIBCraKDISKCOA5in5Pboit8JvxoQ3382pl1lnfyuKOaZf4v0MDhsuiNkhkU6lqBJ5UIHc93UTjocemGGxLXw5gGl5a8eWsshKkN4LiSh770HJCSschTjsT2GODXyuQ3ZZ6fLTkNER5JRPCd0BHMtpmD4EVm141CJ0Po41OQdINIxWhHAH4EvvIcIdVWWhrvtMjvnlIDIX3peIqSCyZcVDzwNyQXLXGrnTQzapeCsc4vMCWVfF2aNd3kJ6rirmTcdQPu2gEGijNbeS9X1QvisulnP1JTnJSUvV1PEIqXKKFME0k537Ko1hCLfmVB2g8qUUb1fgnW87mqprGSdH06dQJlIo+sWeI0fSaDfkjK9qONOnsOPc5djo4jIoGOpMPnw1ar7bjQXcPqp+Gw1QZ7Bl35Y3TdpTaeLbV27ij1frOWnBNwm0sOTHhoq5CxcLuDvNnyvTUdiL01UFoBrGmS4RtogTT3o721QRrCeGSL0IaYQi5wHiqufBb+H/KUljh0m3q8Ww+XBpFi767lBcEa49ehFaOIchCXe0FAlVzI0FfyeVde6ecJ6SjbZeiq0LaJRBB5O+/nGd9p0srbS9fu0dHf2rizqZw6mzfpdtKi+8mj80yD7hXu4GafllT+sqvrqt4KUm26ojq6PP+795Aw7g9fe42w8/Cg1Z6b/t19mnCgRHB+C/lr11BEVd6gOqZXfiYR20WB08B9Dn2rVOVU62rIfKzLEUj8AhmuqSXJQSBTqLbUk9WHeg/V5HT6A/MyjFQoKAAA&quot;"/>
    <we:property name="initialStateBookmark" value="&quot;H4sIAAAAAAAAA+1aW0/bSBT+K5FfeImqGd/dNy6ptFtoK2C7DxWKzswcJy6OHdkTlizKf98zdkIChMTQhIRVEVLkuZw5t/nOxb6zVFIOUxh/gQFaH62jPL8eQHHd4lbbyqZjX79+Pjs8/9z9cnjWoeF8qJM8K62Pd5aGoof6e1KOIDUUaPDHVduCNP0GPfMUQ1pi2xpiUeYZpMm/WC+mKV2McNK28HaY5gUYkhcaNBqyN7Scnuls/oF7dCRIndzgBUpdD5/jMC/09BldLrkAW3ocOISBJ0Of9pT1bMXn+vXm1Iqz4zzTkGTEgRljYRyF3PZDxjy0IyFdl5nxOEn1dIkYd26HBQl+N1PYp2rSj0SgIqnA9n3BAzuKHEZs6fHQrDlUN5BJVDRS0zKkvs/kttvWpyIfVESnlolpZSfTiR6bB1JIt9QwGJY0fFmRZBPS/N99LLDaRnKopFbXnXWYKfNzirE2v8f5YAhFUtaT86fPiVnH2/cLzxDKUVHZxAiJZTkleJGPConnGM8fKh4nZNFvRU72rvg8SUr9oXUO2XVLjFsql60Cb6pF50mvXx1xmpDwkFbiQzoyZNgpLXmwaDXDzq4Z9muG6e+q9uiFg5txtNSyjXnr5/8cF0iXx1hv0r6bOdkxDfXyIpHE7mO+jvN0NMiasqWSQZeQQhMt/YSx2cQTXtgCLwsOvy0FXeYaUqMUzEbY6iFdYsNHK6ar1DrJ5WiAmS5pQY8Ypnui9pphrPd0ZZ/gFLJyCbPG28ok66VTVJ2jWA0JlqyMfNyHQhvgFj/RmO/jHe3LC4XF0bjCipOkmEErIU9nj8xjMK0GfyL0cwHRp649nmLdNnz5qsIgGbEgDEIRKiYCP4i4w9zfEeB3BPgdATYWAQ57Pbr0MHPVzi9wuUJ5j/G0K7Oa30+jbAp+bI/ZVzOA7M4BspkIbxEl9smEu48ZENlM2eAGIPwwcJgDkd8wZgTCtx0JwonCCIGFEUWdecx4eJ2bhQ21GDYeytEkcHzJ9VMl/fFIcWVzld4jr1qlxnaNrIbuj6WAe/AnjKHsExRC0Trqj4aQ0n86PjC7r55B4rdAPP7GkNGcy/kl8V4DElCoh+hgiIggjoPY5+S26AqfCT9aUR+/dWad5a08bqlmmf8rNLC7LHqlZAaF2lbgSSVCx/NdFA56XLrhisR1N6bBhSXv3hpzYWoDOK7koS89B6RkLPKUI3F/DPBrZfK7Ms9LS05DhEcSEXwndASzbeYgeJE5daXQyQB6+BQk3SBSMdoRgB+BrzxHSLWWlsZbLfLbp9RASF86nqLkggkXFQ/8FcnFnrjVRpoZtUvBSOcXmJJKvi/Mmm7yE1VxVzLuugF37QADxZmtvNer6hVx2fSzH6kpTkrK3rpjhOI1SijTRFLOtyiqNcCiV1mQzoNKlGF9XoL1fK6qaawkXZ5OHUGZyANrmjhNnsmg75Oy7Wijzp5Dj3OXo+OISKAj6fL5sNZqGy50l7B6NhjstcGeQVf+GF03qY1nS62NO0p93rQl5wTc5pIDEx7aKmQsXO8g77Z835sOxNYaKHsBrGmS4TtogTT3o621QRrCeGSL0IaYQi5wHiqufBb+H/KUPXHoferxrr1cGkSKnds9LwiWGL8OrRhFlIO43AsCquRChr6Sz7vyg36ekI6yXYauCm2bSASRt/F+nvGdJq28rXTtHl39tY07m8qp01mTbiMtuhdenWcadG/wDm76aUnlL5t6XdV5gFSrXlEdXJ7/1blPGLeHr51G2Ll70NqfN/2b+zRhR4ng7C3kr72GIqryGtUhbXlJIraJAqeB++z6rVKVUy2rIfORLocg8RtkuKSWJAeBTKFaU09WH+pZ1SFklITC9ZoNpuFyX31OJv8BjHx2d0koAAA=&quot;"/>
    <we:property name="isFiltersActionButtonVisible" value="true"/>
    <we:property name="reportEmbeddedTime" value="&quot;2023-09-13T17:34:45.685Z&quot;"/>
    <we:property name="creatorTenantId" value="&quot;ffa8ab43-85ee-4b07-bc9e-e7d91b91bb5e&quot;"/>
    <we:property name="creatorUserId" value="&quot;10032002F1B02005&quot;"/>
    <we:property name="creatorSessionId" value="&quot;6f73833d-f9c2-496b-ba2c-6b79ed361c54&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75B9E7CB-3C87-4229-A6C5-F88BC1335FE8}">
  <we:reference id="wa200003233" version="2.0.0.3" store="en-US" storeType="OMEX"/>
  <we:alternateReferences>
    <we:reference id="WA200003233" version="2.0.0.3" store="" storeType="OMEX"/>
  </we:alternateReferences>
  <we:properties>
    <we:property name="reportUrl" value="&quot;/groups/a2a5bdc4-8eac-47f9-bd60-9835c97d9511/reports/f622d502-f73d-4eb8-9d33-f6fd50bb7591/ReportSection2f0b8b5124774722939d?bookmarkGuid=5092bdec-4354-449b-b783-4aadc78b2650&amp;bookmarkUsage=1&amp;ctid=ffa8ab43-85ee-4b07-bc9e-e7d91b91bb5e&amp;fromEntryPoint=export&quot;"/>
    <we:property name="reportName" value="&quot;telangana&quot;"/>
    <we:property name="reportState" value="&quot;CONNECTED&quot;"/>
    <we:property name="embedUrl" value="&quot;/reportEmbed?reportId=f622d502-f73d-4eb8-9d33-f6fd50bb7591&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2f0b8b5124774722939d&quot;"/>
    <we:property name="pageDisplayName" value="&quot;Telangana Government Transport Dashboard&quot;"/>
    <we:property name="datasetId" value="&quot;0d200c17-43bd-4a22-ad7b-b1095a08eee6&quot;"/>
    <we:property name="backgroundColor" value="&quot;#E6E6E6&quot;"/>
    <we:property name="bookmark" value="&quot;H4sIAAAAAAAAA+1bW0/jOBT+K1Ve5qW7snMPb0MH9iKYnR0Q+7BC1Yl90mZI424uDF3U/77HSdqhLYXQoWzLgJBIbMf+ztWfj8ytIeN8nMDkI4zQODAOlboaQXbV4UbXSBfbMLIjxzZDRF9KzkxHcotGqXERqzQ3Dm6NArIBFhdxXkKiJ6TGvy+7BiTJJxjotwiSHLvGGLNcpZDE/2I9mLqKrMRp18CbcaIy0FOeFVCgnvaahtM7QeE/6xVBFPE1nqEo6tbPOFZZ0bybEQv90OGm7Xm2Z5qBFUj6Jq97K5iPj9eLVsB6Ki0gTgmAbjOdwArtgKMvgDEmHRsD3R7FSdEMCSdHN+OM5L6dqe+46vRC17QEhFbgBwjMD1joEaxiMtZjeiTpQGWxgIQa6+n0bBczyc2ucZypUTVvYyot1VFaxMVEv8SjPlmyoCmKnDrOq3nZlLT/1xAzrD4kYWRc64xmUYX+o9FinjeNv6WLbXnzXVKO0tXRZ6rMBH7G6NtLhWtKdvyUKbJyg63GRe0E5wKSsnIMmvgkJjlJZC2pbqbB736HCeRDSK8g6xwOyzEk9JtM3umvL6f657J2kztAWgFco6v1YLvGUH3tZUi2IY/g0+7tzFzv5TWkArUFFoG8HwwyHMBMx0cvgvK4TJtIcJZBs0pZeZwOkibSvrl27SKGgEzLocIvqBc6uJ3qScBkkRtxwVkgbc9BGYRivae/oFoiCv5+kUGa6xhe1sshdch+il/71ziMRYL5kobYs2iIXjKJ2eGkkv5DnM1SEYXp0e5KTqJSkxcEYHIr8i3TttBFdBhsbtpThLzM8HmEOFcFJJ2LRoBOrhK5EodbNtgLyFObIQQrdO1QoG/5lvB8KxTuHkSYqHeqSf+jSn86Xxj1A0RZW+lrE0uHSTDRtWwuQgtZgDbTiz2oh3hEVGk1ITPOLZcxx+HgSBZK6Zj46FwF3hShulmdTThEdpzA80wOgaVzvC33yfl+XMd71Olor/ZCouYmQ5C+ZB7z2eam3YCzaNK+hD6Kc2K2/QlCtkk+z5NYEB++ayNjhHTU0A+0HlSijOv1Yqz7lay6sZL0fqp5CHksNLGc6a4+WBDwL3dOC3PCuh1tXNZ8i/ZkiWiBx5hrOrQ3gP2o1RZPDdsw3OlotNMGWxOnfDlOn1Mb+hDzMo5Sr1c7iIs88sg/pE8bCqM9gJ5bHj0DE4XrcI6O7XqmYDIw/XVHz5eP/pc9VT2cZRvq3Esgz/vvB6SUMik0G3x0l9ldKcpCfY7FFR2pv+6xGKeqUFmvcaB9FmFC708R4pnD88lljxbZvsgQRzDeeQ7VPrrXpvhfMlWON83wLXRf5/oocm3TBsflnIlAuMwXTstc7wZMOsIj1mfRRsGk50l87jKjTvFtKoxbKSYukadH64kmM/lJNXJtv3kyqy0+S2XxO3bAczX+2NoweRn+U2I2MZYD6mzWQc9/zh4eNDFvU0ruzsdHd4cvxdyCY5xhQsGzidn5+iDpzmHEqOsptM4fLWng96eaOcJoxcYlJn1tx34lNGG9P6+QjY0Dq4rzWlPmHc22s8SWQ+4B3VcCQJjg+s/nbvk/1up3iwW08Yz9wD/GIlPJvqKXdNLEFugfJTxJnBKLKHNK0ihrrD01ClVvCFUG3G0a1DZR3UuAGgYx2ToHCmzGAV0zlAAShAcieKAg8saB3jjQGwd6oTzThgOty7VvDOiNAb0xoL1nQGLGfg4he2M9z8d6XOZ6iJ4k8sOCkDHwrQcumLUoEf4a02afieHkBK8xWQU971/tmuG8gCyu7+M1CW4DHtAk9/lUxoIaRiothtW4O3CMD/Rx51uD7m6EME7nH+xu2bRFBtjCXZOzctRRUeeYvL2jl59fPtmksFudc54Q3Sv1ltftfe3SxevWQZ22uOCOML2QWyzkCIETBPtwW3DTu0y7tLlv5UrMOH5S3O/AtZhW97FcC3wHPJML8KULju2G4R646dP52y456Ovh/qoYai/ZU/RtTy6vJzm0qUboJjMKPIgixqRve77lhMzah90rJ5P1YAyCBvd5v1B9a798c0EAWwvg7rEAEKprbCPBhgFW/dx/o06VRU4o8BOkeM/NOtIOpBJl87zudl31v1nzu3XT6X+uzQQyGzYAAA==&quot;"/>
    <we:property name="initialStateBookmark" value="&quot;H4sIAAAAAAAAA+1bW1PjNhT+Kxm/9CXtyHebN8hCLwvsFhj60GEyx9Jx4sWxXF9YUib/vUe2k4WEEJMlNGFhmMGWZOk7V306I+40EeVpDONTGKG2px1IeT2C7Lqja10tado+ffp4sn/2sX+6f3JIzTItIpnk2t6dVkA2wOIyykuI1QzU+PdVV4M4/gwD9RZCnGNXSzHLZQJx9C/Wg6mryEqcdDW8TWOZgZryvIAC1bQ3NJzeaW39F5NWBF5EN3iOvKhbzzCVWdG8GyELvMDWDct1LdcwfNMX9E1e91YwV49Xi1bAejIpIEoIgGozbN8MLF9HjwNjTNgW+qo9jOKiGRKMD2/TjOS+m+rrqOp0A8cwOQSm7/kIzPNZ4BKsYpyqMT2SdCCziENMjfV0arbLqeRGVzvK5Kiat7GNkuowKaJirF6iUZ9MV9AURU4dF9W8bELa/2uIGVYfkjAiqnVGs8hC/VFoMc+bxt+Th215811cjpLF0eeyzDieYfjtpcI1ITt+ziRZucFW46J2gnMJcVk5Bk18HJGcJLKSVDXT4J/+gDHkQ0iuIescDMsUYvqNxz+pr68m6ueqdpN7QFoBXKKr5WC72lB+7WVItiGP0Cfdu6m59sUNJByVBR4C2R8MMhzAVMeHr4LyqEyaSLDnQbNKWXmUDOIm0r65du0iGodMySGDL6gW2rubqEnAYKET6lxnvrBcG4Uf8OWe/opqCSn4+0UGSa5ieF4vB9Qh+gl+7d/gMOIx5nMaYi+iIXrJBGYH40r6D1E2TUUUpofbKzmJSk2u74Ohm6FnGpaJDqLNYH3TniDkZYYvI8SFLCDuXDYCdHIZi4U43LDBXkGe2gwBmIFjBRw90zO565kBd3Ygwni9U437pzL5+eLBqB8gytpKX5tY2EyAgY5p6TwwkfloMbXYk3qIRkSVFhMy03XTYcy2dbAFC4SwDVw5V4G3RSBvF2fjNpEd23ddQwffVDneErvkfD+u4610Otqr3cAWusEQhCeYyzy2vmnX4CyKtM+hD6OcmG1/jJCtk8/zOOLEh+/bSBshHTXUA60HlShpvV6Edb8UVTdWkj5ONQ8gj7gillPd1QcLAv7l3mlhRlg3o42rmm/RniwQTXAZcwyb9gawVlrt4alhE4Y7GY222mBL4lSfj9OX1IY6xLyOo9Tr1Q7ioB665B/Cow2F0R5Azy2Pnr6B3LF1HW3LcQ3OhG94y46erx/9r3uqejrLNtS5F0Oe9/cHpJQyLhQbXLnLbK8UZSHPIn5NR+qvOyzGiSxk1mscaJdFGNP7c4R44fB8dtmjRbYvMsQRpFvPodpH99IU/2smy3TdDN9C93WuD0PHMiywHV1n3OcO87jdMtc7PhM2d4n1mbRRMOG6Al+6zKhSfJsK40aKiXPkaWU90WCGflyNXNpvHE9riy9SWfyOHfBCpqetDZOXwT8lZmNtPqDOpx30/Of04UkT621Kyd3Z+PD+8LmYe+AY5xhT8Kxjdn15kHRnMCJU9RRa51NLGvj9qWaGMFywcYlxX9mxXwlNWB/PK2Rjbc+s4rzWlHFPs+0sseGQe0L3lQAQxLj885lb/o+1+u1iAW08Yzfwp1hkMt5V9IJOmtgC/UrCE0cJsYgypySNosbak6NA9oZQZcDtpkFtE9WjBKhhEOONcyDfYjqgYwQCQAB3gftPFETeOdA7B3rnQK+UZ9pwoGW59p0BvTOgdwa08wyIT9nPAWTvrOflWI/DHBfRFUR+mB8wBp75xAWzFiXC3yLa7DM+HB/jDcaLoGf9i11TnJeQRfV9vCbBrcEDmuQ+m0p7oIaRTIphNe4eHO0Dfdz51qC6GyG0k9kH21s2bZEBNnDX5LwcdWTYOSJv76jlZ5dP1insVuecZ0T3Qr3lbXtfu3TxtnVQpy2d6zY33EA3WaAj+Lbv78JtwXXvMm3T5r6RKzFp9Ky434JrMa3uYzkmeDa4hs7BEw7YlhMEO+Cmz+dv2+Sgb4f7y2KovGRH0bc9ubyd5NCmGqGajNB3IQwZE57leqYdMHMXdq+cTNaDFDgN7uv9QvbN3fLNBwJYSgBnhwWAQN5gGwnWDLDq5/EbdbIsckKBnyHBR27WkXYgESia52W366r/zdKqRQhO1JS4nvhA/cfW7C7eZPIf/SvL+Dw2AAA=&quot;"/>
    <we:property name="isFiltersActionButtonVisible" value="true"/>
    <we:property name="reportEmbeddedTime" value="&quot;2023-09-14T15:04:03.217Z&quot;"/>
    <we:property name="creatorTenantId" value="&quot;ffa8ab43-85ee-4b07-bc9e-e7d91b91bb5e&quot;"/>
    <we:property name="creatorUserId" value="&quot;10032002F1B02005&quot;"/>
    <we:property name="creatorSessionId" value="&quot;af80c6db-6536-4c73-8915-2858544dd3c0&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05128D41-E285-4D30-A427-06004B740F6A}">
  <we:reference id="wa200003233" version="2.0.0.3" store="en-US" storeType="OMEX"/>
  <we:alternateReferences>
    <we:reference id="WA200003233" version="2.0.0.3" store="" storeType="OMEX"/>
  </we:alternateReferences>
  <we:properties>
    <we:property name="reportUrl" value="&quot;/groups/me/reports/f622d502-f73d-4eb8-9d33-f6fd50bb7591/ReportSection2f0b8b5124774722939d?bookmarkGuid=ae44b38b-6f35-4119-90d3-fd12b10e8a75&amp;bookmarkUsage=1&amp;ctid=ffa8ab43-85ee-4b07-bc9e-e7d91b91bb5e&amp;fromEntryPoint=export&quot;"/>
    <we:property name="reportName" value="&quot;telangana&quot;"/>
    <we:property name="reportState" value="&quot;CONNECTED&quot;"/>
    <we:property name="embedUrl" value="&quot;/reportEmbed?reportId=f622d502-f73d-4eb8-9d33-f6fd50bb7591&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2f0b8b5124774722939d&quot;"/>
    <we:property name="pageDisplayName" value="&quot;Telangana Government Transport Dashboard&quot;"/>
    <we:property name="datasetId" value="&quot;0d200c17-43bd-4a22-ad7b-b1095a08eee6&quot;"/>
    <we:property name="backgroundColor" value="&quot;#E6E6E6&quot;"/>
    <we:property name="bookmark" value="&quot;H4sIAAAAAAAAA+1bW0/jOBT+K1Ve5qW7cu4JbwMDexHMzg6IfVih6sQ+aTOkcdZJGLqo/32Pk7QDLYXQoWzLgJBIbMf+ztWfj8yNIZIiT2HyEcZo7Bn7Ul6OQV32TKNvZHfbvCB0XdNDi6ElHBb6IoxolMzLRGaFsXdjlKCGWJ4nRQWpnpAa/zZcFH7kCpM+AxEI5rOAGRd9A9L0Ewz1mBjSAvtGjqqQGaTJv9hMQV2lqnDaN/A6T6UCvdBpCSXqxa5oOL0TQPNnm3AAL5MrPEVeNq2fMZeqbN+tmEVB5JqW4/uOb1mhHQr6pmh6a/CPj9eL1sAOZFZCkhEA3Wa5oR05oYkBB8aYcB0MdXucpGU7JJocXueKtHEzU+pR3elHnmVziOwwCBFYELLIJ1jlJNdjDkjSoVQJh5Qam+n0bOczya2+caTkuJ63NaCW6jArk3KiX5LxgOxb0hRlQR1n9bxsStr/a4QK6w9JGJE0OqNZZKn/aLRYFG3jb9ndtqL9Lq3G2fLoU1kpjp8x/vZS45qSHT8pSVZusTW4qJ3gnENa1e5CEx8nJCeJrCXVzTT43e8wgWIE2SWo3v6oyiGl33TyTn99MdU/F42b3ALSCeAKXa0G2zdG8uuBQrINeYQ57d/MzPVeXEHGUVvgLpD3w6HCIcx0fPgiKI+qrI0EdxE0q5VVJNkwbSPtm2s3LmJwUFoOGX1BvdDezVRPAhaLvdjkJguF41NghxFf7ekvqJaYgn9QKsgKHcOLetmnDjHI8OvgCkcJT7FY0BB7Fg3RixKo9ie19B8SNUtFFKaH2ys5iUpNfhiCZdpxYFuOjR6iy2B9054gFJXC5xHiTJaQ9s5bAXqFTMVSHG7YYC8gT2OGCOzIcyKOgR3Y3A/siHs7EGG82akmg48y++nszqgfIMq6St+YWLhMgIWe7Zg8spGF6DC92IN6SMZElZYTMjNN22OMaBm4gkVCuBY+OleJ12Ukr5dn4y6RHTf0fcuE0NY53hG75Hw/ruM96nT3kvC1TbsGZ9GkfQF9nBTEbAcTBLVOPi/ShBMfvm0jY4x0ANEPtB7UouTNegk2/VLU3VhLej/V3Ici4ZpYznTXHCwI+Jdbp4U5Yd2MNi4avkV7skC0wWfMs1zaG8B51Gp3Tw2bMNzJeLzVBlsRp+ZinD6nNvQh5mUcpVmvcRAPzdgn/xABbSiM9gB67nj0DC3knmua6Dqeb3EmQitYdfR8+eh/2VPVw1m2pc4HKRTF4P2QlFKlpWaDj+4y2ytFVcrPCb+kI/XXHRbjRJZSHbQOtMsiTOj9KUI8c3g+uezRIduXCnEM+dZzqO7RvTLF/6Jkla+b4Tvovsn1cew5lgOuZ5qMh9xjAXc75novZMLlPrE+mzYKJnxf4HOXGXWK71Jh3EgxcYE8PVpPtJhlHtcjV/Zbx7Pa4rNUFr9jBzyT+cfOhimq6J8K1cRYDKjTWQc9/zl7eNDEZpdScn8+Pr49fCHm7jjGKaYUPOuY3VwdJP05jAR1PYXW+aMjDfz+VDNHGC/ZuMJ0oO04qIUmrPfnFbKxsWfXcd5oyrql2W6W2HDIPaD7WgCIUlz9+dwt/8da/XaxgC6esRv4cyyVTHcVvaCTJnZA/yjhSZOMWERVUJJG0WA9kONIHoygzoDbTYO6Jqp7CVDLICYb50Chw0xAz4oEgADuAw8fKIi8caA3DvTGgV4oz3ThQKty7RsDemNAbwxo5xkQn7GffVBvrOf5WI/HPB/RF0R+WBgxBoH9wAWzDiXCXxPa7BUfTY7xCtNl0PP+5a4ZznNQSXMfr01wa/CANrnPpzLuqGEss3JUj7sFx/hAH/e+NejuVgjjZP7B9pZNO2SADdw1Oa3GPRn3jsjbe3r5+eWTdQq79TnnCdG9VG953d7XLV28bh00acvkpsstPzJtFpkIoRuGu3BbcN27TNu0uW/kSkyePCnut+BaTKf7WJ4NgQu+ZXIIhAeu40XRDrjp0/nbNjno6+H+shxpL9lR9F1PLq8nOXSpRtRH9PvvKcmqLHLg+AkyvOe+EhkUMoGifV51Z6n+j5f5jaXp9D9fA9pNhzMAAA==&quot;"/>
    <we:property name="initialStateBookmark" value="&quot;H4sIAAAAAAAAA+1bW0/jRhT+K5Ff+pJW47vNG7DQywK7BUQfKhQdzxwnXhxPOrZZUpT/3jO2k4WEgMkSmrAgJDy3M+c+3xwNt4ZI8lEK4xMYorFj7El5NQR11TGNrpE1fZ8+fTzePf3YO9k9PqBuOSoSmeXGzq1RgOpjcZHkJaSaAnX+fdk1IE0/Q1+3Ykhz7BojVLnMIE3+xXoyDRWqxEnXwJtRKhVokmcFFKjJXtN0atPe5i827Qi8SK7xDHlR957iSKqiaVsxi4LINS3H9x3fskI7FLQmr0crNp+erzetGNuXWQFJRgzoPssN7cgJTQw4MMaE62Co++MkLZop0fjgZqRI7tupvg6rQT/yLJtDZIdBiMCCkEU+sVWMR3rOPknalyrhkFJnTU5Tu5hKbnWNQyWHFd3GNlqqg6xIirFuJMMema4gEkVOA+cVXTYh7f81QIXVQhJGJLXOiIos9B/NLeZ50/l7dr8vb9al5TBbnH0mS8XxFONvjYqvCdnxs5Jk5Ya3mi/qJ3YuIC0rxyDCRwnJSSJrSXU3Tf7pDxhDPoDsClRnb1COIKXfdPyTXn050T+XtZvcYaQVg0t0tZzZrjGQX/cVkm3II8xJ93Zqrl1xDRlHbYH7jOz2+wr7MNXxwatweVhmTSS480yzSll5kvXTJtK+uXbtIgYHpeWQ0RfUG+3cTjQRsFjsxSY3WSgc30URRny5p7+iWmIK/l6hIMt1DM/rZY8GRC/Dr71rHCQ8xXxOQ+xFNEQNJVDtjSvpPyRqmoooTA82V3ISlbr8MATLtOPAthwbPUSXweqmPUbIS4UvI8S5LCDtXDQCdHKZioU4XLPBXkGe2gwR2JHnRBwDO7C5H9gR97Ygwnh9Uo17JzL7+fzerB8gytpKX5tYuEyAhZ7tmDyykYXoML3Zo3pIhgSVFhMyM03bY8x1TXAFi4RwLXySVoE3RSRvFqlxl8COG/q+ZUJo6xzviG1yvh/X8Z50Ojqr/cgVpsUQRCCYzwK2umlXwCwatM9xHyc5IdveGEGtks/zNOGEh+/ayBgiXTX0B+0HlSijer8E63EpqmGsJH0Yau5BnnANLKe6qy8WxPiXO7eFGWBdjzYua7xFZ7JAtMFnzLNcOhvAedJq928N6zDc8XC40QZbEqfmfJy+pDb0JeZ1HKXer3YQD83YJ/8QAR0ojM4A+m559Qwt5J5rmug6nm9xJkIrWHb1fP3of91b1eNZtoHO+ynkeW+3T0op00KjwSdPmc2VoizkacKv6Er9dYvFOJaFVPuNA22zCGNqP0eIFw7PZ5c9WmT7QiEOYbTxGKp9dC9N8b8qWY5WzfAtdF/n+jj2HMsB1zNNxkPusYC7LXO9FzLhcp9Qn00HBRO+L/Cly4w6xbepMK6lmDgHnp6sJ1rMMo+qmUvHraNpbfFFKovfcQKey9FJa8PkZfRPiWpszAfU2XSAvv+cfjxqYrNNKbk7mx/fnT4Xc/cc4wxTCp5VzG4uD5LujI0EdT2F9vnUEgZ+f6qZcRgv2LjEtKft2KuEJl4fzitkY2PHruK81pR1R7PtLLHmkHtE95UAEKW4fPnMLf/HWv1moYA2nrEd/I+wUDLdVu4F3TSxBfdPAp40yQhFlDklaRQ1r/tyGMn9AVQZcLNhUNtE9SAAahDEeO0YKHSYCehZkQAQwH3g4SMFkXcM9I6B3jHQK+WZNhhoWa59R0DvCOgdAW09AuJT9LMH6h31vBzq8ZjnI/qCwA8LI8YgsB95YNaiRPhbQoe94oPxEV5jusj0bHxxaMrnBaikfo/XJLgVcECT3GekjHtqGMqsGFTz7rBjfKDFnW8dergRwjieLdjcsmmLDLCGtyZn5bAj484heXtHbz97fLJKYbe65zwjuhfqLW/b+9qli7etgzptmdx0ueVHps0iEyF0w3AbXguu+pZpkw73tTyJGSXPivsNeBbT6j2WZ0Pggm+ZHALhget4UbQFbvp8/LZJDvp2sL8sBtpLtpT7tjeXt5Mc2lQjqiv6w++UZFnkI+D4GTJ84L0SGRQygaL5XvZmqfqPF6PahLSYNIWDRxbo/4OZvXCaTP4DQVmPYpIzAAA=&quot;"/>
    <we:property name="isFiltersActionButtonVisible" value="true"/>
    <we:property name="reportEmbeddedTime" value="&quot;2023-09-13T18:18:54.894Z&quot;"/>
    <we:property name="creatorTenantId" value="&quot;ffa8ab43-85ee-4b07-bc9e-e7d91b91bb5e&quot;"/>
    <we:property name="creatorUserId" value="&quot;10032002F1B02005&quot;"/>
    <we:property name="creatorSessionId" value="&quot;15f7a403-2d7b-4464-baf1-d7d5db5598dd&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E4A6AE83-E85F-4458-9F63-2EA93878DE7E}">
  <we:reference id="wa200003233" version="2.0.0.3" store="en-US" storeType="OMEX"/>
  <we:alternateReferences>
    <we:reference id="WA200003233" version="2.0.0.3" store="" storeType="OMEX"/>
  </we:alternateReferences>
  <we:properties>
    <we:property name="reportUrl" value="&quot;/groups/me/reports/f622d502-f73d-4eb8-9d33-f6fd50bb7591/ReportSection29d1a9acdc0ca1243641?bookmarkGuid=be4b37d8-2997-46d4-8c5a-85065cf3f4c6&amp;bookmarkUsage=1&amp;ctid=ffa8ab43-85ee-4b07-bc9e-e7d91b91bb5e&amp;fromEntryPoint=export&quot;"/>
    <we:property name="reportName" value="&quot;telangana&quot;"/>
    <we:property name="reportState" value="&quot;CONNECTED&quot;"/>
    <we:property name="embedUrl" value="&quot;/reportEmbed?reportId=f622d502-f73d-4eb8-9d33-f6fd50bb7591&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29d1a9acdc0ca1243641&quot;"/>
    <we:property name="pageDisplayName" value="&quot;Telangana Government Ts Ipass Dashboard&quot;"/>
    <we:property name="datasetId" value="&quot;0d200c17-43bd-4a22-ad7b-b1095a08eee6&quot;"/>
    <we:property name="backgroundColor" value="&quot;#E6E6E6&quot;"/>
    <we:property name="bookmark" value="&quot;H4sIAAAAAAAAA+VaW2/bNhT+K4Ze+mIMJEVZUt6aNN06tF1aB9nDEARH1LGtVhePkrN4gf/7DiXZ8TW+xHadzggQiZfD79wPST1aYZT3Yxh+hgStM+s8y74noL83uNW00tk2yaRylATJXe76TCkVejQq6xdRlubW2aNVgO5icRPlA4gNQWr8y+IdANYRzEYufPopFqJ127Qgjq+ga8Z0IM6xafVR51kKcfQvViSoq9ADHDUtfOjHmQazULuAAs1i9zSc3gkg/8UmHKCK6B7bqIqq9Sv2M13U78IPOfigQsUUcCHtljQc5lVvCX79eLNoCewiSwuIUgJg2rjNHIFhIMFjnisAMXBMeyeKi3pIMLx86GuSxuNYqO/LTjdoCVtBYPuej8A8nwUuwSqGfTPmgjjtZjpSEFNjRc5QuxlzLprWe50lJd1agSGNvEyLqBialyi5I/0WRKLIqeO6pMtGJP0/e6ixnEjMhFElM6KSFeafQYt5Xjd+SGfb8npePEjSxdHtbKAVfsXO00uJa0R6vNIZabnGVuGidoJzA/GgNBci/DEiPollw6lppsFvfoch5D1Iv4NunPcGfYjpLx6+MbNvR+Z3W5nJFJCNAK6Q1WqwTauX/XOhkXQTWmd81Hwcq+tteA+pQqOBWSBvu12NXRjL+PIoKN8P0toTnHnQrBRWHqXduPa0J9OuTMRSoA0fWfANzUJnjyNDRARuxwml69rQ4q6ybdcLVlv6EcXSIee/u27fRVdv2+15saSDJEB9l3XuMKEwMkTM5yTE9iIhetEh6vNhyf27SI9DEbnp5elyTqxSk5K+9BwpXSkC32txbMkyyj4rgyihAL7ETJhw0EapbIe5SnBF8W0trQIfiiB7WKTGHU94DgRSOgFnEEpUbHej28HdTL6ZE2wnyiko3w0R9EJI2MB28jhSFMqnWbUSpNxpHmg9KFnpV+tFWPVnYdmNJafLo+Q55JEyMXGs1SonEvBvU4luEmsPI43bUmseMPCV53CfCgabgRBBuFZrswnvEIr7lCQnrbAVEYTPR5B9SsPk3+MYSrVeZSASW77vtpTkPhOMhQH3YK2BXGf9zxuXQvkg+HuAemjNC6897qDnL+OH5yh1pouq2Yg7U1S1MSbx7VAddeYlZQrTjLypOYEQYUw1FC3yx4ZJ5hNCPtC4M4TrrIC48SG9x7xIMC1qSyEVlCXFaMy5MCXQloJaUX3uo9BcKcoSPAQxrp47sZi9VJTPpuYJqvlY1JzbIvBOgKBo52R7MvREyzG7iz1vEYyrHks/CxuBueyxdi9A1YX4OK7791L1b53gN6j5N/O+zWxliSduX67Gg5xEiWEln4se6GLD8vWFyWczN1iZhGoLHx64Xll6SrFzlXlk7TcPVUFtvR8+DJbdIulanyg0YgL9XXdxB1bySo/4VWeD/g7usJkUK3dQAQs8IagwQ9ni0mWcqdXuMJOwBKDtKWh5jIdSMgwYY//3hMXLhNV8BQntlALI6YXXvSIqNKS5OXNeDukGe5GKMW/kWRweD1VeQNJf0FcFKc0aWaeBU0NeTRWyqTUerA7ZYO0q9AZMIvpOh9tCged7zBbrK5Hn3Pa3iCKOVr3hR7zHeBH0pH+xa4zzBnRU3b7UUXGHYFQH8wkpa0YMSZYWvXLcFBzrHU1uPDWY7poJ69NkwtZu8Voj6s4byhOLp0cNEz+39f/obVMQSiFZK1AO83xXcUd6LzicP9a9yJSvPF2FiJ/0EmgVs/W9T8v3Qkf5kiu75TLlcNdfq8AfdAy70d329oeRO5/aPnOnfaLntvaKc9sXfjVwhA8Ejnpy+/rPPl5z0j8HvU3GP5lzmRek3G2OZgIbOHIRoMOEj5xjYIvTT7nRRISNKG2o+Xy0ny8wyt/yS9psUOR9UHgFKS65rCWhQBpiWD+vurAtv1SbXNeORv8BkE7S4T8nAAA=&quot;"/>
    <we:property name="initialStateBookmark" value="&quot;H4sIAAAAAAAAA+VaW2/bNhT+K4Ze+mIMJCVZUt6SNN26Nm0WB9nDEBiH1JGtVrdRchYv8H8fKcmOL3EsO7brdEaASLwcfud+SOrR8MM8i2D0BWI0ToyzNP0eg/zeokbbSOq2r18/XZ5ef+p9Ob28UM1pVoRpkhsnj0YBso/FbZgPIdIUVONfd20DougK+votgCjHtpGhzNMEovBfrAarrkIOcdw28CGLUgmaZLeAAjXZezVcvau16S+mWhFEEd5jF0VRtV5jlsqifmeeT8ED4QsigDLL7FgafF71ljDXj9eLlsDO06SAMFEAdBs1ic3Q5xa4xHUYIHJbtwdhVNRD+OjiIZOK78eJvD6UnQ7vMFMANz3XQyCuR7ijYBWjTI85V5z2UxkKiFRjRU5Tu51wztrGB5nGJd1aN74aeZEUYTHSL2HcU6orFIkiVx03JV0yVtL/c4ASy4mKGT+sZKaopIX+p9FinteNH5P5tryeFw3jZHl0Nx1KgdcYPL2UuMZKj1cyVVqusVW4VLuCcwvRsDQMRfhzqPhULGtOdbMa/O53GEE+gOQ7yNbZYJhBpP6i0Ts9+26sf3eVmcwAaQRwhaxWg20bg/Sfc4lKN75xQsftx4m6Tv17SARqDcwDOe33JfZhIuOLg6D8MExqT7AXQZNSWHmY9KPa055MuzIRQ4DUfKT8G+qFTh7HmgjjTmD7luOY0KGOME3H5ast/YBiCZTz9266vfDqtNtdFEsyjDnKXhr0MFZhZISYL0iI7ERC6kX6KM9GJffvQzkJRcpNL46Xc8WqahKWZ7m2ZTkW457bodixyij7ogzCWAXwZ8yEMBtNtIRpE0cwKlR8W0urwIeCpw/L1KjtMtcGblk2pwR8CwXZ3ui2cDedbxYEG4S5Csq9EYJcCgkNbCePQqFC+SyrRowqS+oHtR6UrGTVeiFW/alfdmPJ6fNR8gzyUOiYONFqlRMV8G8ziW4aa/cjjbtSay4Q8IRrU88CyyTAGPfXam0+4e1DcZdxfNQKWxFB6GIE2aU0dP49jKFU61UGYmHH85yOsKhHGCE+py6sNZCbNPvSuBTKh/zvIcqRsSi87qRDPf8xeXiJUjBbVM1H3LmiqouREt8W1VGwKCldmKbKm9pTCCFGqoZSi3xtmGQuEfKhxK0h3KQFRK2PyT3mRYxJUVuKUkFZUownnDNdAm0oqBXV5y4KzZWiLMEDj3D13KnF7KSifDE1T1EtxqL2whaBBhxBMM8zXct3WcfWu4sdbxG0qx5KP0sbgYXssXYvoKoL9nlS9++k6t84wTeo+Zt5XzNbecYTNy9Xo2GuRIl+JZ/zAciiYfn6yuTTzA1WJqHawkd7rldoAEACRkykytc8T5Aqe29XZR5Y++19VVAb74f3g2W7SLrWJwqJGEO27S5uz0pe6RG/ynSYbeEOzaRYuYPghLuMqcIMrQ61HEKJWO0OcwmLAZqugI5LqG9ZBDkh5P+esGiZsNpvIKEdUwA5vvC6U0SFhCTXZ87PQ7rFQSgizFt5GvmHQ5UXEGdL+qogJWkrDVo4M+TNVCFNrXFvdUiDtavQy4mF6NkBNZkA13OJydZXIi+57W+hijhSDEaf8R6jZdDT/uWuCc5bkGF1+1JHxS2CUR3Mp6SMOTHEaVIMynEzcIz3anLrqUF310wYl9MJG7vFW42oW28ojyyeHjRM/NzW/6O3Tdy3mEU6XNjE9RxBbct9xeH8oe5FZnzl6SqE/aSXQKuYre99Op7r28KzqDA7DhE2dby1CvxBx7CN7rY3P4zc+tT2hTvtIz23NVec277yq4EDfCBw0JPbt3/28ZaT/hnITTL+0ZzLvCLlbnI0w02gSBlHmzAPKUVusuNPueFUhK0waYnFfLSbLzDK3/OXtOmwyDMQeAUJPnNZq4QCiY9+/bzqwlZ/jmaUaygkYR2RGoyvdDf+D4H+VTdJJwAA&quot;"/>
    <we:property name="isFiltersActionButtonVisible" value="true"/>
    <we:property name="reportEmbeddedTime" value="&quot;2023-09-13T18:53:07.283Z&quot;"/>
    <we:property name="creatorTenantId" value="&quot;ffa8ab43-85ee-4b07-bc9e-e7d91b91bb5e&quot;"/>
    <we:property name="creatorUserId" value="&quot;10032002F1B02005&quot;"/>
    <we:property name="creatorSessionId" value="&quot;db49b7c1-4c64-464e-a759-beb0567d2c78&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1F01A28C-DD86-4EDB-B22E-E2DE43FB8C75}">
  <we:reference id="wa200003233" version="2.0.0.3" store="en-US" storeType="OMEX"/>
  <we:alternateReferences>
    <we:reference id="WA200003233" version="2.0.0.3" store="" storeType="OMEX"/>
  </we:alternateReferences>
  <we:properties>
    <we:property name="reportUrl" value="&quot;/groups/a2a5bdc4-8eac-47f9-bd60-9835c97d9511/reports/f622d502-f73d-4eb8-9d33-f6fd50bb7591/ReportSection29d1a9acdc0ca1243641?bookmarkGuid=f882fe08-1080-47c8-b70d-c8e04b0d4ccd&amp;bookmarkUsage=1&amp;ctid=ffa8ab43-85ee-4b07-bc9e-e7d91b91bb5e&amp;fromEntryPoint=export&quot;"/>
    <we:property name="reportName" value="&quot;telangana&quot;"/>
    <we:property name="reportState" value="&quot;CONNECTED&quot;"/>
    <we:property name="embedUrl" value="&quot;/reportEmbed?reportId=f622d502-f73d-4eb8-9d33-f6fd50bb7591&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29d1a9acdc0ca1243641&quot;"/>
    <we:property name="pageDisplayName" value="&quot;Telangana Government Ts Ipass Dashboard&quot;"/>
    <we:property name="datasetId" value="&quot;0d200c17-43bd-4a22-ad7b-b1095a08eee6&quot;"/>
    <we:property name="backgroundColor" value="&quot;#E6E6E6&quot;"/>
    <we:property name="bookmark" value="&quot;H4sIAAAAAAAAA+VaW2/bNhT+K4Ze+mIMJEXd8tak6dah7dI6yB6GIDikjmy1uo2Ss3iB//tISXZsJ44vsV2nMwJE4uXwO/dDUvdWGJdFAqPPkKJ1Yp3m+fcU1PcOtbpWNt8WMaREeq6gSDxGuQg9T4/KiyrOs9I6ubcqUH2sruJyCIkhqBv/uu5akCQX0DdvESQldq0CVZlnkMT/YjNYd1VqiOOuhXdFkiswJHsVVGjI3urh+l1Dob/YekWQVXyLPZRV0/oVi1xV7TsLQgoByFASCZRx2+WGl7LprWGuHm8WrYGd5VkFcaYBmDZqE4dhKDj4xPcYIArHtEdxUrVDxOj8rlCa7/uJ+N7XnZ5wmS1B2IEfIBA/IMIIrxoVZsyZ5rSfq1hCohsbcoba1YRz1rXeqzyt6baqCvXI86yKq5F5idMbrclKk6hK3XFZ0yVjLf0/B6iwnqiZCeNGZppKXpl/Bi2WZdv4IZtvK9t5yTDNHo/u5UMl8StGDy81rrHW44XKtZZbbA0u3a7hXEEyrA1DE/4Yaz41y4ZT06wHv/kdRlAOIPsOqnM6GBaQ6L9k9MbMvh6b33VjJjNA1gK4RFbLwXatQf7PmUKtm9A6oePu/URdb8NbyCQaDcwDedvvK+zDRMbnB0H5fpi1nuAsgia1sMo46yetpz2YdmMilgRl+MjFNzQLndyPDREmvMgJuefZ4FJP2rbni+WWfkCxRNr5by57N/HF215vUSzZMBWobvLoBlMdRkaI5YKEyE4kpF9UiOp0VHP/LlaTUKTd9Px4Odes6ibJA+47nHucicB3Kbq8jrLPyiBOdQB/wkwIc9BGLm2HeJJRqePbSloV3lUiv3tMjTo+8x0QnDuCEgg5SrK90W3hbibfLAg2iksdlG9GCOpRSFjDdsokljqUz7JqpaizpHnQ60HNStGsF2PTn4d1N9acPh0lT6GMpYmJE602OVED/zaT6Kaxdj/SuK615gOBQPoODThwmwBjIlyptfmEtw/FfUrTo1bYkghCFyPILqVh8u9hDKVZrzEQjm4QeK7kNCCMkFBQH1YayGVefF67FCqH4u8hqpG1KLzepEM/f5k8PEcpmi2q5iPuXFHVw0SLb4vqKFqUlClMc+1N3SmEGBNdQ+lF/lgzyXxCKIcKt4ZwmVeQdD5kt1hWKWZVaylaBXVJMZ5wzkwJtKGgllSfuyg0l4qyBg8iweVzpxazk4ry2dQ8RbUYi7oLWwQaCQTJgsD2eegz1zG7ix1vEYyrHko/jzYCC9lj5V5AVxfs46Tu30nVv3GCX6PmX8/71rOVJzxx83I1GZZalBg28jkbgKrWLF9fmHzWc4OlSai18NGe6xUaAZCIERup9rUgkKTJ3ttVmQfWfndfFdTG++H9YNkukq70iUohplBsu4vbs5KXesSvKh8WW7jDelJs3EEKInzGdGGG3KXcI5TI5e4wl7AYoO1LcH1CQ84JCkLI/z1h0TphdV9BQjumAHJ84XWniCoFWWnOnJ+GdIWDWCZYdso8CQ+HqqwgLR7pq4GU5Z086uDMkFdThaxrjXurQ9ZYuwm9gnDEwImozST4gU9stroSec5tf4t1xFFyMPqIt5g8Bj3tf9w1wXkFKm5uX9qouEUwaoP5lJQ1J4Y0z6pBPW4GjvVOT+48NJjulgnr03TCxm7xWiPq1hvKI4unBw0TP7f1/+htkwg548QV0iF+4EnqcP8Fh/OHuheZ8ZWHqxD2k14CLWO2vfdxAz90ZMCptF2PSId6wUoF/qBj2LXutjc/jNz61PaZO+0jPbe1l5zbvvCrgQN8IHDQk9vXf/bxmpP+KahNMv7RnMu8IOVucjQjbKBImUCHsAApRWGz40+58VSEnTjryMV8tJsvMOrf05e0+bAqC5B4ARk+cVmrhQJZiGH7vOzCtv5SbXpdOx7/B7OuDCIpJwAA&quot;"/>
    <we:property name="initialStateBookmark" value="&quot;H4sIAAAAAAAAA+VaW2/bNhT+K4Ze+mIMJEVZUt6SNN26Nm0WB9nDEBhH1JGtVrdRUhYv8H8fKcmOL3F8ie06nREgEi+H37kfkno0/DDPIhh+gRiNE+MsTb/HIL+3qNE2kqbt69dPl6fXn3pfTi8vVHOaFWGa5MbJo1GA7GNxG+YlRJqCavzrrm1AFF1BX78FEOXYNjKUeZpAFP6L9WDVVcgSR20DH7IolaBJdgsoUJO9V8PVu1qb/mKqFUEU4T12URR16zVmqSyad+b6FFwQviACKONmh2vwed1bwVw9Xi9aATtPkwLCRAHQbdQkFkPf4+AQx2aA6Fm6PQijohniDS8eMqn4fhzL60PVaXsdZgrwTNdxEYjjEs9WsIphpsecK077qQwFRKqxJqep3Y45Z23jg0zjim6jG1+NvEiKsBjqlzDuKdUVikSRq46bii4ZKen/OUCJ1UTFjB/WMlNU0kL/02gxz5vGj8lsW97Mi8o4WRzdTUsp8BqDp5cK10jp8UqmSssNthqXaldwbiEqK8NQhD+Hik/FsuZUN6vB736HIeQDSL6DbJ0Nygwi9RcN3+nZdyP9u6vNZArIWgCXyGo52LYxSP85l6h04xsndNR+HKvr1L+HRKDWwCyQ035fYh/GMr44CMoPZdJ4gjUPmlTCysOkHzWe9mTatYkYAqTmI/W+oV7o5HGkiTDPDiyf27YJHWoL07Qdb7mlH1AsgXL+3k23F16ddrvzYknK2EPZS4MexiqMDBHzOQmRnUhIvUgf5dmw4v59KMehSLnpxfFyrlhVTYK73LE4tznzXKdDscOrKPuiDMJYBfBnzIQwC03kwrSILRgVKr6tpFXgQ+GlD4vUqOUwxwKPc8ujBHyOgmxvdFu4m843c4INwlwF5d4QQS6EhDVsJ49CoUL5NKtGjCpL6ge1HlSsZPV6Idb9qV91Y8Xp81HyDPJQ6Jg41mqdExXwb1OJbhJr9yONu0prDhBwhWNRlwM3CTDm+Su1Npvw9qG4yzg+aoUtiSB0PoLsUho6/x7GUOr1agPh2HFduyM4dQkjxPeoAysN5CbNvqxdCuWl93eJcmjMC6877lDPf4wfXqIUTBdVsxF3pqjqYqTEt0V1FMxLShemqfKm9gRCiJGqodQiX9dMMpcIeSlxawg3aQFR62Nyj3kRY1I0lqJUUJUUozHnTJdAGwpqSfW5i0JzqSgr8OBFuHzuxGJ2UlG+mJonqOZjUXtui0ADD0Ew1zUd7jusY+ndxY63CNpVD6WfhY3AXPZYuRdQ1QX7PK77d1L1b5zg16j51/O+9WzlGU/cvFyNylyJEv1aPucDkMWa5esrk896brA0CTUWPtxzvUIDABIwYiJVvua6gtTZe7sq88Dab++rgtp4P7wfLNtF0pU+UUjEGLJtd3F7VvJSj/hVpmW2hTusJ8XaHYRHPIcxVZgh71BuE0rEcneYSVgM0HQEdBxCfc4JeoSQ/3vColXCar+BhHZMAeT4wutOERUSklyfOT8P6RYHoYgwb+Vp5B8OVV5AnC3oq4aUpK00aOHUkDdThaxrjXurQ9ZYuw69HuGIrhVQkwlwXIeYbHUl8pLb/haqiCPFYPgZ7zFaBD3pX+wa47wFGda3L01U3CIYNcF8QsqYEUOcJsWgGjcFx3ivJreeGnR3w4RxOZmwsVu81Yi69YbyyOLpQcPEz239P3rb5PmccdLxhEUc1xbU4s4rDucPdS8y5StPVyHsJ70EWsZsc+/TcR3fEi6nwuzYRFjUdlcq8Acdw651t735YeTWp7Yv3Gkf6bmtueTc9pVfDRzgA4GDnty+/bOPt5z0z0BukvGP5lzmFSl3k6MZzwSKlHloEeYipeiZ7PhTbjgRYStMWmI+H+3mC4zq9/wlbVoWeQYCryDBZy5rlVAg8dFvnpdd2FZfqhnVIgpK2ISkFybo79cm17uj0X/bo1C7SicAAA==&quot;"/>
    <we:property name="isFiltersActionButtonVisible" value="true"/>
    <we:property name="reportEmbeddedTime" value="&quot;2023-09-14T15:14:57.796Z&quot;"/>
    <we:property name="creatorTenantId" value="&quot;ffa8ab43-85ee-4b07-bc9e-e7d91b91bb5e&quot;"/>
    <we:property name="creatorUserId" value="&quot;10032002F1B02005&quot;"/>
    <we:property name="creatorSessionId" value="&quot;92bae8b0-9147-41f8-aece-9281d7385501&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89535168-0136-4348-8609-A9CA30003070}">
  <we:reference id="wa200003233" version="2.0.0.3" store="en-US" storeType="OMEX"/>
  <we:alternateReferences>
    <we:reference id="WA200003233" version="2.0.0.3" store="" storeType="OMEX"/>
  </we:alternateReferences>
  <we:properties>
    <we:property name="reportUrl" value="&quot;/groups/a2a5bdc4-8eac-47f9-bd60-9835c97d9511/reports/f622d502-f73d-4eb8-9d33-f6fd50bb7591/ReportSectionc0cfb57190d813ea1bc7?bookmarkGuid=630a15de-c9ae-4d37-a0eb-aca5f14c0963&amp;bookmarkUsage=1&amp;ctid=ffa8ab43-85ee-4b07-bc9e-e7d91b91bb5e&amp;fromEntryPoint=export&quot;"/>
    <we:property name="reportName" value="&quot;telangana&quot;"/>
    <we:property name="reportState" value="&quot;CONNECTED&quot;"/>
    <we:property name="embedUrl" value="&quot;/reportEmbed?reportId=f622d502-f73d-4eb8-9d33-f6fd50bb7591&amp;config=eyJjbHVzdGVyVXJsIjoiaHR0cHM6Ly9XQUJJLUlORElBLUNFTlRSQUwtQS1QUklNQVJZLXJlZGlyZWN0LmFuYWx5c2lzLndpbmRvd3MubmV0IiwiZW1iZWRGZWF0dXJlcyI6eyJtb2Rlcm5FbWJlZCI6dHJ1ZSwidXNhZ2VNZXRyaWNzVk5leHQiOnRydWV9fQ%3D%3D&amp;disableSensitivityBanner=true&quot;"/>
    <we:property name="pageName" value="&quot;ReportSectionc0cfb57190d813ea1bc7&quot;"/>
    <we:property name="pageDisplayName" value="&quot;Telangana Government Additional Information&quot;"/>
    <we:property name="datasetId" value="&quot;0d200c17-43bd-4a22-ad7b-b1095a08eee6&quot;"/>
    <we:property name="backgroundColor" value="&quot;#E6E6E6&quot;"/>
    <we:property name="bookmark" value="&quot;H4sIAAAAAAAAA91aW08jNxT+K9G87EtU2XMf3haWVamWLSWIqqoQOmOfSWZ3bvXMUFKU/97jmSQkITcICexGSMT2sX0u37kZHgwZl0UCw6+QonFkHOf59xTU9w43ukY2P8fAZGhFnIMtbdO1HWaFRJUXVZxnpXH0YFSg+lhdx2UNiT6QJv++6RqQJBfQ16MIkhK7RoGqzDNI4v+wJaalStU46hp4XyS5An1kr4IK9bF3RE5jYoX/wh26EkQV32EPRdVOX2KRq2o8FkxEoePxgEmfWwg8FB7tKdvVhs/N9PrWhrOTPKsgzogDPSdtjn4gGHMAJUjkAkHPR3FSjUnC4el9oUjwh4n+PjeLXuialoDQCvwAgfkBCzVb1bDQNCckaj9XsYCEJtvj9GnXE9HNrvFZ5Wlz7thWkihPsyquhnoQp7dkyoqOqEpauGrOZSNS/58DVNhsJGFk3OqMTskr/Utzi2U5njzL5ufK8b6kTrOn1L28VgIvMXocNHyNyJAXKiczj3lr+aJ5YucakrpBBh38JSY5SWQtqZ4m4g+/wRDKAWTfQXWOB3UBCf0kww96981If25anMwwshWDK3S1mtmuMcj/PVFItpHGER91Hybm+ijvIBOoLTDPyMd+X2EfJjo+PQiXn+ts7AnOItOsUVYZZ/1k7GqP0G4hYghQWo48/Ib6oqOHkT7EZI5AHto2E7bJLN+Vpr0a6ZvUco5Q1gq3FT0iB7+96t3GFx97vUXRr/IKks5ZdodllWL21FAvkpkGSqI6HjbyfIrVJLiQ450eUhZinmgEk45EyxPCZrZncWF5/D2pP8s7edQ5TSlYDxHLH98GTwVqDWFLxoVtW6EdBJ4HThhyoc9eK1qcUrp76lM2pRiPPmZg+eiDEzhMbjyrwvsqzO+XeKj0RWCCR0gxXRconwTi5RB5xcC1Vts6DedqIWyZB4bPWwvbQosFAdgQmcyjuopzlzG52cfnC4VdsuC2nM/bZYsceOBg/yYcvUb8S+qS7IzyGNTJAFSlC9u6ynuYkPKvZ0jHVfM7iZQL2WpSjRPdt5kSe4zT4fb14zOBedMEQZ9iqRV5YAW24wDjtg3mlgV5iDagbTFLei4LBPc9xncryKPZgnxeim0K8teovaPV+tpceV8imfe01G1X9yyTtS4xaeaCer+yA5nsnF11jus4kQTrclqP71qN7xqHrvLi69YmKuvwnxoJlot+0pss0Pc/Jl927r66a7BBek6LhVat9f3X7bm6UxZiTIiOrvn9VYPHavDNxkqZi1oHjbJDqTduI984gJAFm9ZlNNGFOaO4HbvcAzS0VxAmuHr3FHJv2LvuLUuOQfx8uz87XSZxhpM0uU0m5Itg3o+e95EAt727TYHctHXuC70wdAEscKxd+oCXgKBSkJX6RW05Dq5xEIsEy06ZJ8tMvwU0f40pWSkxGH7BO0yeMjddf7o0YecaKJk1z4pjx3yGLfQ75OgxkE6PMuakTfOsGjR0M+wYn2hz53FCL4+FMP5CWJ/a1hX7P6dKzqcbXis8bHbOn1uTbZAw/VAIJqU0XcdloStMh72XXjNdYfP312o+C4U793I7ZrCtdH7w/i2dg6Vlh15EwGQSwWWMM+b7h4bl8hLmwKBcV0cp8uisxk4fM3J04qMTUS/SwXbPrRhAklAC/gGKqi30vTdArr+2hWMIkRv6kcsc7vom45bju+8lSu7yIneo986sTkNUt3l0i3MvY4+Pn+wFIC3iZ2H0zV57t5L+zR/M7CgCx8PQtJGCL9UCPHx5t/CCvmZS7sywGMUlOc/tcHk5vBEfZRILVHPoMFJU/SYC033QiFK098XYrueyWcZG0uXPYcdQxuLDpG1fVUpOH9X2o43WajaGPKKyzUGHcde2EJl3wMC0itXzNH3XBtvj08BKbax08FcHSntfCxDhBJ6wXO4z0zQFt1wh1vxjyn4A8n5epfZZ4pcDKPAcisU/yDZmWAbovK7KAgReQIZLgE3SQiZRbgB30zdMoT0a/Q/qh+vZuSUAAA==&quot;"/>
    <we:property name="initialStateBookmark" value="&quot;H4sIAAAAAAAAA91aWU8jRxD+K9a87IsVdc89vAHLKmTDLsGIKIqQVdNdY8/uXJmD4CD/91TPjI1tfIGxYRch4b7r+OrED5oMiyyC0ReIUTvSTtL0ewz59w7XulrSzn39+vni+Opz/8vxxRlNp1kZpkmhHT1oJeQDLG/CooJI3UCTf992NYiiSxioUQBRgV0tw7xIE4jC/7DZTEtlXuG4q+F9FqU5qCt7JZSorr2j7TSmt/kv3KInQZThHfZQlM30FWZpXrZjwUTgWw73mHS5gcB94dCZolmt6dy8X71aU3aaJiWECVGg5qTJ0fUEYxagBIlcIKj5IIzKdos/OrvPcmL8YSKwT/Wi49u6IcA3PNdDYK7HfEVWOcrUnlNidZDmoYCIJpvr1G03E9b1rvYpT+P63lY5knaeJWVYjtQgjPuku5KuKAtauK7vZWMS/59DzLE+SMzIsJEZ3ZKW6o+iFouinTxP5ueK9lxUxcnT3b20ygVeYfA4qOkakyIv85TU3NLW0EXzRM4NRFWNDLr495D4JJYVp2qaNn/4DUZQDCH5DnnnZFhlENFvNPqgTt+O1c9tg5MZQrYicIWsVhPb1Ybpv6c5km6kdsTH3YeJuo7lHSQClQbmCTkeDHIcwETGZweh8lOVtJZgLRLNamEVYTKIWlN7hHYDEU1ArvhI/W+oHjp6GKtLdGYJ5L5pMmHqzHBtqZurkb5JLBcIRZXjtqwHZOD9614/vDzu9RZZv05LiDrnyR0WZYzJU0W9iGca5BLzk1HNz8cwnzgXMryzQ/JCxNMewaQl0XCEMJnpGFwYDn9P4k/SThp0zmJy1iPE4sfXwVOGGkWYknFhmoZvep7jgOX7XKi717IWxhTuntqUSSHGoR/dM1x0wfIsJjfeVeJ96af3SyxUusLTwSGk6LYNFE888XKIvKLjWittFYbTfMFt6QeGz1sz20CLeR6YEOjM0RlybjMmN9v4fKKwSxTclvJ5vWwRAw/s7N+Eotfwf1FVkJ5RnkB+OoS8VIltVaY9jEj4NzNb26z5nXjKhWg1ycZp37eZFLvF6Wj7/PGZwLytnaBLvtQIHDA807KAcdMEfcuE3EcT0DSYIR2beYK7DuO7JeTBbEI+z8U2Cflr5N7BanltzryvkNR7Vqiyq3ueyEqlmDRzSQVg0YFEds6vOydVGEmCdTHNx3fNxnf1Q9dp9mVrFRWV/0+FBMtFO+lNFujzH5MPO1df3TXYIDnH2UKp1tj+69Zc3SkJIUa0j575+qrOYzX4Zn2lTEWlnEbRodAbNp6vdSCkwbp0GU9koc8Ibscq9wAF7TX4Ea4+PYXcG9aue4uSLYifr/dnh8soTHASJreJhHwRzPuR8z4C4LZvNyGQ66aKfb7j+zaAAZaxSx3wEhCUOSSF6qgtx8ENDkMRYdEp0miZ6reA5q8hBatcDEe/4x1GT4mbrj9dmpBzAxTM6rZia5jP0IXqQ44fHen0Km2O2zhNymG9b4Yc7SMd7jxOqOWWCe0vhPWhbV2y/3OK5GJ64LXcw2bj/Lkl2TgJ3fWFYFJK3bZs5ttCt9h7qTXjFTp/f6Xms1C4cy23YwTbSuYHr9/iOVgapu8EBEwmEWzGOGOue2hYLk9hDgzKdXlUThadVNgZYEKGTnR0AqpFOtic6YshRBEF4B8gqdpC3nsD5PpnGzj6ENi+G9jM4rarM25Yrv1evOQuHblD9TuTKvYx76dBH+c6Y4/NT/YCkGbhszD6Zt3erbh/84aZGQRgOejrJpLzpVyA+y+vFl5Q10zSnRkSg7Ag4+mPlqfDG/FRRKHAfA4dWoz5oPbA9B7UrGTNeyE266msl7HmdHk77ASKUHyYlO2rUslpU20/0mi0ZqLPA0rbLLQYt00DkTkHdEyrSL2I43etsD22BlZKY6WBvzpQmvcagAjLc4Rhc5fpui64YQux5osp+wHI++lK7TPFL4aQ4QVki/+QrdWwDNBpVRYZCLyEBJcAm7iFRKLcAO66btDqR4icsO04rjmgvk81NYXx+H9a5qEl2iUAAA==&quot;"/>
    <we:property name="isFiltersActionButtonVisible" value="true"/>
    <we:property name="reportEmbeddedTime" value="&quot;2023-09-14T15:08:18.282Z&quot;"/>
    <we:property name="creatorTenantId" value="&quot;ffa8ab43-85ee-4b07-bc9e-e7d91b91bb5e&quot;"/>
    <we:property name="creatorUserId" value="&quot;10032002F1B02005&quot;"/>
    <we:property name="creatorSessionId" value="&quot;b904324e-b6c7-470c-af06-a41b82ae465b&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TM04033927[[fn=Main Event]]</Template>
  <TotalTime>2086</TotalTime>
  <Words>1532</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Georgia</vt:lpstr>
      <vt:lpstr>Impact</vt:lpstr>
      <vt:lpstr>manrope</vt:lpstr>
      <vt:lpstr>Times New Roman</vt:lpstr>
      <vt:lpstr>Verdana</vt:lpstr>
      <vt:lpstr>Main Event</vt:lpstr>
      <vt:lpstr>Codebasics Resume Project Challenge – Data Analytics Project on Telangana Government  </vt:lpstr>
      <vt:lpstr>Data Analytics Project on Telangana Government</vt:lpstr>
      <vt:lpstr> About The Project </vt:lpstr>
      <vt:lpstr>Objective</vt:lpstr>
      <vt:lpstr>Live Interactive DasHboard</vt:lpstr>
      <vt:lpstr>Data Analysis On E-stamps</vt:lpstr>
      <vt:lpstr>Data Analysis On Transportation</vt:lpstr>
      <vt:lpstr>PowerPoint Presentation</vt:lpstr>
      <vt:lpstr>PowerPoint Presentation</vt:lpstr>
      <vt:lpstr>PowerPoint Presentation</vt:lpstr>
      <vt:lpstr>PowerPoint Presentation</vt:lpstr>
      <vt:lpstr>Insights &amp; 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Ravindra GP</cp:lastModifiedBy>
  <cp:revision>4</cp:revision>
  <dcterms:created xsi:type="dcterms:W3CDTF">2018-06-07T21:39:02Z</dcterms:created>
  <dcterms:modified xsi:type="dcterms:W3CDTF">2023-09-14T15:18:27Z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