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853"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4630400" cy="8229600"/>
  <p:notesSz cx="8229600" cy="14630400"/>
  <p:embeddedFontLst>
    <p:embeddedFont>
      <p:font typeface="Calibri" panose="020F0502020204030204" pitchFamily="34" charset="0"/>
      <p:regular r:id="rId33"/>
      <p:bold r:id="rId34"/>
      <p:italic r:id="rId35"/>
      <p:boldItalic r:id="rId36"/>
    </p:embeddedFont>
    <p:embeddedFont>
      <p:font typeface="Heebo Light" panose="020B0604020202020204" charset="-79"/>
      <p:regular r:id="rId37"/>
    </p:embeddedFont>
    <p:embeddedFont>
      <p:font typeface="Montserrat" panose="020B0604020202020204" charset="0"/>
      <p:regular r:id="rId38"/>
    </p:embeddedFont>
    <p:embeddedFont>
      <p:font typeface="Century Gothic" panose="020B0502020202020204" pitchFamily="34" charset="0"/>
      <p:regular r:id="rId39"/>
      <p:bold r:id="rId40"/>
      <p:italic r:id="rId41"/>
      <p:boldItalic r:id="rId42"/>
    </p:embeddedFont>
    <p:embeddedFont>
      <p:font typeface="Wingdings 3" panose="05040102010807070707" pitchFamily="18" charset="2"/>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5" d="100"/>
          <a:sy n="75"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10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an overview of the key tables in the IMDB dataset we'll be exploring.
The tables include information about directors, genres, movies, names, ratings, and role mappings.
You can see the row count for each table, which gives a sense of the scale and breadth of the data we have to work with.
The bar graph visualization helps illustrate the relative size of each table, with the "names" table being the largest.
We'll dive deeper into the contents and relationships between these tables as we progress through the analysis.
</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85946" y="1737361"/>
            <a:ext cx="10590790" cy="3995497"/>
          </a:xfrm>
        </p:spPr>
        <p:txBody>
          <a:bodyPr anchor="b"/>
          <a:lstStyle>
            <a:lvl1pPr>
              <a:defRPr sz="8640"/>
            </a:lvl1pPr>
          </a:lstStyle>
          <a:p>
            <a:r>
              <a:rPr lang="en-US" smtClean="0"/>
              <a:t>Click to edit Master title style</a:t>
            </a:r>
            <a:endParaRPr lang="en-US" dirty="0"/>
          </a:p>
        </p:txBody>
      </p:sp>
      <p:sp>
        <p:nvSpPr>
          <p:cNvPr id="3" name="Subtitle 2"/>
          <p:cNvSpPr>
            <a:spLocks noGrp="1"/>
          </p:cNvSpPr>
          <p:nvPr>
            <p:ph type="subTitle" idx="1"/>
          </p:nvPr>
        </p:nvSpPr>
        <p:spPr>
          <a:xfrm>
            <a:off x="1385946" y="5732856"/>
            <a:ext cx="10590790" cy="1033704"/>
          </a:xfrm>
        </p:spPr>
        <p:txBody>
          <a:bodyPr anchor="t"/>
          <a:lstStyle>
            <a:lvl1pPr marL="0" indent="0" algn="l">
              <a:buNone/>
              <a:defRPr cap="all">
                <a:solidFill>
                  <a:schemeClr val="bg2">
                    <a:lumMod val="40000"/>
                    <a:lumOff val="6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6566FCD-9E14-4AAC-9888-88C07CF674C0}"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34677028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8" y="5760704"/>
            <a:ext cx="10590788" cy="680086"/>
          </a:xfrm>
        </p:spPr>
        <p:txBody>
          <a:bodyPr anchor="b">
            <a:normAutofit/>
          </a:bodyPr>
          <a:lstStyle>
            <a:lvl1pPr algn="l">
              <a:defRPr sz="288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85946" y="822960"/>
            <a:ext cx="10590790" cy="43687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4" name="Text Placeholder 3"/>
          <p:cNvSpPr>
            <a:spLocks noGrp="1"/>
          </p:cNvSpPr>
          <p:nvPr>
            <p:ph type="body" sz="half" idx="2"/>
          </p:nvPr>
        </p:nvSpPr>
        <p:spPr>
          <a:xfrm>
            <a:off x="1385947" y="6440790"/>
            <a:ext cx="10590787"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566FCD-9E14-4AAC-9888-88C07CF674C0}"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39185467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5" y="1737360"/>
            <a:ext cx="10590791" cy="2377440"/>
          </a:xfrm>
        </p:spPr>
        <p:txBody>
          <a:bodyPr/>
          <a:lstStyle>
            <a:lvl1pPr>
              <a:defRPr sz="5760"/>
            </a:lvl1pPr>
          </a:lstStyle>
          <a:p>
            <a:r>
              <a:rPr lang="en-US" smtClean="0"/>
              <a:t>Click to edit Master title style</a:t>
            </a:r>
            <a:endParaRPr lang="en-US" dirty="0"/>
          </a:p>
        </p:txBody>
      </p:sp>
      <p:sp>
        <p:nvSpPr>
          <p:cNvPr id="8" name="Text Placeholder 3"/>
          <p:cNvSpPr>
            <a:spLocks noGrp="1"/>
          </p:cNvSpPr>
          <p:nvPr>
            <p:ph type="body" sz="half" idx="2"/>
          </p:nvPr>
        </p:nvSpPr>
        <p:spPr>
          <a:xfrm>
            <a:off x="1385945" y="4389120"/>
            <a:ext cx="10590791" cy="283464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566FCD-9E14-4AAC-9888-88C07CF674C0}"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22686533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762" y="1737360"/>
            <a:ext cx="9599178" cy="2788049"/>
          </a:xfrm>
        </p:spPr>
        <p:txBody>
          <a:bodyPr/>
          <a:lstStyle>
            <a:lvl1pPr>
              <a:defRPr sz="5760"/>
            </a:lvl1pPr>
          </a:lstStyle>
          <a:p>
            <a:r>
              <a:rPr lang="en-US" smtClean="0"/>
              <a:t>Click to edit Master title style</a:t>
            </a:r>
            <a:endParaRPr lang="en-US" dirty="0"/>
          </a:p>
        </p:txBody>
      </p:sp>
      <p:sp>
        <p:nvSpPr>
          <p:cNvPr id="11" name="Text Placeholder 3"/>
          <p:cNvSpPr>
            <a:spLocks noGrp="1"/>
          </p:cNvSpPr>
          <p:nvPr>
            <p:ph type="body" sz="half" idx="14"/>
          </p:nvPr>
        </p:nvSpPr>
        <p:spPr>
          <a:xfrm>
            <a:off x="2316481" y="4525409"/>
            <a:ext cx="8735579" cy="410609"/>
          </a:xfrm>
        </p:spPr>
        <p:txBody>
          <a:bodyPr vert="horz" lIns="91440" tIns="45720" rIns="91440" bIns="45720" rtlCol="0" anchor="t">
            <a:normAutofit/>
          </a:bodyPr>
          <a:lstStyle>
            <a:lvl1pPr marL="0" indent="0">
              <a:buNone/>
              <a:defRPr lang="en-US" sz="1680" b="0" i="0" kern="1200" cap="small" dirty="0">
                <a:solidFill>
                  <a:schemeClr val="bg2">
                    <a:lumMod val="40000"/>
                    <a:lumOff val="60000"/>
                  </a:schemeClr>
                </a:solidFill>
                <a:latin typeface="+mj-lt"/>
                <a:ea typeface="+mj-ea"/>
                <a:cs typeface="+mj-cs"/>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385945" y="5220788"/>
            <a:ext cx="10590791" cy="201168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566FCD-9E14-4AAC-9888-88C07CF674C0}"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CD59A-0CC9-4DED-B9E7-38085AB75115}" type="slidenum">
              <a:rPr lang="en-US" smtClean="0"/>
              <a:t>‹#›</a:t>
            </a:fld>
            <a:endParaRPr lang="en-US"/>
          </a:p>
        </p:txBody>
      </p:sp>
      <p:sp>
        <p:nvSpPr>
          <p:cNvPr id="12" name="TextBox 11"/>
          <p:cNvSpPr txBox="1"/>
          <p:nvPr/>
        </p:nvSpPr>
        <p:spPr>
          <a:xfrm>
            <a:off x="1077954" y="1165504"/>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
        <p:nvSpPr>
          <p:cNvPr id="15" name="TextBox 14"/>
          <p:cNvSpPr txBox="1"/>
          <p:nvPr/>
        </p:nvSpPr>
        <p:spPr>
          <a:xfrm>
            <a:off x="11196588" y="3136545"/>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Tree>
    <p:extLst>
      <p:ext uri="{BB962C8B-B14F-4D97-AF65-F5344CB8AC3E}">
        <p14:creationId xmlns:p14="http://schemas.microsoft.com/office/powerpoint/2010/main" val="27435993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85945" y="3749041"/>
            <a:ext cx="10590792" cy="1983816"/>
          </a:xfrm>
        </p:spPr>
        <p:txBody>
          <a:bodyPr anchor="b"/>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85945" y="5732857"/>
            <a:ext cx="10590791" cy="1032480"/>
          </a:xfrm>
        </p:spPr>
        <p:txBody>
          <a:bodyPr anchor="t"/>
          <a:lstStyle>
            <a:lvl1pPr marL="0" indent="0" algn="l">
              <a:buNone/>
              <a:defRPr sz="2400" cap="none">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566FCD-9E14-4AAC-9888-88C07CF674C0}"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7413580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smtClean="0"/>
              <a:t>Click to edit Master title style</a:t>
            </a:r>
            <a:endParaRPr lang="en-US" dirty="0"/>
          </a:p>
        </p:txBody>
      </p:sp>
      <p:sp>
        <p:nvSpPr>
          <p:cNvPr id="3" name="Text Placeholder 2"/>
          <p:cNvSpPr>
            <a:spLocks noGrp="1"/>
          </p:cNvSpPr>
          <p:nvPr>
            <p:ph type="body" idx="1"/>
          </p:nvPr>
        </p:nvSpPr>
        <p:spPr>
          <a:xfrm>
            <a:off x="759537" y="2377440"/>
            <a:ext cx="353623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16" name="Text Placeholder 3"/>
          <p:cNvSpPr>
            <a:spLocks noGrp="1"/>
          </p:cNvSpPr>
          <p:nvPr>
            <p:ph type="body" sz="half" idx="15"/>
          </p:nvPr>
        </p:nvSpPr>
        <p:spPr>
          <a:xfrm>
            <a:off x="782956" y="3200400"/>
            <a:ext cx="3512820"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Text Placeholder 4"/>
          <p:cNvSpPr>
            <a:spLocks noGrp="1"/>
          </p:cNvSpPr>
          <p:nvPr>
            <p:ph type="body" sz="quarter" idx="3"/>
          </p:nvPr>
        </p:nvSpPr>
        <p:spPr>
          <a:xfrm>
            <a:off x="4660392" y="2377440"/>
            <a:ext cx="352348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19" name="Text Placeholder 3"/>
          <p:cNvSpPr>
            <a:spLocks noGrp="1"/>
          </p:cNvSpPr>
          <p:nvPr>
            <p:ph type="body" sz="half" idx="16"/>
          </p:nvPr>
        </p:nvSpPr>
        <p:spPr>
          <a:xfrm>
            <a:off x="4647727" y="3200400"/>
            <a:ext cx="3536153"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14" name="Text Placeholder 4"/>
          <p:cNvSpPr>
            <a:spLocks noGrp="1"/>
          </p:cNvSpPr>
          <p:nvPr>
            <p:ph type="body" sz="quarter" idx="13"/>
          </p:nvPr>
        </p:nvSpPr>
        <p:spPr>
          <a:xfrm>
            <a:off x="8549640" y="2377440"/>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20" name="Text Placeholder 3"/>
          <p:cNvSpPr>
            <a:spLocks noGrp="1"/>
          </p:cNvSpPr>
          <p:nvPr>
            <p:ph type="body" sz="half" idx="17"/>
          </p:nvPr>
        </p:nvSpPr>
        <p:spPr>
          <a:xfrm>
            <a:off x="8549640" y="3200400"/>
            <a:ext cx="3518536"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cxnSp>
        <p:nvCxnSpPr>
          <p:cNvPr id="17" name="Straight Connector 16"/>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566FCD-9E14-4AAC-9888-88C07CF674C0}" type="datetimeFigureOut">
              <a:rPr lang="en-US" smtClean="0"/>
              <a:t>12/27/2024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35053124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smtClean="0"/>
              <a:t>Click to edit Master title style</a:t>
            </a:r>
            <a:endParaRPr lang="en-US" dirty="0"/>
          </a:p>
        </p:txBody>
      </p:sp>
      <p:sp>
        <p:nvSpPr>
          <p:cNvPr id="3" name="Text Placeholder 2"/>
          <p:cNvSpPr>
            <a:spLocks noGrp="1"/>
          </p:cNvSpPr>
          <p:nvPr>
            <p:ph type="body" idx="1"/>
          </p:nvPr>
        </p:nvSpPr>
        <p:spPr>
          <a:xfrm>
            <a:off x="782956" y="5101139"/>
            <a:ext cx="352806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29" name="Picture Placeholder 2"/>
          <p:cNvSpPr>
            <a:spLocks noGrp="1" noChangeAspect="1"/>
          </p:cNvSpPr>
          <p:nvPr>
            <p:ph type="pic" idx="15"/>
          </p:nvPr>
        </p:nvSpPr>
        <p:spPr>
          <a:xfrm>
            <a:off x="782956" y="2651760"/>
            <a:ext cx="352806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22" name="Text Placeholder 3"/>
          <p:cNvSpPr>
            <a:spLocks noGrp="1"/>
          </p:cNvSpPr>
          <p:nvPr>
            <p:ph type="body" sz="half" idx="18"/>
          </p:nvPr>
        </p:nvSpPr>
        <p:spPr>
          <a:xfrm>
            <a:off x="782956" y="5792654"/>
            <a:ext cx="3528060"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Text Placeholder 4"/>
          <p:cNvSpPr>
            <a:spLocks noGrp="1"/>
          </p:cNvSpPr>
          <p:nvPr>
            <p:ph type="body" sz="quarter" idx="3"/>
          </p:nvPr>
        </p:nvSpPr>
        <p:spPr>
          <a:xfrm>
            <a:off x="4667251" y="5101139"/>
            <a:ext cx="351663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30" name="Picture Placeholder 2"/>
          <p:cNvSpPr>
            <a:spLocks noGrp="1" noChangeAspect="1"/>
          </p:cNvSpPr>
          <p:nvPr>
            <p:ph type="pic" idx="21"/>
          </p:nvPr>
        </p:nvSpPr>
        <p:spPr>
          <a:xfrm>
            <a:off x="4667249" y="2651760"/>
            <a:ext cx="351663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23" name="Text Placeholder 3"/>
          <p:cNvSpPr>
            <a:spLocks noGrp="1"/>
          </p:cNvSpPr>
          <p:nvPr>
            <p:ph type="body" sz="half" idx="19"/>
          </p:nvPr>
        </p:nvSpPr>
        <p:spPr>
          <a:xfrm>
            <a:off x="4665627" y="5792653"/>
            <a:ext cx="3521287"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14" name="Text Placeholder 4"/>
          <p:cNvSpPr>
            <a:spLocks noGrp="1"/>
          </p:cNvSpPr>
          <p:nvPr>
            <p:ph type="body" sz="quarter" idx="13"/>
          </p:nvPr>
        </p:nvSpPr>
        <p:spPr>
          <a:xfrm>
            <a:off x="8549640" y="5101139"/>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31" name="Picture Placeholder 2"/>
          <p:cNvSpPr>
            <a:spLocks noGrp="1" noChangeAspect="1"/>
          </p:cNvSpPr>
          <p:nvPr>
            <p:ph type="pic" idx="22"/>
          </p:nvPr>
        </p:nvSpPr>
        <p:spPr>
          <a:xfrm>
            <a:off x="8549639" y="2651760"/>
            <a:ext cx="3518536"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24" name="Text Placeholder 3"/>
          <p:cNvSpPr>
            <a:spLocks noGrp="1"/>
          </p:cNvSpPr>
          <p:nvPr>
            <p:ph type="body" sz="half" idx="20"/>
          </p:nvPr>
        </p:nvSpPr>
        <p:spPr>
          <a:xfrm>
            <a:off x="8549491" y="5792650"/>
            <a:ext cx="3523196"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cxnSp>
        <p:nvCxnSpPr>
          <p:cNvPr id="19" name="Straight Connector 18"/>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566FCD-9E14-4AAC-9888-88C07CF674C0}" type="datetimeFigureOut">
              <a:rPr lang="en-US" smtClean="0"/>
              <a:t>12/27/2024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412649143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566FCD-9E14-4AAC-9888-88C07CF674C0}"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292141528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65055" y="516256"/>
            <a:ext cx="2103121" cy="699135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82956" y="1064897"/>
            <a:ext cx="8907779" cy="644270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6566FCD-9E14-4AAC-9888-88C07CF674C0}"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11828142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288965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1240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6566FCD-9E14-4AAC-9888-88C07CF674C0}"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319821828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66083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88207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67576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20787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50290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2691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3656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775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lide 1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8769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Slide 1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309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85948" y="3434080"/>
            <a:ext cx="10590788" cy="2298776"/>
          </a:xfrm>
        </p:spPr>
        <p:txBody>
          <a:bodyPr anchor="b"/>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85946" y="5732857"/>
            <a:ext cx="10590790" cy="1032480"/>
          </a:xfrm>
        </p:spPr>
        <p:txBody>
          <a:bodyPr anchor="t"/>
          <a:lstStyle>
            <a:lvl1pPr marL="0" indent="0" algn="l">
              <a:buNone/>
              <a:defRPr sz="2400" cap="all">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566FCD-9E14-4AAC-9888-88C07CF674C0}"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1145352974"/>
      </p:ext>
    </p:extLst>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Slide 1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347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Slide 1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0388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Slide 1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5638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Slide 1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07906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Slide 1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25192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Slide 1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9618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Slide 1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15627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lide 2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41045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lide 2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1347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lide 2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318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23975" y="2472690"/>
            <a:ext cx="5275607" cy="503491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785392" y="2467311"/>
            <a:ext cx="5275609" cy="5040294"/>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6566FCD-9E14-4AAC-9888-88C07CF674C0}"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1576559267"/>
      </p:ext>
    </p:extLst>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Slide 2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01983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Slide 2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48775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Slide 2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7025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Slide 2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4456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Slide 2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4304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Slide 2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855944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Slide 2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55703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Slide 3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2920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3975" y="2286000"/>
            <a:ext cx="527560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132397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85395" y="2286000"/>
            <a:ext cx="5275607"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678539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566FCD-9E14-4AAC-9888-88C07CF674C0}" type="datetimeFigureOut">
              <a:rPr lang="en-US" smtClean="0"/>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40716718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6566FCD-9E14-4AAC-9888-88C07CF674C0}" type="datetimeFigureOut">
              <a:rPr lang="en-US" smtClean="0"/>
              <a:t>12/27/2024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390503146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566FCD-9E14-4AAC-9888-88C07CF674C0}" type="datetimeFigureOut">
              <a:rPr lang="en-US" smtClean="0"/>
              <a:t>12/27/2024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28216003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4" y="1737360"/>
            <a:ext cx="4081277" cy="1737360"/>
          </a:xfrm>
        </p:spPr>
        <p:txBody>
          <a:bodyPr anchor="b"/>
          <a:lstStyle>
            <a:lvl1pPr algn="l">
              <a:defRPr sz="2880" b="0"/>
            </a:lvl1pPr>
          </a:lstStyle>
          <a:p>
            <a:r>
              <a:rPr lang="en-US" smtClean="0"/>
              <a:t>Click to edit Master title style</a:t>
            </a:r>
            <a:endParaRPr lang="en-US" dirty="0"/>
          </a:p>
        </p:txBody>
      </p:sp>
      <p:sp>
        <p:nvSpPr>
          <p:cNvPr id="3" name="Content Placeholder 2"/>
          <p:cNvSpPr>
            <a:spLocks noGrp="1"/>
          </p:cNvSpPr>
          <p:nvPr>
            <p:ph idx="1"/>
          </p:nvPr>
        </p:nvSpPr>
        <p:spPr>
          <a:xfrm>
            <a:off x="5741540" y="1737360"/>
            <a:ext cx="6235196" cy="5486400"/>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385944" y="3755137"/>
            <a:ext cx="4081276" cy="3474719"/>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6566FCD-9E14-4AAC-9888-88C07CF674C0}" type="datetimeFigureOut">
              <a:rPr lang="en-US" smtClean="0"/>
              <a:t>12/27/2024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2541972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4689" y="2225030"/>
            <a:ext cx="6111487" cy="1889770"/>
          </a:xfrm>
        </p:spPr>
        <p:txBody>
          <a:bodyPr anchor="b">
            <a:normAutofit/>
          </a:bodyPr>
          <a:lstStyle>
            <a:lvl1pPr algn="l">
              <a:defRPr sz="432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39455" y="1371600"/>
            <a:ext cx="3840480"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4" name="Text Placeholder 3"/>
          <p:cNvSpPr>
            <a:spLocks noGrp="1"/>
          </p:cNvSpPr>
          <p:nvPr>
            <p:ph type="body" sz="half" idx="2"/>
          </p:nvPr>
        </p:nvSpPr>
        <p:spPr>
          <a:xfrm>
            <a:off x="1385945" y="4389120"/>
            <a:ext cx="6101975" cy="1645920"/>
          </a:xfrm>
        </p:spPr>
        <p:txBody>
          <a:bodyP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566FCD-9E14-4AAC-9888-88C07CF674C0}"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0CD59A-0CC9-4DED-B9E7-38085AB75115}" type="slidenum">
              <a:rPr lang="en-US" smtClean="0"/>
              <a:t>‹#›</a:t>
            </a:fld>
            <a:endParaRPr lang="en-US"/>
          </a:p>
        </p:txBody>
      </p:sp>
    </p:spTree>
    <p:extLst>
      <p:ext uri="{BB962C8B-B14F-4D97-AF65-F5344CB8AC3E}">
        <p14:creationId xmlns:p14="http://schemas.microsoft.com/office/powerpoint/2010/main" val="30731482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3.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image" Target="../media/image4.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49">
            <a:extLst>
              <a:ext uri="{28A0092B-C50C-407E-A947-70E740481C1C}">
                <a14:useLocalDpi xmlns:a14="http://schemas.microsoft.com/office/drawing/2010/main" val="0"/>
              </a:ext>
            </a:extLst>
          </a:blip>
          <a:srcRect l="3613"/>
          <a:stretch/>
        </p:blipFill>
        <p:spPr>
          <a:xfrm>
            <a:off x="0" y="3203623"/>
            <a:ext cx="4844414" cy="5025978"/>
          </a:xfrm>
          <a:prstGeom prst="rect">
            <a:avLst/>
          </a:prstGeom>
        </p:spPr>
      </p:pic>
      <p:pic>
        <p:nvPicPr>
          <p:cNvPr id="7" name="Picture 6"/>
          <p:cNvPicPr>
            <a:picLocks noChangeAspect="1"/>
          </p:cNvPicPr>
          <p:nvPr/>
        </p:nvPicPr>
        <p:blipFill rotWithShape="1">
          <a:blip r:embed="rId50">
            <a:extLst>
              <a:ext uri="{28A0092B-C50C-407E-A947-70E740481C1C}">
                <a14:useLocalDpi xmlns:a14="http://schemas.microsoft.com/office/drawing/2010/main" val="0"/>
              </a:ext>
            </a:extLst>
          </a:blip>
          <a:srcRect l="35640"/>
          <a:stretch/>
        </p:blipFill>
        <p:spPr>
          <a:xfrm>
            <a:off x="0" y="3470817"/>
            <a:ext cx="1826894" cy="2838544"/>
          </a:xfrm>
          <a:prstGeom prst="rect">
            <a:avLst/>
          </a:prstGeom>
        </p:spPr>
      </p:pic>
      <p:sp>
        <p:nvSpPr>
          <p:cNvPr id="16" name="Oval 15"/>
          <p:cNvSpPr/>
          <p:nvPr/>
        </p:nvSpPr>
        <p:spPr>
          <a:xfrm>
            <a:off x="10330814" y="2011680"/>
            <a:ext cx="3383280" cy="338328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51">
            <a:extLst>
              <a:ext uri="{28A0092B-C50C-407E-A947-70E740481C1C}">
                <a14:useLocalDpi xmlns:a14="http://schemas.microsoft.com/office/drawing/2010/main" val="0"/>
              </a:ext>
            </a:extLst>
          </a:blip>
          <a:srcRect t="28813"/>
          <a:stretch/>
        </p:blipFill>
        <p:spPr>
          <a:xfrm>
            <a:off x="9599295" y="1"/>
            <a:ext cx="1924064" cy="1369688"/>
          </a:xfrm>
          <a:prstGeom prst="rect">
            <a:avLst/>
          </a:prstGeom>
        </p:spPr>
      </p:pic>
      <p:pic>
        <p:nvPicPr>
          <p:cNvPr id="10" name="Picture 9"/>
          <p:cNvPicPr>
            <a:picLocks noChangeAspect="1"/>
          </p:cNvPicPr>
          <p:nvPr/>
        </p:nvPicPr>
        <p:blipFill rotWithShape="1">
          <a:blip r:embed="rId52">
            <a:extLst>
              <a:ext uri="{28A0092B-C50C-407E-A947-70E740481C1C}">
                <a14:useLocalDpi xmlns:a14="http://schemas.microsoft.com/office/drawing/2010/main" val="0"/>
              </a:ext>
            </a:extLst>
          </a:blip>
          <a:srcRect b="23320"/>
          <a:stretch/>
        </p:blipFill>
        <p:spPr>
          <a:xfrm>
            <a:off x="10327054" y="7315200"/>
            <a:ext cx="1192481" cy="914400"/>
          </a:xfrm>
          <a:prstGeom prst="rect">
            <a:avLst/>
          </a:prstGeom>
        </p:spPr>
      </p:pic>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75334" y="543262"/>
            <a:ext cx="11285668" cy="1680636"/>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323975" y="2463502"/>
            <a:ext cx="10735849" cy="50345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2186767" y="2148842"/>
            <a:ext cx="1188719" cy="365759"/>
          </a:xfrm>
          <a:prstGeom prst="rect">
            <a:avLst/>
          </a:prstGeom>
        </p:spPr>
        <p:txBody>
          <a:bodyPr vert="horz" lIns="91440" tIns="45720" rIns="91440" bIns="45720" rtlCol="0" anchor="t"/>
          <a:lstStyle>
            <a:lvl1pPr algn="l">
              <a:defRPr sz="1320" b="0" i="0">
                <a:solidFill>
                  <a:schemeClr val="tx1">
                    <a:tint val="75000"/>
                    <a:alpha val="60000"/>
                  </a:schemeClr>
                </a:solidFill>
              </a:defRPr>
            </a:lvl1pPr>
          </a:lstStyle>
          <a:p>
            <a:fld id="{56566FCD-9E14-4AAC-9888-88C07CF674C0}" type="datetimeFigureOut">
              <a:rPr lang="en-US" smtClean="0"/>
              <a:t>12/27/2024</a:t>
            </a:fld>
            <a:endParaRPr lang="en-US"/>
          </a:p>
        </p:txBody>
      </p:sp>
      <p:sp>
        <p:nvSpPr>
          <p:cNvPr id="5" name="Footer Placeholder 4"/>
          <p:cNvSpPr>
            <a:spLocks noGrp="1"/>
          </p:cNvSpPr>
          <p:nvPr>
            <p:ph type="ftr" sz="quarter" idx="3"/>
          </p:nvPr>
        </p:nvSpPr>
        <p:spPr>
          <a:xfrm rot="5400000">
            <a:off x="10741888" y="3870357"/>
            <a:ext cx="4631754" cy="365761"/>
          </a:xfrm>
          <a:prstGeom prst="rect">
            <a:avLst/>
          </a:prstGeom>
        </p:spPr>
        <p:txBody>
          <a:bodyPr vert="horz" lIns="91440" tIns="45720" rIns="91440" bIns="45720" rtlCol="0" anchor="b"/>
          <a:lstStyle>
            <a:lvl1pPr algn="l">
              <a:defRPr sz="132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2423049" y="354876"/>
            <a:ext cx="1005839" cy="921224"/>
          </a:xfrm>
          <a:prstGeom prst="rect">
            <a:avLst/>
          </a:prstGeom>
        </p:spPr>
        <p:txBody>
          <a:bodyPr vert="horz" lIns="91440" tIns="45720" rIns="91440" bIns="45720" rtlCol="0" anchor="b"/>
          <a:lstStyle>
            <a:lvl1pPr algn="ctr">
              <a:defRPr sz="3360" b="0" i="0">
                <a:solidFill>
                  <a:schemeClr val="tx1">
                    <a:tint val="75000"/>
                  </a:schemeClr>
                </a:solidFill>
              </a:defRPr>
            </a:lvl1pPr>
          </a:lstStyle>
          <a:p>
            <a:fld id="{950CD59A-0CC9-4DED-B9E7-38085AB75115}" type="slidenum">
              <a:rPr lang="en-US" smtClean="0"/>
              <a:t>‹#›</a:t>
            </a:fld>
            <a:endParaRPr lang="en-US"/>
          </a:p>
        </p:txBody>
      </p:sp>
    </p:spTree>
    <p:extLst>
      <p:ext uri="{BB962C8B-B14F-4D97-AF65-F5344CB8AC3E}">
        <p14:creationId xmlns:p14="http://schemas.microsoft.com/office/powerpoint/2010/main" val="3344762550"/>
      </p:ext>
    </p:extLst>
  </p:cSld>
  <p:clrMap bg1="dk1" tx1="lt1" bg2="dk2" tx2="lt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 id="2147483871" r:id="rId18"/>
    <p:sldLayoutId id="2147483872" r:id="rId19"/>
    <p:sldLayoutId id="2147483873" r:id="rId20"/>
    <p:sldLayoutId id="2147483874" r:id="rId21"/>
    <p:sldLayoutId id="2147483875" r:id="rId22"/>
    <p:sldLayoutId id="2147483876" r:id="rId23"/>
    <p:sldLayoutId id="2147483877" r:id="rId24"/>
    <p:sldLayoutId id="2147483878" r:id="rId25"/>
    <p:sldLayoutId id="2147483879" r:id="rId26"/>
    <p:sldLayoutId id="2147483880" r:id="rId27"/>
    <p:sldLayoutId id="2147483881" r:id="rId28"/>
    <p:sldLayoutId id="2147483882" r:id="rId29"/>
    <p:sldLayoutId id="2147483883" r:id="rId30"/>
    <p:sldLayoutId id="2147483884" r:id="rId31"/>
    <p:sldLayoutId id="2147483885" r:id="rId32"/>
    <p:sldLayoutId id="2147483886" r:id="rId33"/>
    <p:sldLayoutId id="2147483887" r:id="rId34"/>
    <p:sldLayoutId id="2147483888" r:id="rId35"/>
    <p:sldLayoutId id="2147483889" r:id="rId36"/>
    <p:sldLayoutId id="2147483890" r:id="rId37"/>
    <p:sldLayoutId id="2147483891" r:id="rId38"/>
    <p:sldLayoutId id="2147483892" r:id="rId39"/>
    <p:sldLayoutId id="2147483893" r:id="rId40"/>
    <p:sldLayoutId id="2147483894" r:id="rId41"/>
    <p:sldLayoutId id="2147483895" r:id="rId42"/>
    <p:sldLayoutId id="2147483896" r:id="rId43"/>
    <p:sldLayoutId id="2147483897" r:id="rId44"/>
    <p:sldLayoutId id="2147483898" r:id="rId45"/>
    <p:sldLayoutId id="2147483899" r:id="rId46"/>
    <p:sldLayoutId id="2147483900" r:id="rId47"/>
  </p:sldLayoutIdLst>
  <p:hf sldNum="0" hdr="0" ftr="0" dt="0"/>
  <p:txStyles>
    <p:titleStyle>
      <a:lvl1pPr algn="l" defTabSz="548640" rtl="0" eaLnBrk="1" latinLnBrk="0" hangingPunct="1">
        <a:spcBef>
          <a:spcPct val="0"/>
        </a:spcBef>
        <a:buNone/>
        <a:defRPr sz="504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891540" indent="-34290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160" b="0" i="0" kern="1200">
          <a:solidFill>
            <a:schemeClr val="tx1"/>
          </a:solidFill>
          <a:latin typeface="+mj-lt"/>
          <a:ea typeface="+mj-ea"/>
          <a:cs typeface="+mj-cs"/>
        </a:defRPr>
      </a:lvl2pPr>
      <a:lvl3pPr marL="13716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920" b="0" i="0" kern="1200">
          <a:solidFill>
            <a:schemeClr val="tx1"/>
          </a:solidFill>
          <a:latin typeface="+mj-lt"/>
          <a:ea typeface="+mj-ea"/>
          <a:cs typeface="+mj-cs"/>
        </a:defRPr>
      </a:lvl3pPr>
      <a:lvl4pPr marL="19202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4pPr>
      <a:lvl5pPr marL="246888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5pPr>
      <a:lvl6pPr marL="30072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6pPr>
      <a:lvl7pPr marL="356616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7pPr>
      <a:lvl8pPr marL="41148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8pPr>
      <a:lvl9pPr marL="46634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2193608" y="1672352"/>
            <a:ext cx="10243066" cy="708779"/>
          </a:xfrm>
          <a:prstGeom prst="rect">
            <a:avLst/>
          </a:prstGeom>
          <a:noFill/>
          <a:ln/>
        </p:spPr>
        <p:txBody>
          <a:bodyPr wrap="none" lIns="0" tIns="0" rIns="0" bIns="0" rtlCol="0" anchor="t"/>
          <a:lstStyle/>
          <a:p>
            <a:pPr marL="0" indent="0" algn="ctr">
              <a:lnSpc>
                <a:spcPts val="5550"/>
              </a:lnSpc>
              <a:buNone/>
            </a:pPr>
            <a:r>
              <a:rPr lang="en-US" sz="4450" b="1" dirty="0">
                <a:solidFill>
                  <a:srgbClr val="F2F0F4"/>
                </a:solidFill>
                <a:latin typeface="Montserrat" pitchFamily="34" charset="0"/>
                <a:ea typeface="Montserrat" pitchFamily="34" charset="-122"/>
                <a:cs typeface="Montserrat" pitchFamily="34" charset="-120"/>
              </a:rPr>
              <a:t>SUMMARY OF THE SQL SEGMENTS</a:t>
            </a:r>
            <a:endParaRPr lang="en-US" sz="4450" dirty="0"/>
          </a:p>
        </p:txBody>
      </p:sp>
      <p:pic>
        <p:nvPicPr>
          <p:cNvPr id="3" name="Image 0" descr="preencoded.png"/>
          <p:cNvPicPr>
            <a:picLocks noChangeAspect="1"/>
          </p:cNvPicPr>
          <p:nvPr/>
        </p:nvPicPr>
        <p:blipFill>
          <a:blip r:embed="rId3"/>
          <a:stretch>
            <a:fillRect/>
          </a:stretch>
        </p:blipFill>
        <p:spPr>
          <a:xfrm>
            <a:off x="3029426" y="2980730"/>
            <a:ext cx="4763214" cy="2721888"/>
          </a:xfrm>
          <a:prstGeom prst="rect">
            <a:avLst/>
          </a:prstGeom>
        </p:spPr>
      </p:pic>
      <p:pic>
        <p:nvPicPr>
          <p:cNvPr id="4" name="Image 1" descr="preencoded.png"/>
          <p:cNvPicPr>
            <a:picLocks noChangeAspect="1"/>
          </p:cNvPicPr>
          <p:nvPr/>
        </p:nvPicPr>
        <p:blipFill>
          <a:blip r:embed="rId4"/>
          <a:stretch>
            <a:fillRect/>
          </a:stretch>
        </p:blipFill>
        <p:spPr>
          <a:xfrm>
            <a:off x="7974092" y="2980730"/>
            <a:ext cx="3626882" cy="2721888"/>
          </a:xfrm>
          <a:prstGeom prst="rect">
            <a:avLst/>
          </a:prstGeom>
        </p:spPr>
      </p:pic>
      <p:sp>
        <p:nvSpPr>
          <p:cNvPr id="5" name="Text 1"/>
          <p:cNvSpPr/>
          <p:nvPr/>
        </p:nvSpPr>
        <p:spPr>
          <a:xfrm>
            <a:off x="793790" y="6103739"/>
            <a:ext cx="13042821" cy="453509"/>
          </a:xfrm>
          <a:prstGeom prst="rect">
            <a:avLst/>
          </a:prstGeom>
          <a:noFill/>
          <a:ln/>
        </p:spPr>
        <p:txBody>
          <a:bodyPr wrap="none" lIns="0" tIns="0" rIns="0" bIns="0" rtlCol="0" anchor="t"/>
          <a:lstStyle/>
          <a:p>
            <a:pPr marL="0" indent="0" algn="l">
              <a:lnSpc>
                <a:spcPts val="3550"/>
              </a:lnSpc>
              <a:buNone/>
            </a:pPr>
            <a:r>
              <a:rPr lang="en-US" sz="2200" b="1" dirty="0">
                <a:solidFill>
                  <a:srgbClr val="DCD7E5"/>
                </a:solidFill>
                <a:latin typeface="Heebo Light" pitchFamily="34" charset="0"/>
                <a:ea typeface="Heebo Light" pitchFamily="34" charset="-122"/>
                <a:cs typeface="Heebo Light" pitchFamily="34" charset="-120"/>
              </a:rPr>
              <a:t>Created by Shalini</a:t>
            </a:r>
            <a:endParaRPr lang="en-US" sz="2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71393" y="817007"/>
            <a:ext cx="6377583" cy="599480"/>
          </a:xfrm>
          <a:prstGeom prst="rect">
            <a:avLst/>
          </a:prstGeom>
          <a:noFill/>
          <a:ln/>
        </p:spPr>
        <p:txBody>
          <a:bodyPr wrap="none" lIns="0" tIns="0" rIns="0" bIns="0" rtlCol="0" anchor="t"/>
          <a:lstStyle/>
          <a:p>
            <a:pPr marL="0" indent="0">
              <a:lnSpc>
                <a:spcPts val="4700"/>
              </a:lnSpc>
              <a:buNone/>
            </a:pPr>
            <a:r>
              <a:rPr lang="en-US" sz="3750" dirty="0">
                <a:solidFill>
                  <a:srgbClr val="F2F0F4"/>
                </a:solidFill>
                <a:latin typeface="Montserrat" pitchFamily="34" charset="0"/>
                <a:ea typeface="Montserrat" pitchFamily="34" charset="-122"/>
                <a:cs typeface="Montserrat" pitchFamily="34" charset="-120"/>
              </a:rPr>
              <a:t>SQL Query Explanation Q9</a:t>
            </a:r>
            <a:endParaRPr lang="en-US" sz="3750" dirty="0"/>
          </a:p>
        </p:txBody>
      </p:sp>
      <p:sp>
        <p:nvSpPr>
          <p:cNvPr id="3" name="Text 1"/>
          <p:cNvSpPr/>
          <p:nvPr/>
        </p:nvSpPr>
        <p:spPr>
          <a:xfrm>
            <a:off x="671393" y="1800106"/>
            <a:ext cx="13287613" cy="306824"/>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Light" pitchFamily="34" charset="0"/>
                <a:ea typeface="Heebo Light" pitchFamily="34" charset="-122"/>
                <a:cs typeface="Heebo Light" pitchFamily="34" charset="-120"/>
              </a:rPr>
              <a:t>The SQL query is designed to find the rank of the 'thriller' genre of movies among all the genres in terms of the number of movies produced.</a:t>
            </a:r>
            <a:endParaRPr lang="en-US" sz="1500" dirty="0"/>
          </a:p>
        </p:txBody>
      </p:sp>
      <p:sp>
        <p:nvSpPr>
          <p:cNvPr id="4" name="Text 2"/>
          <p:cNvSpPr/>
          <p:nvPr/>
        </p:nvSpPr>
        <p:spPr>
          <a:xfrm>
            <a:off x="671393" y="2322671"/>
            <a:ext cx="13287613" cy="306824"/>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Light" pitchFamily="34" charset="0"/>
                <a:ea typeface="Heebo Light" pitchFamily="34" charset="-122"/>
                <a:cs typeface="Heebo Light" pitchFamily="34" charset="-120"/>
              </a:rPr>
              <a:t>Here's a breakdown of the query:</a:t>
            </a:r>
            <a:endParaRPr lang="en-US" sz="1500" dirty="0"/>
          </a:p>
        </p:txBody>
      </p:sp>
      <p:sp>
        <p:nvSpPr>
          <p:cNvPr id="5" name="Shape 3"/>
          <p:cNvSpPr/>
          <p:nvPr/>
        </p:nvSpPr>
        <p:spPr>
          <a:xfrm>
            <a:off x="7303770" y="2845237"/>
            <a:ext cx="22860" cy="4044791"/>
          </a:xfrm>
          <a:prstGeom prst="roundRect">
            <a:avLst>
              <a:gd name="adj" fmla="val 352478"/>
            </a:avLst>
          </a:prstGeom>
          <a:solidFill>
            <a:srgbClr val="4A2C85"/>
          </a:solidFill>
          <a:ln/>
        </p:spPr>
      </p:sp>
      <p:sp>
        <p:nvSpPr>
          <p:cNvPr id="6" name="Shape 4"/>
          <p:cNvSpPr/>
          <p:nvPr/>
        </p:nvSpPr>
        <p:spPr>
          <a:xfrm>
            <a:off x="6450866" y="3265289"/>
            <a:ext cx="671393" cy="22860"/>
          </a:xfrm>
          <a:prstGeom prst="roundRect">
            <a:avLst>
              <a:gd name="adj" fmla="val 352478"/>
            </a:avLst>
          </a:prstGeom>
          <a:solidFill>
            <a:srgbClr val="4A2C85"/>
          </a:solidFill>
          <a:ln/>
        </p:spPr>
      </p:sp>
      <p:sp>
        <p:nvSpPr>
          <p:cNvPr id="7" name="Shape 5"/>
          <p:cNvSpPr/>
          <p:nvPr/>
        </p:nvSpPr>
        <p:spPr>
          <a:xfrm>
            <a:off x="7099399" y="3060978"/>
            <a:ext cx="431602" cy="431602"/>
          </a:xfrm>
          <a:prstGeom prst="roundRect">
            <a:avLst>
              <a:gd name="adj" fmla="val 18669"/>
            </a:avLst>
          </a:prstGeom>
          <a:solidFill>
            <a:srgbClr val="31136C"/>
          </a:solidFill>
          <a:ln w="7620">
            <a:solidFill>
              <a:srgbClr val="4A2C85"/>
            </a:solidFill>
            <a:prstDash val="solid"/>
          </a:ln>
        </p:spPr>
      </p:sp>
      <p:sp>
        <p:nvSpPr>
          <p:cNvPr id="8" name="Text 6"/>
          <p:cNvSpPr/>
          <p:nvPr/>
        </p:nvSpPr>
        <p:spPr>
          <a:xfrm>
            <a:off x="7263229" y="3132892"/>
            <a:ext cx="103942" cy="287774"/>
          </a:xfrm>
          <a:prstGeom prst="rect">
            <a:avLst/>
          </a:prstGeom>
          <a:noFill/>
          <a:ln/>
        </p:spPr>
        <p:txBody>
          <a:bodyPr wrap="none" lIns="0" tIns="0" rIns="0" bIns="0" rtlCol="0" anchor="t"/>
          <a:lstStyle/>
          <a:p>
            <a:pPr marL="0" indent="0" algn="ctr">
              <a:lnSpc>
                <a:spcPts val="2250"/>
              </a:lnSpc>
              <a:buNone/>
            </a:pPr>
            <a:r>
              <a:rPr lang="en-US" sz="2250" dirty="0">
                <a:solidFill>
                  <a:srgbClr val="DCD7E5"/>
                </a:solidFill>
                <a:latin typeface="Montserrat" pitchFamily="34" charset="0"/>
                <a:ea typeface="Montserrat" pitchFamily="34" charset="-122"/>
                <a:cs typeface="Montserrat" pitchFamily="34" charset="-120"/>
              </a:rPr>
              <a:t>1</a:t>
            </a:r>
            <a:endParaRPr lang="en-US" sz="2250" dirty="0"/>
          </a:p>
        </p:txBody>
      </p:sp>
      <p:sp>
        <p:nvSpPr>
          <p:cNvPr id="9" name="Text 7"/>
          <p:cNvSpPr/>
          <p:nvPr/>
        </p:nvSpPr>
        <p:spPr>
          <a:xfrm>
            <a:off x="671393" y="3037046"/>
            <a:ext cx="5588675" cy="899041"/>
          </a:xfrm>
          <a:prstGeom prst="rect">
            <a:avLst/>
          </a:prstGeom>
          <a:noFill/>
          <a:ln/>
        </p:spPr>
        <p:txBody>
          <a:bodyPr wrap="square" lIns="0" tIns="0" rIns="0" bIns="0" rtlCol="0" anchor="t"/>
          <a:lstStyle/>
          <a:p>
            <a:pPr marL="0" indent="0" algn="r">
              <a:lnSpc>
                <a:spcPts val="2350"/>
              </a:lnSpc>
              <a:buNone/>
            </a:pPr>
            <a:r>
              <a:rPr lang="en-US" sz="1850" dirty="0">
                <a:solidFill>
                  <a:srgbClr val="DCD7E5"/>
                </a:solidFill>
                <a:latin typeface="Montserrat" pitchFamily="34" charset="0"/>
                <a:ea typeface="Montserrat" pitchFamily="34" charset="-122"/>
                <a:cs typeface="Montserrat" pitchFamily="34" charset="-120"/>
              </a:rPr>
              <a:t>SELECT genre, COUNT(movie_id) AS movie_count, RANK() OVER (ORDER BY COUNT(movie_id) DESC) AS genre_rank</a:t>
            </a:r>
            <a:endParaRPr lang="en-US" sz="1850" dirty="0"/>
          </a:p>
        </p:txBody>
      </p:sp>
      <p:sp>
        <p:nvSpPr>
          <p:cNvPr id="10" name="Text 8"/>
          <p:cNvSpPr/>
          <p:nvPr/>
        </p:nvSpPr>
        <p:spPr>
          <a:xfrm>
            <a:off x="671393" y="4051102"/>
            <a:ext cx="5588675" cy="920472"/>
          </a:xfrm>
          <a:prstGeom prst="rect">
            <a:avLst/>
          </a:prstGeom>
          <a:noFill/>
          <a:ln/>
        </p:spPr>
        <p:txBody>
          <a:bodyPr wrap="square" lIns="0" tIns="0" rIns="0" bIns="0" rtlCol="0" anchor="t"/>
          <a:lstStyle/>
          <a:p>
            <a:pPr marL="0" indent="0" algn="r">
              <a:lnSpc>
                <a:spcPts val="2400"/>
              </a:lnSpc>
              <a:buNone/>
            </a:pPr>
            <a:r>
              <a:rPr lang="en-US" sz="1500" dirty="0">
                <a:solidFill>
                  <a:srgbClr val="DCD7E5"/>
                </a:solidFill>
                <a:latin typeface="Heebo Light" pitchFamily="34" charset="0"/>
                <a:ea typeface="Heebo Light" pitchFamily="34" charset="-122"/>
                <a:cs typeface="Heebo Light" pitchFamily="34" charset="-120"/>
              </a:rPr>
              <a:t>This part of the query selects the "genre" column, counts the number of movies for each genre, and then ranks the genres in descending order by the movie count using the RANK() function.</a:t>
            </a:r>
            <a:endParaRPr lang="en-US" sz="1500" dirty="0"/>
          </a:p>
        </p:txBody>
      </p:sp>
      <p:sp>
        <p:nvSpPr>
          <p:cNvPr id="11" name="Shape 9"/>
          <p:cNvSpPr/>
          <p:nvPr/>
        </p:nvSpPr>
        <p:spPr>
          <a:xfrm>
            <a:off x="7508141" y="4224457"/>
            <a:ext cx="671393" cy="22860"/>
          </a:xfrm>
          <a:prstGeom prst="roundRect">
            <a:avLst>
              <a:gd name="adj" fmla="val 352478"/>
            </a:avLst>
          </a:prstGeom>
          <a:solidFill>
            <a:srgbClr val="4A2C85"/>
          </a:solidFill>
          <a:ln/>
        </p:spPr>
      </p:sp>
      <p:sp>
        <p:nvSpPr>
          <p:cNvPr id="12" name="Shape 10"/>
          <p:cNvSpPr/>
          <p:nvPr/>
        </p:nvSpPr>
        <p:spPr>
          <a:xfrm>
            <a:off x="7099399" y="4020145"/>
            <a:ext cx="431602" cy="431602"/>
          </a:xfrm>
          <a:prstGeom prst="roundRect">
            <a:avLst>
              <a:gd name="adj" fmla="val 18669"/>
            </a:avLst>
          </a:prstGeom>
          <a:solidFill>
            <a:srgbClr val="31136C"/>
          </a:solidFill>
          <a:ln w="7620">
            <a:solidFill>
              <a:srgbClr val="4A2C85"/>
            </a:solidFill>
            <a:prstDash val="solid"/>
          </a:ln>
        </p:spPr>
      </p:sp>
      <p:sp>
        <p:nvSpPr>
          <p:cNvPr id="13" name="Text 11"/>
          <p:cNvSpPr/>
          <p:nvPr/>
        </p:nvSpPr>
        <p:spPr>
          <a:xfrm>
            <a:off x="7233464" y="4092059"/>
            <a:ext cx="163473" cy="287774"/>
          </a:xfrm>
          <a:prstGeom prst="rect">
            <a:avLst/>
          </a:prstGeom>
          <a:noFill/>
          <a:ln/>
        </p:spPr>
        <p:txBody>
          <a:bodyPr wrap="none" lIns="0" tIns="0" rIns="0" bIns="0" rtlCol="0" anchor="t"/>
          <a:lstStyle/>
          <a:p>
            <a:pPr marL="0" indent="0" algn="ctr">
              <a:lnSpc>
                <a:spcPts val="2250"/>
              </a:lnSpc>
              <a:buNone/>
            </a:pPr>
            <a:r>
              <a:rPr lang="en-US" sz="2250" dirty="0">
                <a:solidFill>
                  <a:srgbClr val="DCD7E5"/>
                </a:solidFill>
                <a:latin typeface="Montserrat" pitchFamily="34" charset="0"/>
                <a:ea typeface="Montserrat" pitchFamily="34" charset="-122"/>
                <a:cs typeface="Montserrat" pitchFamily="34" charset="-120"/>
              </a:rPr>
              <a:t>2</a:t>
            </a:r>
            <a:endParaRPr lang="en-US" sz="2250" dirty="0"/>
          </a:p>
        </p:txBody>
      </p:sp>
      <p:sp>
        <p:nvSpPr>
          <p:cNvPr id="14" name="Text 12"/>
          <p:cNvSpPr/>
          <p:nvPr/>
        </p:nvSpPr>
        <p:spPr>
          <a:xfrm>
            <a:off x="8370332" y="3996214"/>
            <a:ext cx="2398038" cy="299680"/>
          </a:xfrm>
          <a:prstGeom prst="rect">
            <a:avLst/>
          </a:prstGeom>
          <a:noFill/>
          <a:ln/>
        </p:spPr>
        <p:txBody>
          <a:bodyPr wrap="none" lIns="0" tIns="0" rIns="0" bIns="0" rtlCol="0" anchor="t"/>
          <a:lstStyle/>
          <a:p>
            <a:pPr marL="0" indent="0" algn="l">
              <a:lnSpc>
                <a:spcPts val="2350"/>
              </a:lnSpc>
              <a:buNone/>
            </a:pPr>
            <a:r>
              <a:rPr lang="en-US" sz="1850" dirty="0">
                <a:solidFill>
                  <a:srgbClr val="DCD7E5"/>
                </a:solidFill>
                <a:latin typeface="Montserrat" pitchFamily="34" charset="0"/>
                <a:ea typeface="Montserrat" pitchFamily="34" charset="-122"/>
                <a:cs typeface="Montserrat" pitchFamily="34" charset="-120"/>
              </a:rPr>
              <a:t>FROM genre</a:t>
            </a:r>
            <a:endParaRPr lang="en-US" sz="1850" dirty="0"/>
          </a:p>
        </p:txBody>
      </p:sp>
      <p:sp>
        <p:nvSpPr>
          <p:cNvPr id="15" name="Text 13"/>
          <p:cNvSpPr/>
          <p:nvPr/>
        </p:nvSpPr>
        <p:spPr>
          <a:xfrm>
            <a:off x="8370332" y="4410908"/>
            <a:ext cx="5588675" cy="613648"/>
          </a:xfrm>
          <a:prstGeom prst="rect">
            <a:avLst/>
          </a:prstGeom>
          <a:noFill/>
          <a:ln/>
        </p:spPr>
        <p:txBody>
          <a:bodyPr wrap="square" lIns="0" tIns="0" rIns="0" bIns="0" rtlCol="0" anchor="t"/>
          <a:lstStyle/>
          <a:p>
            <a:pPr marL="0" indent="0" algn="l">
              <a:lnSpc>
                <a:spcPts val="2400"/>
              </a:lnSpc>
              <a:buNone/>
            </a:pPr>
            <a:r>
              <a:rPr lang="en-US" sz="1500" dirty="0">
                <a:solidFill>
                  <a:srgbClr val="DCD7E5"/>
                </a:solidFill>
                <a:latin typeface="Heebo Light" pitchFamily="34" charset="0"/>
                <a:ea typeface="Heebo Light" pitchFamily="34" charset="-122"/>
                <a:cs typeface="Heebo Light" pitchFamily="34" charset="-120"/>
              </a:rPr>
              <a:t>This part of the query specifies that we want to look at the "genre" table to find the relevant data.</a:t>
            </a:r>
            <a:endParaRPr lang="en-US" sz="1500" dirty="0"/>
          </a:p>
        </p:txBody>
      </p:sp>
      <p:sp>
        <p:nvSpPr>
          <p:cNvPr id="16" name="Shape 14"/>
          <p:cNvSpPr/>
          <p:nvPr/>
        </p:nvSpPr>
        <p:spPr>
          <a:xfrm>
            <a:off x="6450866" y="5775246"/>
            <a:ext cx="671393" cy="22860"/>
          </a:xfrm>
          <a:prstGeom prst="roundRect">
            <a:avLst>
              <a:gd name="adj" fmla="val 352478"/>
            </a:avLst>
          </a:prstGeom>
          <a:solidFill>
            <a:srgbClr val="4A2C85"/>
          </a:solidFill>
          <a:ln/>
        </p:spPr>
      </p:sp>
      <p:sp>
        <p:nvSpPr>
          <p:cNvPr id="17" name="Shape 15"/>
          <p:cNvSpPr/>
          <p:nvPr/>
        </p:nvSpPr>
        <p:spPr>
          <a:xfrm>
            <a:off x="7099399" y="5570934"/>
            <a:ext cx="431602" cy="431602"/>
          </a:xfrm>
          <a:prstGeom prst="roundRect">
            <a:avLst>
              <a:gd name="adj" fmla="val 18669"/>
            </a:avLst>
          </a:prstGeom>
          <a:solidFill>
            <a:srgbClr val="31136C"/>
          </a:solidFill>
          <a:ln w="7620">
            <a:solidFill>
              <a:srgbClr val="4A2C85"/>
            </a:solidFill>
            <a:prstDash val="solid"/>
          </a:ln>
        </p:spPr>
      </p:sp>
      <p:sp>
        <p:nvSpPr>
          <p:cNvPr id="18" name="Text 16"/>
          <p:cNvSpPr/>
          <p:nvPr/>
        </p:nvSpPr>
        <p:spPr>
          <a:xfrm>
            <a:off x="7234059" y="5642848"/>
            <a:ext cx="162282" cy="287774"/>
          </a:xfrm>
          <a:prstGeom prst="rect">
            <a:avLst/>
          </a:prstGeom>
          <a:noFill/>
          <a:ln/>
        </p:spPr>
        <p:txBody>
          <a:bodyPr wrap="none" lIns="0" tIns="0" rIns="0" bIns="0" rtlCol="0" anchor="t"/>
          <a:lstStyle/>
          <a:p>
            <a:pPr marL="0" indent="0" algn="ctr">
              <a:lnSpc>
                <a:spcPts val="2250"/>
              </a:lnSpc>
              <a:buNone/>
            </a:pPr>
            <a:r>
              <a:rPr lang="en-US" sz="2250" dirty="0">
                <a:solidFill>
                  <a:srgbClr val="DCD7E5"/>
                </a:solidFill>
                <a:latin typeface="Montserrat" pitchFamily="34" charset="0"/>
                <a:ea typeface="Montserrat" pitchFamily="34" charset="-122"/>
                <a:cs typeface="Montserrat" pitchFamily="34" charset="-120"/>
              </a:rPr>
              <a:t>3</a:t>
            </a:r>
            <a:endParaRPr lang="en-US" sz="2250" dirty="0"/>
          </a:p>
        </p:txBody>
      </p:sp>
      <p:sp>
        <p:nvSpPr>
          <p:cNvPr id="19" name="Text 17"/>
          <p:cNvSpPr/>
          <p:nvPr/>
        </p:nvSpPr>
        <p:spPr>
          <a:xfrm>
            <a:off x="3862030" y="5547003"/>
            <a:ext cx="2398038" cy="299680"/>
          </a:xfrm>
          <a:prstGeom prst="rect">
            <a:avLst/>
          </a:prstGeom>
          <a:noFill/>
          <a:ln/>
        </p:spPr>
        <p:txBody>
          <a:bodyPr wrap="none" lIns="0" tIns="0" rIns="0" bIns="0" rtlCol="0" anchor="t"/>
          <a:lstStyle/>
          <a:p>
            <a:pPr marL="0" indent="0" algn="r">
              <a:lnSpc>
                <a:spcPts val="2350"/>
              </a:lnSpc>
              <a:buNone/>
            </a:pPr>
            <a:r>
              <a:rPr lang="en-US" sz="1850" dirty="0">
                <a:solidFill>
                  <a:srgbClr val="DCD7E5"/>
                </a:solidFill>
                <a:latin typeface="Montserrat" pitchFamily="34" charset="0"/>
                <a:ea typeface="Montserrat" pitchFamily="34" charset="-122"/>
                <a:cs typeface="Montserrat" pitchFamily="34" charset="-120"/>
              </a:rPr>
              <a:t>GROUP BY genre</a:t>
            </a:r>
            <a:endParaRPr lang="en-US" sz="1850" dirty="0"/>
          </a:p>
        </p:txBody>
      </p:sp>
      <p:sp>
        <p:nvSpPr>
          <p:cNvPr id="20" name="Text 18"/>
          <p:cNvSpPr/>
          <p:nvPr/>
        </p:nvSpPr>
        <p:spPr>
          <a:xfrm>
            <a:off x="671393" y="5961698"/>
            <a:ext cx="5588675" cy="613648"/>
          </a:xfrm>
          <a:prstGeom prst="rect">
            <a:avLst/>
          </a:prstGeom>
          <a:noFill/>
          <a:ln/>
        </p:spPr>
        <p:txBody>
          <a:bodyPr wrap="square" lIns="0" tIns="0" rIns="0" bIns="0" rtlCol="0" anchor="t"/>
          <a:lstStyle/>
          <a:p>
            <a:pPr marL="0" indent="0" algn="r">
              <a:lnSpc>
                <a:spcPts val="2400"/>
              </a:lnSpc>
              <a:buNone/>
            </a:pPr>
            <a:r>
              <a:rPr lang="en-US" sz="1500" dirty="0">
                <a:solidFill>
                  <a:srgbClr val="DCD7E5"/>
                </a:solidFill>
                <a:latin typeface="Heebo Light" pitchFamily="34" charset="0"/>
                <a:ea typeface="Heebo Light" pitchFamily="34" charset="-122"/>
                <a:cs typeface="Heebo Light" pitchFamily="34" charset="-120"/>
              </a:rPr>
              <a:t>This part of the query groups the results by the "genre" column, so that we can count the number of movies for each unique genre.</a:t>
            </a:r>
            <a:endParaRPr lang="en-US" sz="1500" dirty="0"/>
          </a:p>
        </p:txBody>
      </p:sp>
      <p:sp>
        <p:nvSpPr>
          <p:cNvPr id="21" name="Text 19"/>
          <p:cNvSpPr/>
          <p:nvPr/>
        </p:nvSpPr>
        <p:spPr>
          <a:xfrm>
            <a:off x="671393" y="7105769"/>
            <a:ext cx="13287613" cy="306824"/>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Light" pitchFamily="34" charset="0"/>
                <a:ea typeface="Heebo Light" pitchFamily="34" charset="-122"/>
                <a:cs typeface="Heebo Light" pitchFamily="34" charset="-120"/>
              </a:rPr>
              <a:t>The output of the query shows the genre, the number of movies for each genre, and the rank of each genre based on the movie count.</a:t>
            </a:r>
            <a:endParaRPr lang="en-US"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522446" y="648414"/>
            <a:ext cx="5112901" cy="466487"/>
          </a:xfrm>
          <a:prstGeom prst="rect">
            <a:avLst/>
          </a:prstGeom>
          <a:noFill/>
          <a:ln/>
        </p:spPr>
        <p:txBody>
          <a:bodyPr wrap="none" lIns="0" tIns="0" rIns="0" bIns="0" rtlCol="0" anchor="t"/>
          <a:lstStyle/>
          <a:p>
            <a:pPr marL="0" indent="0">
              <a:lnSpc>
                <a:spcPts val="3650"/>
              </a:lnSpc>
              <a:buNone/>
            </a:pPr>
            <a:r>
              <a:rPr lang="en-US" sz="2900" dirty="0">
                <a:solidFill>
                  <a:srgbClr val="F2F0F4"/>
                </a:solidFill>
                <a:latin typeface="Montserrat" pitchFamily="34" charset="0"/>
                <a:ea typeface="Montserrat" pitchFamily="34" charset="-122"/>
                <a:cs typeface="Montserrat" pitchFamily="34" charset="-120"/>
              </a:rPr>
              <a:t>SQL Query Explanation Q10</a:t>
            </a:r>
            <a:endParaRPr lang="en-US" sz="2900" dirty="0"/>
          </a:p>
        </p:txBody>
      </p:sp>
      <p:sp>
        <p:nvSpPr>
          <p:cNvPr id="3" name="Text 1"/>
          <p:cNvSpPr/>
          <p:nvPr/>
        </p:nvSpPr>
        <p:spPr>
          <a:xfrm>
            <a:off x="522446" y="1413391"/>
            <a:ext cx="13585508" cy="238839"/>
          </a:xfrm>
          <a:prstGeom prst="rect">
            <a:avLst/>
          </a:prstGeom>
          <a:noFill/>
          <a:ln/>
        </p:spPr>
        <p:txBody>
          <a:bodyPr wrap="none" lIns="0" tIns="0" rIns="0" bIns="0" rtlCol="0" anchor="t"/>
          <a:lstStyle/>
          <a:p>
            <a:pPr marL="0" indent="0">
              <a:lnSpc>
                <a:spcPts val="1850"/>
              </a:lnSpc>
              <a:buNone/>
            </a:pPr>
            <a:r>
              <a:rPr lang="en-US" sz="1150" dirty="0">
                <a:solidFill>
                  <a:srgbClr val="DCD7E5"/>
                </a:solidFill>
                <a:latin typeface="Heebo Light" pitchFamily="34" charset="0"/>
                <a:ea typeface="Heebo Light" pitchFamily="34" charset="-122"/>
                <a:cs typeface="Heebo Light" pitchFamily="34" charset="-120"/>
              </a:rPr>
              <a:t>The SQL query is designed to find the minimum and maximum values in each column of the "ratings" table, except for the "movie_id" column.</a:t>
            </a:r>
            <a:endParaRPr lang="en-US" sz="1150" dirty="0"/>
          </a:p>
        </p:txBody>
      </p:sp>
      <p:sp>
        <p:nvSpPr>
          <p:cNvPr id="4" name="Text 2"/>
          <p:cNvSpPr/>
          <p:nvPr/>
        </p:nvSpPr>
        <p:spPr>
          <a:xfrm>
            <a:off x="522446" y="1820108"/>
            <a:ext cx="13585508" cy="238839"/>
          </a:xfrm>
          <a:prstGeom prst="rect">
            <a:avLst/>
          </a:prstGeom>
          <a:noFill/>
          <a:ln/>
        </p:spPr>
        <p:txBody>
          <a:bodyPr wrap="none" lIns="0" tIns="0" rIns="0" bIns="0" rtlCol="0" anchor="t"/>
          <a:lstStyle/>
          <a:p>
            <a:pPr marL="0" indent="0">
              <a:lnSpc>
                <a:spcPts val="1850"/>
              </a:lnSpc>
              <a:buNone/>
            </a:pPr>
            <a:r>
              <a:rPr lang="en-US" sz="1150" dirty="0">
                <a:solidFill>
                  <a:srgbClr val="DCD7E5"/>
                </a:solidFill>
                <a:latin typeface="Heebo Light" pitchFamily="34" charset="0"/>
                <a:ea typeface="Heebo Light" pitchFamily="34" charset="-122"/>
                <a:cs typeface="Heebo Light" pitchFamily="34" charset="-120"/>
              </a:rPr>
              <a:t>Here's a breakdown of the query:</a:t>
            </a:r>
            <a:endParaRPr lang="en-US" sz="1150" dirty="0"/>
          </a:p>
        </p:txBody>
      </p:sp>
      <p:sp>
        <p:nvSpPr>
          <p:cNvPr id="5" name="Shape 3"/>
          <p:cNvSpPr/>
          <p:nvPr/>
        </p:nvSpPr>
        <p:spPr>
          <a:xfrm>
            <a:off x="522446" y="2394704"/>
            <a:ext cx="335875" cy="335875"/>
          </a:xfrm>
          <a:prstGeom prst="roundRect">
            <a:avLst>
              <a:gd name="adj" fmla="val 18670"/>
            </a:avLst>
          </a:prstGeom>
          <a:solidFill>
            <a:srgbClr val="31136C"/>
          </a:solidFill>
          <a:ln w="7620">
            <a:solidFill>
              <a:srgbClr val="4A2C85"/>
            </a:solidFill>
            <a:prstDash val="solid"/>
          </a:ln>
        </p:spPr>
      </p:sp>
      <p:sp>
        <p:nvSpPr>
          <p:cNvPr id="6" name="Text 4"/>
          <p:cNvSpPr/>
          <p:nvPr/>
        </p:nvSpPr>
        <p:spPr>
          <a:xfrm>
            <a:off x="649962" y="2450663"/>
            <a:ext cx="80843" cy="223957"/>
          </a:xfrm>
          <a:prstGeom prst="rect">
            <a:avLst/>
          </a:prstGeom>
          <a:noFill/>
          <a:ln/>
        </p:spPr>
        <p:txBody>
          <a:bodyPr wrap="none" lIns="0" tIns="0" rIns="0" bIns="0" rtlCol="0" anchor="t"/>
          <a:lstStyle/>
          <a:p>
            <a:pPr marL="0" indent="0" algn="ctr">
              <a:lnSpc>
                <a:spcPts val="1750"/>
              </a:lnSpc>
              <a:buNone/>
            </a:pPr>
            <a:r>
              <a:rPr lang="en-US" sz="1750" dirty="0">
                <a:solidFill>
                  <a:srgbClr val="DCD7E5"/>
                </a:solidFill>
                <a:latin typeface="Montserrat" pitchFamily="34" charset="0"/>
                <a:ea typeface="Montserrat" pitchFamily="34" charset="-122"/>
                <a:cs typeface="Montserrat" pitchFamily="34" charset="-120"/>
              </a:rPr>
              <a:t>1</a:t>
            </a:r>
            <a:endParaRPr lang="en-US" sz="1750" dirty="0"/>
          </a:p>
        </p:txBody>
      </p:sp>
      <p:sp>
        <p:nvSpPr>
          <p:cNvPr id="7" name="Text 5"/>
          <p:cNvSpPr/>
          <p:nvPr/>
        </p:nvSpPr>
        <p:spPr>
          <a:xfrm>
            <a:off x="1007507" y="2394704"/>
            <a:ext cx="6233160" cy="932498"/>
          </a:xfrm>
          <a:prstGeom prst="rect">
            <a:avLst/>
          </a:prstGeom>
          <a:noFill/>
          <a:ln/>
        </p:spPr>
        <p:txBody>
          <a:bodyPr wrap="square" lIns="0" tIns="0" rIns="0" bIns="0" rtlCol="0" anchor="t"/>
          <a:lstStyle/>
          <a:p>
            <a:pPr marL="0" indent="0">
              <a:lnSpc>
                <a:spcPts val="1800"/>
              </a:lnSpc>
              <a:buNone/>
            </a:pPr>
            <a:r>
              <a:rPr lang="en-US" sz="1450" dirty="0">
                <a:solidFill>
                  <a:srgbClr val="DCD7E5"/>
                </a:solidFill>
                <a:latin typeface="Montserrat" pitchFamily="34" charset="0"/>
                <a:ea typeface="Montserrat" pitchFamily="34" charset="-122"/>
                <a:cs typeface="Montserrat" pitchFamily="34" charset="-120"/>
              </a:rPr>
              <a:t>SELECT MIN(avg_rating) AS min_avg_rating, MAX(avg_rating) AS max_avg_rating, MIN(total_votes) AS min_total_votes, MAX(total_votes) AS max_total_votes, MIN(median_rating) AS min_median_rating, MAX(median_rating) AS max_median_rating</a:t>
            </a:r>
            <a:endParaRPr lang="en-US" sz="1450" dirty="0"/>
          </a:p>
        </p:txBody>
      </p:sp>
      <p:sp>
        <p:nvSpPr>
          <p:cNvPr id="8" name="Text 6"/>
          <p:cNvSpPr/>
          <p:nvPr/>
        </p:nvSpPr>
        <p:spPr>
          <a:xfrm>
            <a:off x="1007507" y="3416737"/>
            <a:ext cx="6233160" cy="477679"/>
          </a:xfrm>
          <a:prstGeom prst="rect">
            <a:avLst/>
          </a:prstGeom>
          <a:noFill/>
          <a:ln/>
        </p:spPr>
        <p:txBody>
          <a:bodyPr wrap="square" lIns="0" tIns="0" rIns="0" bIns="0" rtlCol="0" anchor="t"/>
          <a:lstStyle/>
          <a:p>
            <a:pPr marL="0" indent="0">
              <a:lnSpc>
                <a:spcPts val="1850"/>
              </a:lnSpc>
              <a:buNone/>
            </a:pPr>
            <a:r>
              <a:rPr lang="en-US" sz="1150" dirty="0">
                <a:solidFill>
                  <a:srgbClr val="DCD7E5"/>
                </a:solidFill>
                <a:latin typeface="Heebo Light" pitchFamily="34" charset="0"/>
                <a:ea typeface="Heebo Light" pitchFamily="34" charset="-122"/>
                <a:cs typeface="Heebo Light" pitchFamily="34" charset="-120"/>
              </a:rPr>
              <a:t>This part of the query selects the minimum and maximum values for the "avg_rating", "total_votes", and "median_rating" columns from the "ratings" table.</a:t>
            </a:r>
            <a:endParaRPr lang="en-US" sz="1150" dirty="0"/>
          </a:p>
        </p:txBody>
      </p:sp>
      <p:sp>
        <p:nvSpPr>
          <p:cNvPr id="9" name="Shape 7"/>
          <p:cNvSpPr/>
          <p:nvPr/>
        </p:nvSpPr>
        <p:spPr>
          <a:xfrm>
            <a:off x="7389852" y="2394704"/>
            <a:ext cx="335875" cy="335875"/>
          </a:xfrm>
          <a:prstGeom prst="roundRect">
            <a:avLst>
              <a:gd name="adj" fmla="val 18670"/>
            </a:avLst>
          </a:prstGeom>
          <a:solidFill>
            <a:srgbClr val="31136C"/>
          </a:solidFill>
          <a:ln w="7620">
            <a:solidFill>
              <a:srgbClr val="4A2C85"/>
            </a:solidFill>
            <a:prstDash val="solid"/>
          </a:ln>
        </p:spPr>
      </p:sp>
      <p:sp>
        <p:nvSpPr>
          <p:cNvPr id="10" name="Text 8"/>
          <p:cNvSpPr/>
          <p:nvPr/>
        </p:nvSpPr>
        <p:spPr>
          <a:xfrm>
            <a:off x="7494151" y="2450663"/>
            <a:ext cx="127159" cy="223957"/>
          </a:xfrm>
          <a:prstGeom prst="rect">
            <a:avLst/>
          </a:prstGeom>
          <a:noFill/>
          <a:ln/>
        </p:spPr>
        <p:txBody>
          <a:bodyPr wrap="none" lIns="0" tIns="0" rIns="0" bIns="0" rtlCol="0" anchor="t"/>
          <a:lstStyle/>
          <a:p>
            <a:pPr marL="0" indent="0" algn="ctr">
              <a:lnSpc>
                <a:spcPts val="1750"/>
              </a:lnSpc>
              <a:buNone/>
            </a:pPr>
            <a:r>
              <a:rPr lang="en-US" sz="1750" dirty="0">
                <a:solidFill>
                  <a:srgbClr val="DCD7E5"/>
                </a:solidFill>
                <a:latin typeface="Montserrat" pitchFamily="34" charset="0"/>
                <a:ea typeface="Montserrat" pitchFamily="34" charset="-122"/>
                <a:cs typeface="Montserrat" pitchFamily="34" charset="-120"/>
              </a:rPr>
              <a:t>2</a:t>
            </a:r>
            <a:endParaRPr lang="en-US" sz="1750" dirty="0"/>
          </a:p>
        </p:txBody>
      </p:sp>
      <p:sp>
        <p:nvSpPr>
          <p:cNvPr id="11" name="Text 9"/>
          <p:cNvSpPr/>
          <p:nvPr/>
        </p:nvSpPr>
        <p:spPr>
          <a:xfrm>
            <a:off x="7874913" y="2394704"/>
            <a:ext cx="1866186" cy="233124"/>
          </a:xfrm>
          <a:prstGeom prst="rect">
            <a:avLst/>
          </a:prstGeom>
          <a:noFill/>
          <a:ln/>
        </p:spPr>
        <p:txBody>
          <a:bodyPr wrap="none" lIns="0" tIns="0" rIns="0" bIns="0" rtlCol="0" anchor="t"/>
          <a:lstStyle/>
          <a:p>
            <a:pPr marL="0" indent="0">
              <a:lnSpc>
                <a:spcPts val="1800"/>
              </a:lnSpc>
              <a:buNone/>
            </a:pPr>
            <a:r>
              <a:rPr lang="en-US" sz="1450" dirty="0">
                <a:solidFill>
                  <a:srgbClr val="DCD7E5"/>
                </a:solidFill>
                <a:latin typeface="Montserrat" pitchFamily="34" charset="0"/>
                <a:ea typeface="Montserrat" pitchFamily="34" charset="-122"/>
                <a:cs typeface="Montserrat" pitchFamily="34" charset="-120"/>
              </a:rPr>
              <a:t>FROM ratings;</a:t>
            </a:r>
            <a:endParaRPr lang="en-US" sz="1450" dirty="0"/>
          </a:p>
        </p:txBody>
      </p:sp>
      <p:sp>
        <p:nvSpPr>
          <p:cNvPr id="12" name="Text 10"/>
          <p:cNvSpPr/>
          <p:nvPr/>
        </p:nvSpPr>
        <p:spPr>
          <a:xfrm>
            <a:off x="7874913" y="2717363"/>
            <a:ext cx="6233160" cy="477679"/>
          </a:xfrm>
          <a:prstGeom prst="rect">
            <a:avLst/>
          </a:prstGeom>
          <a:noFill/>
          <a:ln/>
        </p:spPr>
        <p:txBody>
          <a:bodyPr wrap="square" lIns="0" tIns="0" rIns="0" bIns="0" rtlCol="0" anchor="t"/>
          <a:lstStyle/>
          <a:p>
            <a:pPr marL="0" indent="0">
              <a:lnSpc>
                <a:spcPts val="1850"/>
              </a:lnSpc>
              <a:buNone/>
            </a:pPr>
            <a:r>
              <a:rPr lang="en-US" sz="1150" dirty="0">
                <a:solidFill>
                  <a:srgbClr val="DCD7E5"/>
                </a:solidFill>
                <a:latin typeface="Heebo Light" pitchFamily="34" charset="0"/>
                <a:ea typeface="Heebo Light" pitchFamily="34" charset="-122"/>
                <a:cs typeface="Heebo Light" pitchFamily="34" charset="-120"/>
              </a:rPr>
              <a:t>This part of the query specifies that we want to look at the "ratings" table to find the relevant data.</a:t>
            </a:r>
            <a:endParaRPr lang="en-US" sz="1150" dirty="0"/>
          </a:p>
        </p:txBody>
      </p:sp>
      <p:sp>
        <p:nvSpPr>
          <p:cNvPr id="13" name="Text 11"/>
          <p:cNvSpPr/>
          <p:nvPr/>
        </p:nvSpPr>
        <p:spPr>
          <a:xfrm>
            <a:off x="522446" y="4062293"/>
            <a:ext cx="13585508" cy="238839"/>
          </a:xfrm>
          <a:prstGeom prst="rect">
            <a:avLst/>
          </a:prstGeom>
          <a:noFill/>
          <a:ln/>
        </p:spPr>
        <p:txBody>
          <a:bodyPr wrap="none" lIns="0" tIns="0" rIns="0" bIns="0" rtlCol="0" anchor="t"/>
          <a:lstStyle/>
          <a:p>
            <a:pPr marL="0" indent="0">
              <a:lnSpc>
                <a:spcPts val="1850"/>
              </a:lnSpc>
              <a:buNone/>
            </a:pPr>
            <a:r>
              <a:rPr lang="en-US" sz="1150" dirty="0">
                <a:solidFill>
                  <a:srgbClr val="DCD7E5"/>
                </a:solidFill>
                <a:latin typeface="Heebo Light" pitchFamily="34" charset="0"/>
                <a:ea typeface="Heebo Light" pitchFamily="34" charset="-122"/>
                <a:cs typeface="Heebo Light" pitchFamily="34" charset="-120"/>
              </a:rPr>
              <a:t>The output of the query shows the minimum and maximum values for each of the selected columns:</a:t>
            </a:r>
            <a:endParaRPr lang="en-US" sz="1150" dirty="0"/>
          </a:p>
        </p:txBody>
      </p:sp>
      <p:sp>
        <p:nvSpPr>
          <p:cNvPr id="14" name="Shape 12"/>
          <p:cNvSpPr/>
          <p:nvPr/>
        </p:nvSpPr>
        <p:spPr>
          <a:xfrm>
            <a:off x="522446" y="5702260"/>
            <a:ext cx="13585508" cy="15240"/>
          </a:xfrm>
          <a:prstGeom prst="roundRect">
            <a:avLst>
              <a:gd name="adj" fmla="val 411461"/>
            </a:avLst>
          </a:prstGeom>
          <a:solidFill>
            <a:srgbClr val="4A2C85"/>
          </a:solidFill>
          <a:ln/>
        </p:spPr>
      </p:sp>
      <p:sp>
        <p:nvSpPr>
          <p:cNvPr id="15" name="Shape 13"/>
          <p:cNvSpPr/>
          <p:nvPr/>
        </p:nvSpPr>
        <p:spPr>
          <a:xfrm>
            <a:off x="3873698" y="5179874"/>
            <a:ext cx="15240" cy="522446"/>
          </a:xfrm>
          <a:prstGeom prst="roundRect">
            <a:avLst>
              <a:gd name="adj" fmla="val 411461"/>
            </a:avLst>
          </a:prstGeom>
          <a:solidFill>
            <a:srgbClr val="4A2C85"/>
          </a:solidFill>
          <a:ln/>
        </p:spPr>
      </p:sp>
      <p:sp>
        <p:nvSpPr>
          <p:cNvPr id="16" name="Shape 14"/>
          <p:cNvSpPr/>
          <p:nvPr/>
        </p:nvSpPr>
        <p:spPr>
          <a:xfrm>
            <a:off x="3713440" y="5534323"/>
            <a:ext cx="335875" cy="335875"/>
          </a:xfrm>
          <a:prstGeom prst="roundRect">
            <a:avLst>
              <a:gd name="adj" fmla="val 18670"/>
            </a:avLst>
          </a:prstGeom>
          <a:solidFill>
            <a:srgbClr val="31136C"/>
          </a:solidFill>
          <a:ln w="7620">
            <a:solidFill>
              <a:srgbClr val="4A2C85"/>
            </a:solidFill>
            <a:prstDash val="solid"/>
          </a:ln>
        </p:spPr>
      </p:sp>
      <p:sp>
        <p:nvSpPr>
          <p:cNvPr id="17" name="Text 15"/>
          <p:cNvSpPr/>
          <p:nvPr/>
        </p:nvSpPr>
        <p:spPr>
          <a:xfrm>
            <a:off x="3840956" y="5590282"/>
            <a:ext cx="80843" cy="223957"/>
          </a:xfrm>
          <a:prstGeom prst="rect">
            <a:avLst/>
          </a:prstGeom>
          <a:noFill/>
          <a:ln/>
        </p:spPr>
        <p:txBody>
          <a:bodyPr wrap="none" lIns="0" tIns="0" rIns="0" bIns="0" rtlCol="0" anchor="t"/>
          <a:lstStyle/>
          <a:p>
            <a:pPr marL="0" indent="0" algn="ctr">
              <a:lnSpc>
                <a:spcPts val="1750"/>
              </a:lnSpc>
              <a:buNone/>
            </a:pPr>
            <a:r>
              <a:rPr lang="en-US" sz="1750" dirty="0">
                <a:solidFill>
                  <a:srgbClr val="DCD7E5"/>
                </a:solidFill>
                <a:latin typeface="Montserrat" pitchFamily="34" charset="0"/>
                <a:ea typeface="Montserrat" pitchFamily="34" charset="-122"/>
                <a:cs typeface="Montserrat" pitchFamily="34" charset="-120"/>
              </a:rPr>
              <a:t>1</a:t>
            </a:r>
            <a:endParaRPr lang="en-US" sz="1750" dirty="0"/>
          </a:p>
        </p:txBody>
      </p:sp>
      <p:sp>
        <p:nvSpPr>
          <p:cNvPr id="18" name="Text 16"/>
          <p:cNvSpPr/>
          <p:nvPr/>
        </p:nvSpPr>
        <p:spPr>
          <a:xfrm>
            <a:off x="2366605" y="4469011"/>
            <a:ext cx="3029783" cy="233124"/>
          </a:xfrm>
          <a:prstGeom prst="rect">
            <a:avLst/>
          </a:prstGeom>
          <a:noFill/>
          <a:ln/>
        </p:spPr>
        <p:txBody>
          <a:bodyPr wrap="none" lIns="0" tIns="0" rIns="0" bIns="0" rtlCol="0" anchor="t"/>
          <a:lstStyle/>
          <a:p>
            <a:pPr marL="0" indent="0" algn="ctr">
              <a:lnSpc>
                <a:spcPts val="1800"/>
              </a:lnSpc>
              <a:buNone/>
            </a:pPr>
            <a:r>
              <a:rPr lang="en-US" sz="1450" dirty="0">
                <a:solidFill>
                  <a:srgbClr val="DCD7E5"/>
                </a:solidFill>
                <a:latin typeface="Montserrat" pitchFamily="34" charset="0"/>
                <a:ea typeface="Montserrat" pitchFamily="34" charset="-122"/>
                <a:cs typeface="Montserrat" pitchFamily="34" charset="-120"/>
              </a:rPr>
              <a:t>min_avg_rating, max_avg_rating</a:t>
            </a:r>
            <a:endParaRPr lang="en-US" sz="1450" dirty="0"/>
          </a:p>
        </p:txBody>
      </p:sp>
      <p:sp>
        <p:nvSpPr>
          <p:cNvPr id="19" name="Text 17"/>
          <p:cNvSpPr/>
          <p:nvPr/>
        </p:nvSpPr>
        <p:spPr>
          <a:xfrm>
            <a:off x="671632" y="4791670"/>
            <a:ext cx="6419731" cy="238839"/>
          </a:xfrm>
          <a:prstGeom prst="rect">
            <a:avLst/>
          </a:prstGeom>
          <a:noFill/>
          <a:ln/>
        </p:spPr>
        <p:txBody>
          <a:bodyPr wrap="none" lIns="0" tIns="0" rIns="0" bIns="0" rtlCol="0" anchor="t"/>
          <a:lstStyle/>
          <a:p>
            <a:pPr marL="0" indent="0" algn="ctr">
              <a:lnSpc>
                <a:spcPts val="1850"/>
              </a:lnSpc>
              <a:buNone/>
            </a:pPr>
            <a:r>
              <a:rPr lang="en-US" sz="1150" dirty="0">
                <a:solidFill>
                  <a:srgbClr val="DCD7E5"/>
                </a:solidFill>
                <a:latin typeface="Heebo Light" pitchFamily="34" charset="0"/>
                <a:ea typeface="Heebo Light" pitchFamily="34" charset="-122"/>
                <a:cs typeface="Heebo Light" pitchFamily="34" charset="-120"/>
              </a:rPr>
              <a:t>These columns show the minimum and maximum values for the average rating of movies.</a:t>
            </a:r>
            <a:endParaRPr lang="en-US" sz="1150" dirty="0"/>
          </a:p>
        </p:txBody>
      </p:sp>
      <p:sp>
        <p:nvSpPr>
          <p:cNvPr id="20" name="Shape 18"/>
          <p:cNvSpPr/>
          <p:nvPr/>
        </p:nvSpPr>
        <p:spPr>
          <a:xfrm>
            <a:off x="7307342" y="5702201"/>
            <a:ext cx="15240" cy="522446"/>
          </a:xfrm>
          <a:prstGeom prst="roundRect">
            <a:avLst>
              <a:gd name="adj" fmla="val 411461"/>
            </a:avLst>
          </a:prstGeom>
          <a:solidFill>
            <a:srgbClr val="4A2C85"/>
          </a:solidFill>
          <a:ln/>
        </p:spPr>
      </p:sp>
      <p:sp>
        <p:nvSpPr>
          <p:cNvPr id="21" name="Shape 19"/>
          <p:cNvSpPr/>
          <p:nvPr/>
        </p:nvSpPr>
        <p:spPr>
          <a:xfrm>
            <a:off x="7147084" y="5534323"/>
            <a:ext cx="335875" cy="335875"/>
          </a:xfrm>
          <a:prstGeom prst="roundRect">
            <a:avLst>
              <a:gd name="adj" fmla="val 18670"/>
            </a:avLst>
          </a:prstGeom>
          <a:solidFill>
            <a:srgbClr val="31136C"/>
          </a:solidFill>
          <a:ln w="7620">
            <a:solidFill>
              <a:srgbClr val="4A2C85"/>
            </a:solidFill>
            <a:prstDash val="solid"/>
          </a:ln>
        </p:spPr>
      </p:sp>
      <p:sp>
        <p:nvSpPr>
          <p:cNvPr id="22" name="Text 20"/>
          <p:cNvSpPr/>
          <p:nvPr/>
        </p:nvSpPr>
        <p:spPr>
          <a:xfrm>
            <a:off x="7251383" y="5590282"/>
            <a:ext cx="127159" cy="223957"/>
          </a:xfrm>
          <a:prstGeom prst="rect">
            <a:avLst/>
          </a:prstGeom>
          <a:noFill/>
          <a:ln/>
        </p:spPr>
        <p:txBody>
          <a:bodyPr wrap="none" lIns="0" tIns="0" rIns="0" bIns="0" rtlCol="0" anchor="t"/>
          <a:lstStyle/>
          <a:p>
            <a:pPr marL="0" indent="0" algn="ctr">
              <a:lnSpc>
                <a:spcPts val="1750"/>
              </a:lnSpc>
              <a:buNone/>
            </a:pPr>
            <a:r>
              <a:rPr lang="en-US" sz="1750" dirty="0">
                <a:solidFill>
                  <a:srgbClr val="DCD7E5"/>
                </a:solidFill>
                <a:latin typeface="Montserrat" pitchFamily="34" charset="0"/>
                <a:ea typeface="Montserrat" pitchFamily="34" charset="-122"/>
                <a:cs typeface="Montserrat" pitchFamily="34" charset="-120"/>
              </a:rPr>
              <a:t>2</a:t>
            </a:r>
            <a:endParaRPr lang="en-US" sz="1750" dirty="0"/>
          </a:p>
        </p:txBody>
      </p:sp>
      <p:sp>
        <p:nvSpPr>
          <p:cNvPr id="23" name="Text 21"/>
          <p:cNvSpPr/>
          <p:nvPr/>
        </p:nvSpPr>
        <p:spPr>
          <a:xfrm>
            <a:off x="5783104" y="6374011"/>
            <a:ext cx="3064073" cy="233124"/>
          </a:xfrm>
          <a:prstGeom prst="rect">
            <a:avLst/>
          </a:prstGeom>
          <a:noFill/>
          <a:ln/>
        </p:spPr>
        <p:txBody>
          <a:bodyPr wrap="none" lIns="0" tIns="0" rIns="0" bIns="0" rtlCol="0" anchor="t"/>
          <a:lstStyle/>
          <a:p>
            <a:pPr marL="0" indent="0" algn="ctr">
              <a:lnSpc>
                <a:spcPts val="1800"/>
              </a:lnSpc>
              <a:buNone/>
            </a:pPr>
            <a:r>
              <a:rPr lang="en-US" sz="1450" dirty="0">
                <a:solidFill>
                  <a:srgbClr val="DCD7E5"/>
                </a:solidFill>
                <a:latin typeface="Montserrat" pitchFamily="34" charset="0"/>
                <a:ea typeface="Montserrat" pitchFamily="34" charset="-122"/>
                <a:cs typeface="Montserrat" pitchFamily="34" charset="-120"/>
              </a:rPr>
              <a:t>min_total_votes, max_total_votes</a:t>
            </a:r>
            <a:endParaRPr lang="en-US" sz="1450" dirty="0"/>
          </a:p>
        </p:txBody>
      </p:sp>
      <p:sp>
        <p:nvSpPr>
          <p:cNvPr id="24" name="Text 22"/>
          <p:cNvSpPr/>
          <p:nvPr/>
        </p:nvSpPr>
        <p:spPr>
          <a:xfrm>
            <a:off x="4105275" y="6696670"/>
            <a:ext cx="6419731" cy="477679"/>
          </a:xfrm>
          <a:prstGeom prst="rect">
            <a:avLst/>
          </a:prstGeom>
          <a:noFill/>
          <a:ln/>
        </p:spPr>
        <p:txBody>
          <a:bodyPr wrap="square" lIns="0" tIns="0" rIns="0" bIns="0" rtlCol="0" anchor="t"/>
          <a:lstStyle/>
          <a:p>
            <a:pPr marL="0" indent="0" algn="ctr">
              <a:lnSpc>
                <a:spcPts val="1850"/>
              </a:lnSpc>
              <a:buNone/>
            </a:pPr>
            <a:r>
              <a:rPr lang="en-US" sz="1150" dirty="0">
                <a:solidFill>
                  <a:srgbClr val="DCD7E5"/>
                </a:solidFill>
                <a:latin typeface="Heebo Light" pitchFamily="34" charset="0"/>
                <a:ea typeface="Heebo Light" pitchFamily="34" charset="-122"/>
                <a:cs typeface="Heebo Light" pitchFamily="34" charset="-120"/>
              </a:rPr>
              <a:t>These columns show the minimum and maximum values for the total number of votes for movies.</a:t>
            </a:r>
            <a:endParaRPr lang="en-US" sz="1150" dirty="0"/>
          </a:p>
        </p:txBody>
      </p:sp>
      <p:sp>
        <p:nvSpPr>
          <p:cNvPr id="25" name="Shape 23"/>
          <p:cNvSpPr/>
          <p:nvPr/>
        </p:nvSpPr>
        <p:spPr>
          <a:xfrm>
            <a:off x="10741104" y="5179874"/>
            <a:ext cx="15240" cy="522446"/>
          </a:xfrm>
          <a:prstGeom prst="roundRect">
            <a:avLst>
              <a:gd name="adj" fmla="val 411461"/>
            </a:avLst>
          </a:prstGeom>
          <a:solidFill>
            <a:srgbClr val="4A2C85"/>
          </a:solidFill>
          <a:ln/>
        </p:spPr>
      </p:sp>
      <p:sp>
        <p:nvSpPr>
          <p:cNvPr id="26" name="Shape 24"/>
          <p:cNvSpPr/>
          <p:nvPr/>
        </p:nvSpPr>
        <p:spPr>
          <a:xfrm>
            <a:off x="10580846" y="5534323"/>
            <a:ext cx="335875" cy="335875"/>
          </a:xfrm>
          <a:prstGeom prst="roundRect">
            <a:avLst>
              <a:gd name="adj" fmla="val 18670"/>
            </a:avLst>
          </a:prstGeom>
          <a:solidFill>
            <a:srgbClr val="31136C"/>
          </a:solidFill>
          <a:ln w="7620">
            <a:solidFill>
              <a:srgbClr val="4A2C85"/>
            </a:solidFill>
            <a:prstDash val="solid"/>
          </a:ln>
        </p:spPr>
      </p:sp>
      <p:sp>
        <p:nvSpPr>
          <p:cNvPr id="27" name="Text 25"/>
          <p:cNvSpPr/>
          <p:nvPr/>
        </p:nvSpPr>
        <p:spPr>
          <a:xfrm>
            <a:off x="10685621" y="5590282"/>
            <a:ext cx="126325" cy="223957"/>
          </a:xfrm>
          <a:prstGeom prst="rect">
            <a:avLst/>
          </a:prstGeom>
          <a:noFill/>
          <a:ln/>
        </p:spPr>
        <p:txBody>
          <a:bodyPr wrap="none" lIns="0" tIns="0" rIns="0" bIns="0" rtlCol="0" anchor="t"/>
          <a:lstStyle/>
          <a:p>
            <a:pPr marL="0" indent="0" algn="ctr">
              <a:lnSpc>
                <a:spcPts val="1750"/>
              </a:lnSpc>
              <a:buNone/>
            </a:pPr>
            <a:r>
              <a:rPr lang="en-US" sz="1750" dirty="0">
                <a:solidFill>
                  <a:srgbClr val="DCD7E5"/>
                </a:solidFill>
                <a:latin typeface="Montserrat" pitchFamily="34" charset="0"/>
                <a:ea typeface="Montserrat" pitchFamily="34" charset="-122"/>
                <a:cs typeface="Montserrat" pitchFamily="34" charset="-120"/>
              </a:rPr>
              <a:t>3</a:t>
            </a:r>
            <a:endParaRPr lang="en-US" sz="1750" dirty="0"/>
          </a:p>
        </p:txBody>
      </p:sp>
      <p:sp>
        <p:nvSpPr>
          <p:cNvPr id="28" name="Text 26"/>
          <p:cNvSpPr/>
          <p:nvPr/>
        </p:nvSpPr>
        <p:spPr>
          <a:xfrm>
            <a:off x="8842891" y="4469011"/>
            <a:ext cx="3811905" cy="233124"/>
          </a:xfrm>
          <a:prstGeom prst="rect">
            <a:avLst/>
          </a:prstGeom>
          <a:noFill/>
          <a:ln/>
        </p:spPr>
        <p:txBody>
          <a:bodyPr wrap="none" lIns="0" tIns="0" rIns="0" bIns="0" rtlCol="0" anchor="t"/>
          <a:lstStyle/>
          <a:p>
            <a:pPr marL="0" indent="0" algn="ctr">
              <a:lnSpc>
                <a:spcPts val="1800"/>
              </a:lnSpc>
              <a:buNone/>
            </a:pPr>
            <a:r>
              <a:rPr lang="en-US" sz="1450" dirty="0">
                <a:solidFill>
                  <a:srgbClr val="DCD7E5"/>
                </a:solidFill>
                <a:latin typeface="Montserrat" pitchFamily="34" charset="0"/>
                <a:ea typeface="Montserrat" pitchFamily="34" charset="-122"/>
                <a:cs typeface="Montserrat" pitchFamily="34" charset="-120"/>
              </a:rPr>
              <a:t>min_median_rating, max_median_rating</a:t>
            </a:r>
            <a:endParaRPr lang="en-US" sz="1450" dirty="0"/>
          </a:p>
        </p:txBody>
      </p:sp>
      <p:sp>
        <p:nvSpPr>
          <p:cNvPr id="29" name="Text 27"/>
          <p:cNvSpPr/>
          <p:nvPr/>
        </p:nvSpPr>
        <p:spPr>
          <a:xfrm>
            <a:off x="7538918" y="4791670"/>
            <a:ext cx="6419850" cy="238839"/>
          </a:xfrm>
          <a:prstGeom prst="rect">
            <a:avLst/>
          </a:prstGeom>
          <a:noFill/>
          <a:ln/>
        </p:spPr>
        <p:txBody>
          <a:bodyPr wrap="none" lIns="0" tIns="0" rIns="0" bIns="0" rtlCol="0" anchor="t"/>
          <a:lstStyle/>
          <a:p>
            <a:pPr marL="0" indent="0" algn="ctr">
              <a:lnSpc>
                <a:spcPts val="1850"/>
              </a:lnSpc>
              <a:buNone/>
            </a:pPr>
            <a:r>
              <a:rPr lang="en-US" sz="1150" dirty="0">
                <a:solidFill>
                  <a:srgbClr val="DCD7E5"/>
                </a:solidFill>
                <a:latin typeface="Heebo Light" pitchFamily="34" charset="0"/>
                <a:ea typeface="Heebo Light" pitchFamily="34" charset="-122"/>
                <a:cs typeface="Heebo Light" pitchFamily="34" charset="-120"/>
              </a:rPr>
              <a:t>These columns show the minimum and maximum values for the median rating of movies.</a:t>
            </a:r>
            <a:endParaRPr lang="en-US" sz="1150" dirty="0"/>
          </a:p>
        </p:txBody>
      </p:sp>
      <p:sp>
        <p:nvSpPr>
          <p:cNvPr id="30" name="Text 28"/>
          <p:cNvSpPr/>
          <p:nvPr/>
        </p:nvSpPr>
        <p:spPr>
          <a:xfrm>
            <a:off x="522446" y="7342227"/>
            <a:ext cx="13585508" cy="238839"/>
          </a:xfrm>
          <a:prstGeom prst="rect">
            <a:avLst/>
          </a:prstGeom>
          <a:noFill/>
          <a:ln/>
        </p:spPr>
        <p:txBody>
          <a:bodyPr wrap="none" lIns="0" tIns="0" rIns="0" bIns="0" rtlCol="0" anchor="t"/>
          <a:lstStyle/>
          <a:p>
            <a:pPr marL="0" indent="0">
              <a:lnSpc>
                <a:spcPts val="1850"/>
              </a:lnSpc>
              <a:buNone/>
            </a:pPr>
            <a:endParaRPr lang="en-US" sz="11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794980"/>
            <a:ext cx="7598092"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SQL Query Explanation Q11</a:t>
            </a:r>
            <a:endParaRPr lang="en-US" sz="4450" dirty="0"/>
          </a:p>
        </p:txBody>
      </p:sp>
      <p:sp>
        <p:nvSpPr>
          <p:cNvPr id="3" name="Text 1"/>
          <p:cNvSpPr/>
          <p:nvPr/>
        </p:nvSpPr>
        <p:spPr>
          <a:xfrm>
            <a:off x="793790" y="1957388"/>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The SQL query is designed to find the top 10 movies based on their average rating.</a:t>
            </a:r>
            <a:endParaRPr lang="en-US" sz="1750" dirty="0"/>
          </a:p>
        </p:txBody>
      </p:sp>
      <p:sp>
        <p:nvSpPr>
          <p:cNvPr id="4" name="Text 2"/>
          <p:cNvSpPr/>
          <p:nvPr/>
        </p:nvSpPr>
        <p:spPr>
          <a:xfrm>
            <a:off x="793790" y="2575441"/>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Here's a breakdown of the query:</a:t>
            </a:r>
            <a:endParaRPr lang="en-US" sz="1750" dirty="0"/>
          </a:p>
        </p:txBody>
      </p:sp>
      <p:sp>
        <p:nvSpPr>
          <p:cNvPr id="5" name="Shape 3"/>
          <p:cNvSpPr/>
          <p:nvPr/>
        </p:nvSpPr>
        <p:spPr>
          <a:xfrm>
            <a:off x="793790" y="3448645"/>
            <a:ext cx="510302" cy="510302"/>
          </a:xfrm>
          <a:prstGeom prst="roundRect">
            <a:avLst>
              <a:gd name="adj" fmla="val 18669"/>
            </a:avLst>
          </a:prstGeom>
          <a:solidFill>
            <a:srgbClr val="31136C"/>
          </a:solidFill>
          <a:ln w="7620">
            <a:solidFill>
              <a:srgbClr val="4A2C85"/>
            </a:solidFill>
            <a:prstDash val="solid"/>
          </a:ln>
        </p:spPr>
      </p:sp>
      <p:sp>
        <p:nvSpPr>
          <p:cNvPr id="6" name="Text 4"/>
          <p:cNvSpPr/>
          <p:nvPr/>
        </p:nvSpPr>
        <p:spPr>
          <a:xfrm>
            <a:off x="987504" y="3533656"/>
            <a:ext cx="122873" cy="340281"/>
          </a:xfrm>
          <a:prstGeom prst="rect">
            <a:avLst/>
          </a:prstGeom>
          <a:noFill/>
          <a:ln/>
        </p:spPr>
        <p:txBody>
          <a:bodyPr wrap="none" lIns="0" tIns="0" rIns="0" bIns="0" rtlCol="0" anchor="t"/>
          <a:lstStyle/>
          <a:p>
            <a:pPr marL="0" indent="0" algn="ctr">
              <a:lnSpc>
                <a:spcPts val="2650"/>
              </a:lnSpc>
              <a:buNone/>
            </a:pPr>
            <a:r>
              <a:rPr lang="en-US" sz="2650" dirty="0">
                <a:solidFill>
                  <a:srgbClr val="DCD7E5"/>
                </a:solidFill>
                <a:latin typeface="Montserrat" pitchFamily="34" charset="0"/>
                <a:ea typeface="Montserrat" pitchFamily="34" charset="-122"/>
                <a:cs typeface="Montserrat" pitchFamily="34" charset="-120"/>
              </a:rPr>
              <a:t>1</a:t>
            </a:r>
            <a:endParaRPr lang="en-US" sz="2650" dirty="0"/>
          </a:p>
        </p:txBody>
      </p:sp>
      <p:sp>
        <p:nvSpPr>
          <p:cNvPr id="7" name="Text 5"/>
          <p:cNvSpPr/>
          <p:nvPr/>
        </p:nvSpPr>
        <p:spPr>
          <a:xfrm>
            <a:off x="1530906" y="3448645"/>
            <a:ext cx="5670947" cy="1771650"/>
          </a:xfrm>
          <a:prstGeom prst="rect">
            <a:avLst/>
          </a:prstGeom>
          <a:noFill/>
          <a:ln/>
        </p:spPr>
        <p:txBody>
          <a:bodyPr wrap="squar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WITH RankedMovies AS ( SELECT title, avg_rating, RANK() OVER (ORDER BY avg_rating DESC) AS movie_rank FROM ratings as r JOIN movie as m ON r.movie_id = m.id )</a:t>
            </a:r>
            <a:endParaRPr lang="en-US" sz="2200" dirty="0"/>
          </a:p>
        </p:txBody>
      </p:sp>
      <p:sp>
        <p:nvSpPr>
          <p:cNvPr id="8" name="Text 6"/>
          <p:cNvSpPr/>
          <p:nvPr/>
        </p:nvSpPr>
        <p:spPr>
          <a:xfrm>
            <a:off x="1530906" y="5356384"/>
            <a:ext cx="5670947" cy="1088708"/>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This part of the query uses a common table expression (CTE) called "RankedMovies" to rank the movies based on their average rating in descending order.</a:t>
            </a:r>
            <a:endParaRPr lang="en-US" sz="1750" dirty="0"/>
          </a:p>
        </p:txBody>
      </p:sp>
      <p:sp>
        <p:nvSpPr>
          <p:cNvPr id="9" name="Shape 7"/>
          <p:cNvSpPr/>
          <p:nvPr/>
        </p:nvSpPr>
        <p:spPr>
          <a:xfrm>
            <a:off x="7428667" y="3448645"/>
            <a:ext cx="510302" cy="510302"/>
          </a:xfrm>
          <a:prstGeom prst="roundRect">
            <a:avLst>
              <a:gd name="adj" fmla="val 18669"/>
            </a:avLst>
          </a:prstGeom>
          <a:solidFill>
            <a:srgbClr val="31136C"/>
          </a:solidFill>
          <a:ln w="7620">
            <a:solidFill>
              <a:srgbClr val="4A2C85"/>
            </a:solidFill>
            <a:prstDash val="solid"/>
          </a:ln>
        </p:spPr>
      </p:sp>
      <p:sp>
        <p:nvSpPr>
          <p:cNvPr id="10" name="Text 8"/>
          <p:cNvSpPr/>
          <p:nvPr/>
        </p:nvSpPr>
        <p:spPr>
          <a:xfrm>
            <a:off x="7587139" y="3533656"/>
            <a:ext cx="193238" cy="340281"/>
          </a:xfrm>
          <a:prstGeom prst="rect">
            <a:avLst/>
          </a:prstGeom>
          <a:noFill/>
          <a:ln/>
        </p:spPr>
        <p:txBody>
          <a:bodyPr wrap="none" lIns="0" tIns="0" rIns="0" bIns="0" rtlCol="0" anchor="t"/>
          <a:lstStyle/>
          <a:p>
            <a:pPr marL="0" indent="0" algn="ctr">
              <a:lnSpc>
                <a:spcPts val="2650"/>
              </a:lnSpc>
              <a:buNone/>
            </a:pPr>
            <a:r>
              <a:rPr lang="en-US" sz="2650" dirty="0">
                <a:solidFill>
                  <a:srgbClr val="DCD7E5"/>
                </a:solidFill>
                <a:latin typeface="Montserrat" pitchFamily="34" charset="0"/>
                <a:ea typeface="Montserrat" pitchFamily="34" charset="-122"/>
                <a:cs typeface="Montserrat" pitchFamily="34" charset="-120"/>
              </a:rPr>
              <a:t>2</a:t>
            </a:r>
            <a:endParaRPr lang="en-US" sz="2650" dirty="0"/>
          </a:p>
        </p:txBody>
      </p:sp>
      <p:sp>
        <p:nvSpPr>
          <p:cNvPr id="11" name="Text 9"/>
          <p:cNvSpPr/>
          <p:nvPr/>
        </p:nvSpPr>
        <p:spPr>
          <a:xfrm>
            <a:off x="8165783" y="3448645"/>
            <a:ext cx="5670947" cy="1417320"/>
          </a:xfrm>
          <a:prstGeom prst="rect">
            <a:avLst/>
          </a:prstGeom>
          <a:noFill/>
          <a:ln/>
        </p:spPr>
        <p:txBody>
          <a:bodyPr wrap="squar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SELECT title, avg_rating, movie_rank FROM RankedMovies WHERE movie_rank &lt;= 10 ORDER BY movie_rank, title;</a:t>
            </a:r>
            <a:endParaRPr lang="en-US" sz="2200" dirty="0"/>
          </a:p>
        </p:txBody>
      </p:sp>
      <p:sp>
        <p:nvSpPr>
          <p:cNvPr id="12" name="Text 10"/>
          <p:cNvSpPr/>
          <p:nvPr/>
        </p:nvSpPr>
        <p:spPr>
          <a:xfrm>
            <a:off x="8165783" y="5002054"/>
            <a:ext cx="5670947" cy="1451610"/>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This part of the query selects the title, average rating, and movie rank from the "RankedMovies" CTE, and filters the results to only include the top 10 movies. The results are then ordered by the movie rank and title.</a:t>
            </a:r>
            <a:endParaRPr lang="en-US" sz="1750" dirty="0"/>
          </a:p>
        </p:txBody>
      </p:sp>
      <p:sp>
        <p:nvSpPr>
          <p:cNvPr id="13" name="Text 11"/>
          <p:cNvSpPr/>
          <p:nvPr/>
        </p:nvSpPr>
        <p:spPr>
          <a:xfrm>
            <a:off x="793790" y="6708815"/>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The output of the query shows the top 10 movies based on their average rating, with the movie title, average rating, and movie rank displayed.</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672584" y="578168"/>
            <a:ext cx="6537603" cy="600432"/>
          </a:xfrm>
          <a:prstGeom prst="rect">
            <a:avLst/>
          </a:prstGeom>
          <a:noFill/>
          <a:ln/>
        </p:spPr>
        <p:txBody>
          <a:bodyPr wrap="none" lIns="0" tIns="0" rIns="0" bIns="0" rtlCol="0" anchor="t"/>
          <a:lstStyle/>
          <a:p>
            <a:pPr marL="0" indent="0">
              <a:lnSpc>
                <a:spcPts val="4700"/>
              </a:lnSpc>
              <a:buNone/>
            </a:pPr>
            <a:r>
              <a:rPr lang="en-US" sz="3750" dirty="0">
                <a:solidFill>
                  <a:srgbClr val="F2F0F4"/>
                </a:solidFill>
                <a:latin typeface="Montserrat" pitchFamily="34" charset="0"/>
                <a:ea typeface="Montserrat" pitchFamily="34" charset="-122"/>
                <a:cs typeface="Montserrat" pitchFamily="34" charset="-120"/>
              </a:rPr>
              <a:t>SQL Query Explanation Q12</a:t>
            </a:r>
            <a:endParaRPr lang="en-US" sz="3750" dirty="0"/>
          </a:p>
        </p:txBody>
      </p:sp>
      <p:sp>
        <p:nvSpPr>
          <p:cNvPr id="3" name="Text 1"/>
          <p:cNvSpPr/>
          <p:nvPr/>
        </p:nvSpPr>
        <p:spPr>
          <a:xfrm>
            <a:off x="672584" y="1562933"/>
            <a:ext cx="13285232" cy="307419"/>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Light" pitchFamily="34" charset="0"/>
                <a:ea typeface="Heebo Light" pitchFamily="34" charset="-122"/>
                <a:cs typeface="Heebo Light" pitchFamily="34" charset="-120"/>
              </a:rPr>
              <a:t>The SQL query is designed to summarize the "ratings" table based on the movie counts for each median rating.</a:t>
            </a:r>
            <a:endParaRPr lang="en-US" sz="1500" dirty="0"/>
          </a:p>
        </p:txBody>
      </p:sp>
      <p:sp>
        <p:nvSpPr>
          <p:cNvPr id="4" name="Text 2"/>
          <p:cNvSpPr/>
          <p:nvPr/>
        </p:nvSpPr>
        <p:spPr>
          <a:xfrm>
            <a:off x="672584" y="2086451"/>
            <a:ext cx="13285232" cy="307419"/>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Light" pitchFamily="34" charset="0"/>
                <a:ea typeface="Heebo Light" pitchFamily="34" charset="-122"/>
                <a:cs typeface="Heebo Light" pitchFamily="34" charset="-120"/>
              </a:rPr>
              <a:t>Here's a breakdown of the query:</a:t>
            </a:r>
            <a:endParaRPr lang="en-US" sz="1500" dirty="0"/>
          </a:p>
        </p:txBody>
      </p:sp>
      <p:sp>
        <p:nvSpPr>
          <p:cNvPr id="5" name="Shape 3"/>
          <p:cNvSpPr/>
          <p:nvPr/>
        </p:nvSpPr>
        <p:spPr>
          <a:xfrm>
            <a:off x="672584" y="2826068"/>
            <a:ext cx="432316" cy="432316"/>
          </a:xfrm>
          <a:prstGeom prst="roundRect">
            <a:avLst>
              <a:gd name="adj" fmla="val 18671"/>
            </a:avLst>
          </a:prstGeom>
          <a:solidFill>
            <a:srgbClr val="31136C"/>
          </a:solidFill>
          <a:ln w="7620">
            <a:solidFill>
              <a:srgbClr val="4A2C85"/>
            </a:solidFill>
            <a:prstDash val="solid"/>
          </a:ln>
        </p:spPr>
      </p:sp>
      <p:sp>
        <p:nvSpPr>
          <p:cNvPr id="6" name="Text 4"/>
          <p:cNvSpPr/>
          <p:nvPr/>
        </p:nvSpPr>
        <p:spPr>
          <a:xfrm>
            <a:off x="836652" y="2898100"/>
            <a:ext cx="104061" cy="288250"/>
          </a:xfrm>
          <a:prstGeom prst="rect">
            <a:avLst/>
          </a:prstGeom>
          <a:noFill/>
          <a:ln/>
        </p:spPr>
        <p:txBody>
          <a:bodyPr wrap="none" lIns="0" tIns="0" rIns="0" bIns="0" rtlCol="0" anchor="t"/>
          <a:lstStyle/>
          <a:p>
            <a:pPr marL="0" indent="0" algn="ctr">
              <a:lnSpc>
                <a:spcPts val="2250"/>
              </a:lnSpc>
              <a:buNone/>
            </a:pPr>
            <a:r>
              <a:rPr lang="en-US" sz="2250" dirty="0">
                <a:solidFill>
                  <a:srgbClr val="DCD7E5"/>
                </a:solidFill>
                <a:latin typeface="Montserrat" pitchFamily="34" charset="0"/>
                <a:ea typeface="Montserrat" pitchFamily="34" charset="-122"/>
                <a:cs typeface="Montserrat" pitchFamily="34" charset="-120"/>
              </a:rPr>
              <a:t>1</a:t>
            </a:r>
            <a:endParaRPr lang="en-US" sz="2250" dirty="0"/>
          </a:p>
        </p:txBody>
      </p:sp>
      <p:sp>
        <p:nvSpPr>
          <p:cNvPr id="7" name="Text 5"/>
          <p:cNvSpPr/>
          <p:nvPr/>
        </p:nvSpPr>
        <p:spPr>
          <a:xfrm>
            <a:off x="1297067" y="2826068"/>
            <a:ext cx="5922050" cy="900827"/>
          </a:xfrm>
          <a:prstGeom prst="rect">
            <a:avLst/>
          </a:prstGeom>
          <a:noFill/>
          <a:ln/>
        </p:spPr>
        <p:txBody>
          <a:bodyPr wrap="square" lIns="0" tIns="0" rIns="0" bIns="0" rtlCol="0" anchor="t"/>
          <a:lstStyle/>
          <a:p>
            <a:pPr marL="0" indent="0">
              <a:lnSpc>
                <a:spcPts val="2350"/>
              </a:lnSpc>
              <a:buNone/>
            </a:pPr>
            <a:r>
              <a:rPr lang="en-US" sz="1850" dirty="0">
                <a:solidFill>
                  <a:srgbClr val="DCD7E5"/>
                </a:solidFill>
                <a:latin typeface="Montserrat" pitchFamily="34" charset="0"/>
                <a:ea typeface="Montserrat" pitchFamily="34" charset="-122"/>
                <a:cs typeface="Montserrat" pitchFamily="34" charset="-120"/>
              </a:rPr>
              <a:t>SELECT median_rating, COUNT(*) AS movie_count FROM ratings GROUP BY median_rating</a:t>
            </a:r>
            <a:endParaRPr lang="en-US" sz="1850" dirty="0"/>
          </a:p>
        </p:txBody>
      </p:sp>
      <p:sp>
        <p:nvSpPr>
          <p:cNvPr id="8" name="Text 6"/>
          <p:cNvSpPr/>
          <p:nvPr/>
        </p:nvSpPr>
        <p:spPr>
          <a:xfrm>
            <a:off x="1297067" y="3842147"/>
            <a:ext cx="5922050" cy="922258"/>
          </a:xfrm>
          <a:prstGeom prst="rect">
            <a:avLst/>
          </a:prstGeom>
          <a:noFill/>
          <a:ln/>
        </p:spPr>
        <p:txBody>
          <a:bodyPr wrap="square" lIns="0" tIns="0" rIns="0" bIns="0" rtlCol="0" anchor="t"/>
          <a:lstStyle/>
          <a:p>
            <a:pPr marL="0" indent="0">
              <a:lnSpc>
                <a:spcPts val="2400"/>
              </a:lnSpc>
              <a:buNone/>
            </a:pPr>
            <a:r>
              <a:rPr lang="en-US" sz="1500" dirty="0">
                <a:solidFill>
                  <a:srgbClr val="DCD7E5"/>
                </a:solidFill>
                <a:latin typeface="Heebo Light" pitchFamily="34" charset="0"/>
                <a:ea typeface="Heebo Light" pitchFamily="34" charset="-122"/>
                <a:cs typeface="Heebo Light" pitchFamily="34" charset="-120"/>
              </a:rPr>
              <a:t>This part of the query selects the "median_rating" column and counts the number of movies for each unique median rating value. The COUNT(*) aggregates the movies for each median rating group.</a:t>
            </a:r>
            <a:endParaRPr lang="en-US" sz="1500" dirty="0"/>
          </a:p>
        </p:txBody>
      </p:sp>
      <p:sp>
        <p:nvSpPr>
          <p:cNvPr id="9" name="Shape 7"/>
          <p:cNvSpPr/>
          <p:nvPr/>
        </p:nvSpPr>
        <p:spPr>
          <a:xfrm>
            <a:off x="7411283" y="2826068"/>
            <a:ext cx="432316" cy="432316"/>
          </a:xfrm>
          <a:prstGeom prst="roundRect">
            <a:avLst>
              <a:gd name="adj" fmla="val 18671"/>
            </a:avLst>
          </a:prstGeom>
          <a:solidFill>
            <a:srgbClr val="31136C"/>
          </a:solidFill>
          <a:ln w="7620">
            <a:solidFill>
              <a:srgbClr val="4A2C85"/>
            </a:solidFill>
            <a:prstDash val="solid"/>
          </a:ln>
        </p:spPr>
      </p:sp>
      <p:sp>
        <p:nvSpPr>
          <p:cNvPr id="10" name="Text 8"/>
          <p:cNvSpPr/>
          <p:nvPr/>
        </p:nvSpPr>
        <p:spPr>
          <a:xfrm>
            <a:off x="7545467" y="2898100"/>
            <a:ext cx="163830" cy="288250"/>
          </a:xfrm>
          <a:prstGeom prst="rect">
            <a:avLst/>
          </a:prstGeom>
          <a:noFill/>
          <a:ln/>
        </p:spPr>
        <p:txBody>
          <a:bodyPr wrap="none" lIns="0" tIns="0" rIns="0" bIns="0" rtlCol="0" anchor="t"/>
          <a:lstStyle/>
          <a:p>
            <a:pPr marL="0" indent="0" algn="ctr">
              <a:lnSpc>
                <a:spcPts val="2250"/>
              </a:lnSpc>
              <a:buNone/>
            </a:pPr>
            <a:r>
              <a:rPr lang="en-US" sz="2250" dirty="0">
                <a:solidFill>
                  <a:srgbClr val="DCD7E5"/>
                </a:solidFill>
                <a:latin typeface="Montserrat" pitchFamily="34" charset="0"/>
                <a:ea typeface="Montserrat" pitchFamily="34" charset="-122"/>
                <a:cs typeface="Montserrat" pitchFamily="34" charset="-120"/>
              </a:rPr>
              <a:t>2</a:t>
            </a:r>
            <a:endParaRPr lang="en-US" sz="2250" dirty="0"/>
          </a:p>
        </p:txBody>
      </p:sp>
      <p:sp>
        <p:nvSpPr>
          <p:cNvPr id="11" name="Text 9"/>
          <p:cNvSpPr/>
          <p:nvPr/>
        </p:nvSpPr>
        <p:spPr>
          <a:xfrm>
            <a:off x="8035766" y="2826068"/>
            <a:ext cx="3175754" cy="300276"/>
          </a:xfrm>
          <a:prstGeom prst="rect">
            <a:avLst/>
          </a:prstGeom>
          <a:noFill/>
          <a:ln/>
        </p:spPr>
        <p:txBody>
          <a:bodyPr wrap="none" lIns="0" tIns="0" rIns="0" bIns="0" rtlCol="0" anchor="t"/>
          <a:lstStyle/>
          <a:p>
            <a:pPr marL="0" indent="0">
              <a:lnSpc>
                <a:spcPts val="2350"/>
              </a:lnSpc>
              <a:buNone/>
            </a:pPr>
            <a:r>
              <a:rPr lang="en-US" sz="1850" dirty="0">
                <a:solidFill>
                  <a:srgbClr val="DCD7E5"/>
                </a:solidFill>
                <a:latin typeface="Montserrat" pitchFamily="34" charset="0"/>
                <a:ea typeface="Montserrat" pitchFamily="34" charset="-122"/>
                <a:cs typeface="Montserrat" pitchFamily="34" charset="-120"/>
              </a:rPr>
              <a:t>ORDER BY median_rating;</a:t>
            </a:r>
            <a:endParaRPr lang="en-US" sz="1850" dirty="0"/>
          </a:p>
        </p:txBody>
      </p:sp>
      <p:sp>
        <p:nvSpPr>
          <p:cNvPr id="12" name="Text 10"/>
          <p:cNvSpPr/>
          <p:nvPr/>
        </p:nvSpPr>
        <p:spPr>
          <a:xfrm>
            <a:off x="8035766" y="3241596"/>
            <a:ext cx="5922050" cy="614839"/>
          </a:xfrm>
          <a:prstGeom prst="rect">
            <a:avLst/>
          </a:prstGeom>
          <a:noFill/>
          <a:ln/>
        </p:spPr>
        <p:txBody>
          <a:bodyPr wrap="square" lIns="0" tIns="0" rIns="0" bIns="0" rtlCol="0" anchor="t"/>
          <a:lstStyle/>
          <a:p>
            <a:pPr marL="0" indent="0">
              <a:lnSpc>
                <a:spcPts val="2400"/>
              </a:lnSpc>
              <a:buNone/>
            </a:pPr>
            <a:r>
              <a:rPr lang="en-US" sz="1500" dirty="0">
                <a:solidFill>
                  <a:srgbClr val="DCD7E5"/>
                </a:solidFill>
                <a:latin typeface="Heebo Light" pitchFamily="34" charset="0"/>
                <a:ea typeface="Heebo Light" pitchFamily="34" charset="-122"/>
                <a:cs typeface="Heebo Light" pitchFamily="34" charset="-120"/>
              </a:rPr>
              <a:t>This part of the query orders the results by the "median_rating" column in ascending order.</a:t>
            </a:r>
            <a:endParaRPr lang="en-US" sz="1500" dirty="0"/>
          </a:p>
        </p:txBody>
      </p:sp>
      <p:sp>
        <p:nvSpPr>
          <p:cNvPr id="13" name="Text 11"/>
          <p:cNvSpPr/>
          <p:nvPr/>
        </p:nvSpPr>
        <p:spPr>
          <a:xfrm>
            <a:off x="672584" y="4980503"/>
            <a:ext cx="13285232" cy="307419"/>
          </a:xfrm>
          <a:prstGeom prst="rect">
            <a:avLst/>
          </a:prstGeom>
          <a:noFill/>
          <a:ln/>
        </p:spPr>
        <p:txBody>
          <a:bodyPr wrap="none" lIns="0" tIns="0" rIns="0" bIns="0" rtlCol="0" anchor="t"/>
          <a:lstStyle/>
          <a:p>
            <a:pPr marL="0" indent="0">
              <a:lnSpc>
                <a:spcPts val="2400"/>
              </a:lnSpc>
              <a:buNone/>
            </a:pPr>
            <a:r>
              <a:rPr lang="en-US" sz="1500" dirty="0">
                <a:solidFill>
                  <a:srgbClr val="DCD7E5"/>
                </a:solidFill>
                <a:latin typeface="Heebo Light" pitchFamily="34" charset="0"/>
                <a:ea typeface="Heebo Light" pitchFamily="34" charset="-122"/>
                <a:cs typeface="Heebo Light" pitchFamily="34" charset="-120"/>
              </a:rPr>
              <a:t>The output of the query shows the movie count for each median rating value, ordered by the median rating:</a:t>
            </a:r>
            <a:endParaRPr lang="en-US" sz="1500" dirty="0"/>
          </a:p>
        </p:txBody>
      </p:sp>
      <p:sp>
        <p:nvSpPr>
          <p:cNvPr id="14" name="Shape 12"/>
          <p:cNvSpPr/>
          <p:nvPr/>
        </p:nvSpPr>
        <p:spPr>
          <a:xfrm>
            <a:off x="672584" y="5720120"/>
            <a:ext cx="432316" cy="432316"/>
          </a:xfrm>
          <a:prstGeom prst="roundRect">
            <a:avLst>
              <a:gd name="adj" fmla="val 18671"/>
            </a:avLst>
          </a:prstGeom>
          <a:solidFill>
            <a:srgbClr val="31136C"/>
          </a:solidFill>
          <a:ln w="7620">
            <a:solidFill>
              <a:srgbClr val="4A2C85"/>
            </a:solidFill>
            <a:prstDash val="solid"/>
          </a:ln>
        </p:spPr>
      </p:sp>
      <p:sp>
        <p:nvSpPr>
          <p:cNvPr id="15" name="Text 13"/>
          <p:cNvSpPr/>
          <p:nvPr/>
        </p:nvSpPr>
        <p:spPr>
          <a:xfrm>
            <a:off x="836652" y="5792153"/>
            <a:ext cx="104061" cy="288250"/>
          </a:xfrm>
          <a:prstGeom prst="rect">
            <a:avLst/>
          </a:prstGeom>
          <a:noFill/>
          <a:ln/>
        </p:spPr>
        <p:txBody>
          <a:bodyPr wrap="none" lIns="0" tIns="0" rIns="0" bIns="0" rtlCol="0" anchor="t"/>
          <a:lstStyle/>
          <a:p>
            <a:pPr marL="0" indent="0" algn="ctr">
              <a:lnSpc>
                <a:spcPts val="2250"/>
              </a:lnSpc>
              <a:buNone/>
            </a:pPr>
            <a:r>
              <a:rPr lang="en-US" sz="2250" dirty="0">
                <a:solidFill>
                  <a:srgbClr val="DCD7E5"/>
                </a:solidFill>
                <a:latin typeface="Montserrat" pitchFamily="34" charset="0"/>
                <a:ea typeface="Montserrat" pitchFamily="34" charset="-122"/>
                <a:cs typeface="Montserrat" pitchFamily="34" charset="-120"/>
              </a:rPr>
              <a:t>1</a:t>
            </a:r>
            <a:endParaRPr lang="en-US" sz="2250" dirty="0"/>
          </a:p>
        </p:txBody>
      </p:sp>
      <p:sp>
        <p:nvSpPr>
          <p:cNvPr id="16" name="Text 14"/>
          <p:cNvSpPr/>
          <p:nvPr/>
        </p:nvSpPr>
        <p:spPr>
          <a:xfrm>
            <a:off x="1297067" y="5720120"/>
            <a:ext cx="3440668" cy="300276"/>
          </a:xfrm>
          <a:prstGeom prst="rect">
            <a:avLst/>
          </a:prstGeom>
          <a:noFill/>
          <a:ln/>
        </p:spPr>
        <p:txBody>
          <a:bodyPr wrap="none" lIns="0" tIns="0" rIns="0" bIns="0" rtlCol="0" anchor="t"/>
          <a:lstStyle/>
          <a:p>
            <a:pPr marL="0" indent="0">
              <a:lnSpc>
                <a:spcPts val="2350"/>
              </a:lnSpc>
              <a:buNone/>
            </a:pPr>
            <a:r>
              <a:rPr lang="en-US" sz="1850" dirty="0">
                <a:solidFill>
                  <a:srgbClr val="DCD7E5"/>
                </a:solidFill>
                <a:latin typeface="Montserrat" pitchFamily="34" charset="0"/>
                <a:ea typeface="Montserrat" pitchFamily="34" charset="-122"/>
                <a:cs typeface="Montserrat" pitchFamily="34" charset="-120"/>
              </a:rPr>
              <a:t>median_rating, movie_count</a:t>
            </a:r>
            <a:endParaRPr lang="en-US" sz="1850" dirty="0"/>
          </a:p>
        </p:txBody>
      </p:sp>
      <p:sp>
        <p:nvSpPr>
          <p:cNvPr id="17" name="Text 15"/>
          <p:cNvSpPr/>
          <p:nvPr/>
        </p:nvSpPr>
        <p:spPr>
          <a:xfrm>
            <a:off x="1297067" y="6135648"/>
            <a:ext cx="5922050" cy="614839"/>
          </a:xfrm>
          <a:prstGeom prst="rect">
            <a:avLst/>
          </a:prstGeom>
          <a:noFill/>
          <a:ln/>
        </p:spPr>
        <p:txBody>
          <a:bodyPr wrap="square" lIns="0" tIns="0" rIns="0" bIns="0" rtlCol="0" anchor="t"/>
          <a:lstStyle/>
          <a:p>
            <a:pPr marL="0" indent="0">
              <a:lnSpc>
                <a:spcPts val="2400"/>
              </a:lnSpc>
              <a:buNone/>
            </a:pPr>
            <a:r>
              <a:rPr lang="en-US" sz="1500" dirty="0">
                <a:solidFill>
                  <a:srgbClr val="DCD7E5"/>
                </a:solidFill>
                <a:latin typeface="Heebo Light" pitchFamily="34" charset="0"/>
                <a:ea typeface="Heebo Light" pitchFamily="34" charset="-122"/>
                <a:cs typeface="Heebo Light" pitchFamily="34" charset="-120"/>
              </a:rPr>
              <a:t>The first column shows the median rating value, and the second column shows the count of movies that have that median rating.</a:t>
            </a:r>
            <a:endParaRPr lang="en-US" sz="1500" dirty="0"/>
          </a:p>
        </p:txBody>
      </p:sp>
      <p:sp>
        <p:nvSpPr>
          <p:cNvPr id="18" name="Shape 16"/>
          <p:cNvSpPr/>
          <p:nvPr/>
        </p:nvSpPr>
        <p:spPr>
          <a:xfrm>
            <a:off x="7411283" y="5720120"/>
            <a:ext cx="432316" cy="432316"/>
          </a:xfrm>
          <a:prstGeom prst="roundRect">
            <a:avLst>
              <a:gd name="adj" fmla="val 18671"/>
            </a:avLst>
          </a:prstGeom>
          <a:solidFill>
            <a:srgbClr val="31136C"/>
          </a:solidFill>
          <a:ln w="7620">
            <a:solidFill>
              <a:srgbClr val="4A2C85"/>
            </a:solidFill>
            <a:prstDash val="solid"/>
          </a:ln>
        </p:spPr>
      </p:sp>
      <p:sp>
        <p:nvSpPr>
          <p:cNvPr id="19" name="Text 17"/>
          <p:cNvSpPr/>
          <p:nvPr/>
        </p:nvSpPr>
        <p:spPr>
          <a:xfrm>
            <a:off x="7545467" y="5792153"/>
            <a:ext cx="163830" cy="288250"/>
          </a:xfrm>
          <a:prstGeom prst="rect">
            <a:avLst/>
          </a:prstGeom>
          <a:noFill/>
          <a:ln/>
        </p:spPr>
        <p:txBody>
          <a:bodyPr wrap="none" lIns="0" tIns="0" rIns="0" bIns="0" rtlCol="0" anchor="t"/>
          <a:lstStyle/>
          <a:p>
            <a:pPr marL="0" indent="0" algn="ctr">
              <a:lnSpc>
                <a:spcPts val="2250"/>
              </a:lnSpc>
              <a:buNone/>
            </a:pPr>
            <a:r>
              <a:rPr lang="en-US" sz="2250" dirty="0">
                <a:solidFill>
                  <a:srgbClr val="DCD7E5"/>
                </a:solidFill>
                <a:latin typeface="Montserrat" pitchFamily="34" charset="0"/>
                <a:ea typeface="Montserrat" pitchFamily="34" charset="-122"/>
                <a:cs typeface="Montserrat" pitchFamily="34" charset="-120"/>
              </a:rPr>
              <a:t>2</a:t>
            </a:r>
            <a:endParaRPr lang="en-US" sz="2250" dirty="0"/>
          </a:p>
        </p:txBody>
      </p:sp>
      <p:sp>
        <p:nvSpPr>
          <p:cNvPr id="20" name="Text 18"/>
          <p:cNvSpPr/>
          <p:nvPr/>
        </p:nvSpPr>
        <p:spPr>
          <a:xfrm>
            <a:off x="8035766" y="5720120"/>
            <a:ext cx="5922050" cy="1201103"/>
          </a:xfrm>
          <a:prstGeom prst="rect">
            <a:avLst/>
          </a:prstGeom>
          <a:noFill/>
          <a:ln/>
        </p:spPr>
        <p:txBody>
          <a:bodyPr wrap="square" lIns="0" tIns="0" rIns="0" bIns="0" rtlCol="0" anchor="t"/>
          <a:lstStyle/>
          <a:p>
            <a:pPr marL="0" indent="0">
              <a:lnSpc>
                <a:spcPts val="2350"/>
              </a:lnSpc>
              <a:buNone/>
            </a:pPr>
            <a:r>
              <a:rPr lang="en-US" sz="1850" dirty="0">
                <a:solidFill>
                  <a:srgbClr val="DCD7E5"/>
                </a:solidFill>
                <a:latin typeface="Montserrat" pitchFamily="34" charset="0"/>
                <a:ea typeface="Montserrat" pitchFamily="34" charset="-122"/>
                <a:cs typeface="Montserrat" pitchFamily="34" charset="-120"/>
              </a:rPr>
              <a:t>The results indicate that there are 94 movies with a median rating of 1, 119 movies with a median rating of 2, 283 movies with a median rating of 3, and so on.</a:t>
            </a:r>
            <a:endParaRPr lang="en-US" sz="1850" dirty="0"/>
          </a:p>
        </p:txBody>
      </p:sp>
      <p:sp>
        <p:nvSpPr>
          <p:cNvPr id="21" name="Text 19"/>
          <p:cNvSpPr/>
          <p:nvPr/>
        </p:nvSpPr>
        <p:spPr>
          <a:xfrm>
            <a:off x="8035766" y="7036475"/>
            <a:ext cx="5922050" cy="614839"/>
          </a:xfrm>
          <a:prstGeom prst="rect">
            <a:avLst/>
          </a:prstGeom>
          <a:noFill/>
          <a:ln/>
        </p:spPr>
        <p:txBody>
          <a:bodyPr wrap="square" lIns="0" tIns="0" rIns="0" bIns="0" rtlCol="0" anchor="t"/>
          <a:lstStyle/>
          <a:p>
            <a:pPr marL="0" indent="0">
              <a:lnSpc>
                <a:spcPts val="2400"/>
              </a:lnSpc>
              <a:buNone/>
            </a:pPr>
            <a:r>
              <a:rPr lang="en-US" sz="1500" dirty="0">
                <a:solidFill>
                  <a:srgbClr val="DCD7E5"/>
                </a:solidFill>
                <a:latin typeface="Heebo Light" pitchFamily="34" charset="0"/>
                <a:ea typeface="Heebo Light" pitchFamily="34" charset="-122"/>
                <a:cs typeface="Heebo Light" pitchFamily="34" charset="-120"/>
              </a:rPr>
              <a:t>This provides a summary of the distribution of movies across the different median rating values in the "ratings" table.</a:t>
            </a:r>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610195" y="481965"/>
            <a:ext cx="5928241" cy="544830"/>
          </a:xfrm>
          <a:prstGeom prst="rect">
            <a:avLst/>
          </a:prstGeom>
          <a:noFill/>
          <a:ln/>
        </p:spPr>
        <p:txBody>
          <a:bodyPr wrap="none" lIns="0" tIns="0" rIns="0" bIns="0" rtlCol="0" anchor="t"/>
          <a:lstStyle/>
          <a:p>
            <a:pPr marL="0" indent="0">
              <a:lnSpc>
                <a:spcPts val="4250"/>
              </a:lnSpc>
              <a:buNone/>
            </a:pPr>
            <a:r>
              <a:rPr lang="en-US" sz="3400" dirty="0">
                <a:solidFill>
                  <a:srgbClr val="F2F0F4"/>
                </a:solidFill>
                <a:latin typeface="Montserrat" pitchFamily="34" charset="0"/>
                <a:ea typeface="Montserrat" pitchFamily="34" charset="-122"/>
                <a:cs typeface="Montserrat" pitchFamily="34" charset="-120"/>
              </a:rPr>
              <a:t>SQL Query Explanation Q13</a:t>
            </a:r>
            <a:endParaRPr lang="en-US" sz="3400" dirty="0"/>
          </a:p>
        </p:txBody>
      </p:sp>
      <p:sp>
        <p:nvSpPr>
          <p:cNvPr id="3" name="Text 1"/>
          <p:cNvSpPr/>
          <p:nvPr/>
        </p:nvSpPr>
        <p:spPr>
          <a:xfrm>
            <a:off x="610195" y="1375410"/>
            <a:ext cx="13410009" cy="557689"/>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SQL query is designed to find the production companies that have produced the most number of "hit" movies, where a hit movie is defined as having an average rating greater than 8.</a:t>
            </a:r>
            <a:endParaRPr lang="en-US" sz="1350" dirty="0"/>
          </a:p>
        </p:txBody>
      </p:sp>
      <p:sp>
        <p:nvSpPr>
          <p:cNvPr id="4" name="Text 2"/>
          <p:cNvSpPr/>
          <p:nvPr/>
        </p:nvSpPr>
        <p:spPr>
          <a:xfrm>
            <a:off x="610195" y="2129195"/>
            <a:ext cx="13410009" cy="278844"/>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Here's a breakdown of the query:</a:t>
            </a:r>
            <a:endParaRPr lang="en-US" sz="1350" dirty="0"/>
          </a:p>
        </p:txBody>
      </p:sp>
      <p:sp>
        <p:nvSpPr>
          <p:cNvPr id="5" name="Shape 3"/>
          <p:cNvSpPr/>
          <p:nvPr/>
        </p:nvSpPr>
        <p:spPr>
          <a:xfrm>
            <a:off x="610195" y="2800231"/>
            <a:ext cx="392192" cy="392192"/>
          </a:xfrm>
          <a:prstGeom prst="roundRect">
            <a:avLst>
              <a:gd name="adj" fmla="val 18672"/>
            </a:avLst>
          </a:prstGeom>
          <a:solidFill>
            <a:srgbClr val="31136C"/>
          </a:solidFill>
          <a:ln w="7620">
            <a:solidFill>
              <a:srgbClr val="4A2C85"/>
            </a:solidFill>
            <a:prstDash val="solid"/>
          </a:ln>
        </p:spPr>
      </p:sp>
      <p:sp>
        <p:nvSpPr>
          <p:cNvPr id="6" name="Text 4"/>
          <p:cNvSpPr/>
          <p:nvPr/>
        </p:nvSpPr>
        <p:spPr>
          <a:xfrm>
            <a:off x="759023" y="2865477"/>
            <a:ext cx="94417" cy="261580"/>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1</a:t>
            </a:r>
            <a:endParaRPr lang="en-US" sz="2050" dirty="0"/>
          </a:p>
        </p:txBody>
      </p:sp>
      <p:sp>
        <p:nvSpPr>
          <p:cNvPr id="7" name="Text 5"/>
          <p:cNvSpPr/>
          <p:nvPr/>
        </p:nvSpPr>
        <p:spPr>
          <a:xfrm>
            <a:off x="1176695" y="2800231"/>
            <a:ext cx="6051352" cy="1089184"/>
          </a:xfrm>
          <a:prstGeom prst="rect">
            <a:avLst/>
          </a:prstGeom>
          <a:noFill/>
          <a:ln/>
        </p:spPr>
        <p:txBody>
          <a:bodyPr wrap="square" lIns="0" tIns="0" rIns="0" bIns="0" rtlCol="0" anchor="t"/>
          <a:lstStyle/>
          <a:p>
            <a:pPr marL="0" indent="0">
              <a:lnSpc>
                <a:spcPts val="2100"/>
              </a:lnSpc>
              <a:buNone/>
            </a:pPr>
            <a:r>
              <a:rPr lang="en-US" sz="1700" dirty="0">
                <a:solidFill>
                  <a:srgbClr val="DCD7E5"/>
                </a:solidFill>
                <a:latin typeface="Montserrat" pitchFamily="34" charset="0"/>
                <a:ea typeface="Montserrat" pitchFamily="34" charset="-122"/>
                <a:cs typeface="Montserrat" pitchFamily="34" charset="-120"/>
              </a:rPr>
              <a:t>SELECT production_company, COUNT(*) AS movie_count, RANK() OVER (ORDER BY COUNT(*) DESC) AS prod_company_rank FROM movie as m JOIN ratings as r ON m.id = r.movie_id</a:t>
            </a:r>
            <a:endParaRPr lang="en-US" sz="1700" dirty="0"/>
          </a:p>
        </p:txBody>
      </p:sp>
      <p:sp>
        <p:nvSpPr>
          <p:cNvPr id="8" name="Text 6"/>
          <p:cNvSpPr/>
          <p:nvPr/>
        </p:nvSpPr>
        <p:spPr>
          <a:xfrm>
            <a:off x="1176695" y="3993952"/>
            <a:ext cx="6051352" cy="836533"/>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This part of the query selects the "production_company", counts the number of movies for each company, and ranks the companies in descending order of movie count using the RANK() window function.</a:t>
            </a:r>
            <a:endParaRPr lang="en-US" sz="1350" dirty="0"/>
          </a:p>
        </p:txBody>
      </p:sp>
      <p:sp>
        <p:nvSpPr>
          <p:cNvPr id="9" name="Shape 7"/>
          <p:cNvSpPr/>
          <p:nvPr/>
        </p:nvSpPr>
        <p:spPr>
          <a:xfrm>
            <a:off x="7402354" y="2800231"/>
            <a:ext cx="392192" cy="392192"/>
          </a:xfrm>
          <a:prstGeom prst="roundRect">
            <a:avLst>
              <a:gd name="adj" fmla="val 18672"/>
            </a:avLst>
          </a:prstGeom>
          <a:solidFill>
            <a:srgbClr val="31136C"/>
          </a:solidFill>
          <a:ln w="7620">
            <a:solidFill>
              <a:srgbClr val="4A2C85"/>
            </a:solidFill>
            <a:prstDash val="solid"/>
          </a:ln>
        </p:spPr>
      </p:sp>
      <p:sp>
        <p:nvSpPr>
          <p:cNvPr id="10" name="Text 8"/>
          <p:cNvSpPr/>
          <p:nvPr/>
        </p:nvSpPr>
        <p:spPr>
          <a:xfrm>
            <a:off x="7524155" y="2865477"/>
            <a:ext cx="148590" cy="261580"/>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2</a:t>
            </a:r>
            <a:endParaRPr lang="en-US" sz="2050" dirty="0"/>
          </a:p>
        </p:txBody>
      </p:sp>
      <p:sp>
        <p:nvSpPr>
          <p:cNvPr id="11" name="Text 9"/>
          <p:cNvSpPr/>
          <p:nvPr/>
        </p:nvSpPr>
        <p:spPr>
          <a:xfrm>
            <a:off x="7968853" y="2800231"/>
            <a:ext cx="6051352" cy="816888"/>
          </a:xfrm>
          <a:prstGeom prst="rect">
            <a:avLst/>
          </a:prstGeom>
          <a:noFill/>
          <a:ln/>
        </p:spPr>
        <p:txBody>
          <a:bodyPr wrap="square" lIns="0" tIns="0" rIns="0" bIns="0" rtlCol="0" anchor="t"/>
          <a:lstStyle/>
          <a:p>
            <a:pPr marL="0" indent="0">
              <a:lnSpc>
                <a:spcPts val="2100"/>
              </a:lnSpc>
              <a:buNone/>
            </a:pPr>
            <a:r>
              <a:rPr lang="en-US" sz="1700" dirty="0">
                <a:solidFill>
                  <a:srgbClr val="DCD7E5"/>
                </a:solidFill>
                <a:latin typeface="Montserrat" pitchFamily="34" charset="0"/>
                <a:ea typeface="Montserrat" pitchFamily="34" charset="-122"/>
                <a:cs typeface="Montserrat" pitchFamily="34" charset="-120"/>
              </a:rPr>
              <a:t>WHERE r.avg_rating &gt; 8 and production_company IS NOT NULL GROUP BY production_company ORDER BY movie_count DESC LIMIT 5;</a:t>
            </a:r>
            <a:endParaRPr lang="en-US" sz="1700" dirty="0"/>
          </a:p>
        </p:txBody>
      </p:sp>
      <p:sp>
        <p:nvSpPr>
          <p:cNvPr id="12" name="Text 10"/>
          <p:cNvSpPr/>
          <p:nvPr/>
        </p:nvSpPr>
        <p:spPr>
          <a:xfrm>
            <a:off x="7968853" y="3721656"/>
            <a:ext cx="6051352" cy="1115378"/>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This part of the query filters the results to only include movies with an average rating greater than 8, and groups the results by the production company. It then orders the results by the movie count in descending order and limits the output to the top 5 production companies.</a:t>
            </a:r>
            <a:endParaRPr lang="en-US" sz="1350" dirty="0"/>
          </a:p>
        </p:txBody>
      </p:sp>
      <p:sp>
        <p:nvSpPr>
          <p:cNvPr id="13" name="Text 11"/>
          <p:cNvSpPr/>
          <p:nvPr/>
        </p:nvSpPr>
        <p:spPr>
          <a:xfrm>
            <a:off x="610195" y="5033129"/>
            <a:ext cx="13410009" cy="557689"/>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output of the query shows the top 5 production companies that have produced the most number of "hit" movies (average rating &gt; 8), along with the movie count and the production company rank:</a:t>
            </a:r>
            <a:endParaRPr lang="en-US" sz="1350" dirty="0"/>
          </a:p>
        </p:txBody>
      </p:sp>
      <p:sp>
        <p:nvSpPr>
          <p:cNvPr id="14" name="Shape 12"/>
          <p:cNvSpPr/>
          <p:nvPr/>
        </p:nvSpPr>
        <p:spPr>
          <a:xfrm>
            <a:off x="610195" y="5983010"/>
            <a:ext cx="392192" cy="392192"/>
          </a:xfrm>
          <a:prstGeom prst="roundRect">
            <a:avLst>
              <a:gd name="adj" fmla="val 18672"/>
            </a:avLst>
          </a:prstGeom>
          <a:solidFill>
            <a:srgbClr val="31136C"/>
          </a:solidFill>
          <a:ln w="7620">
            <a:solidFill>
              <a:srgbClr val="4A2C85"/>
            </a:solidFill>
            <a:prstDash val="solid"/>
          </a:ln>
        </p:spPr>
      </p:sp>
      <p:sp>
        <p:nvSpPr>
          <p:cNvPr id="15" name="Text 13"/>
          <p:cNvSpPr/>
          <p:nvPr/>
        </p:nvSpPr>
        <p:spPr>
          <a:xfrm>
            <a:off x="759023" y="6048256"/>
            <a:ext cx="94417" cy="261580"/>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1</a:t>
            </a:r>
            <a:endParaRPr lang="en-US" sz="2050" dirty="0"/>
          </a:p>
        </p:txBody>
      </p:sp>
      <p:sp>
        <p:nvSpPr>
          <p:cNvPr id="16" name="Text 14"/>
          <p:cNvSpPr/>
          <p:nvPr/>
        </p:nvSpPr>
        <p:spPr>
          <a:xfrm>
            <a:off x="1176695" y="5983010"/>
            <a:ext cx="6051352" cy="544592"/>
          </a:xfrm>
          <a:prstGeom prst="rect">
            <a:avLst/>
          </a:prstGeom>
          <a:noFill/>
          <a:ln/>
        </p:spPr>
        <p:txBody>
          <a:bodyPr wrap="square" lIns="0" tIns="0" rIns="0" bIns="0" rtlCol="0" anchor="t"/>
          <a:lstStyle/>
          <a:p>
            <a:pPr marL="0" indent="0">
              <a:lnSpc>
                <a:spcPts val="2100"/>
              </a:lnSpc>
              <a:buNone/>
            </a:pPr>
            <a:r>
              <a:rPr lang="en-US" sz="1700" dirty="0">
                <a:solidFill>
                  <a:srgbClr val="DCD7E5"/>
                </a:solidFill>
                <a:latin typeface="Montserrat" pitchFamily="34" charset="0"/>
                <a:ea typeface="Montserrat" pitchFamily="34" charset="-122"/>
                <a:cs typeface="Montserrat" pitchFamily="34" charset="-120"/>
              </a:rPr>
              <a:t>production_company, movie_count, prod_company_rank</a:t>
            </a:r>
            <a:endParaRPr lang="en-US" sz="1700" dirty="0"/>
          </a:p>
        </p:txBody>
      </p:sp>
      <p:sp>
        <p:nvSpPr>
          <p:cNvPr id="17" name="Text 15"/>
          <p:cNvSpPr/>
          <p:nvPr/>
        </p:nvSpPr>
        <p:spPr>
          <a:xfrm>
            <a:off x="1176695" y="6632138"/>
            <a:ext cx="6051352" cy="1115378"/>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first column shows the production company name, the second column shows the count of hit movies produced by that company, and the third column shows the rank of the production company based on the movie count (with rank 1 being the company with the most hit movies).</a:t>
            </a:r>
            <a:endParaRPr lang="en-US" sz="1350" dirty="0"/>
          </a:p>
        </p:txBody>
      </p:sp>
      <p:sp>
        <p:nvSpPr>
          <p:cNvPr id="18" name="Shape 16"/>
          <p:cNvSpPr/>
          <p:nvPr/>
        </p:nvSpPr>
        <p:spPr>
          <a:xfrm>
            <a:off x="7402354" y="5983010"/>
            <a:ext cx="392192" cy="392192"/>
          </a:xfrm>
          <a:prstGeom prst="roundRect">
            <a:avLst>
              <a:gd name="adj" fmla="val 18672"/>
            </a:avLst>
          </a:prstGeom>
          <a:solidFill>
            <a:srgbClr val="31136C"/>
          </a:solidFill>
          <a:ln w="7620">
            <a:solidFill>
              <a:srgbClr val="4A2C85"/>
            </a:solidFill>
            <a:prstDash val="solid"/>
          </a:ln>
        </p:spPr>
      </p:sp>
      <p:sp>
        <p:nvSpPr>
          <p:cNvPr id="19" name="Text 17"/>
          <p:cNvSpPr/>
          <p:nvPr/>
        </p:nvSpPr>
        <p:spPr>
          <a:xfrm>
            <a:off x="7524155" y="6048256"/>
            <a:ext cx="148590" cy="261580"/>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2</a:t>
            </a:r>
            <a:endParaRPr lang="en-US" sz="2050" dirty="0"/>
          </a:p>
        </p:txBody>
      </p:sp>
      <p:sp>
        <p:nvSpPr>
          <p:cNvPr id="20" name="Text 18"/>
          <p:cNvSpPr/>
          <p:nvPr/>
        </p:nvSpPr>
        <p:spPr>
          <a:xfrm>
            <a:off x="7968853" y="5983010"/>
            <a:ext cx="6051352" cy="1089184"/>
          </a:xfrm>
          <a:prstGeom prst="rect">
            <a:avLst/>
          </a:prstGeom>
          <a:noFill/>
          <a:ln/>
        </p:spPr>
        <p:txBody>
          <a:bodyPr wrap="square" lIns="0" tIns="0" rIns="0" bIns="0" rtlCol="0" anchor="t"/>
          <a:lstStyle/>
          <a:p>
            <a:pPr marL="0" indent="0">
              <a:lnSpc>
                <a:spcPts val="2100"/>
              </a:lnSpc>
              <a:buNone/>
            </a:pPr>
            <a:r>
              <a:rPr lang="en-US" sz="1700" dirty="0">
                <a:solidFill>
                  <a:srgbClr val="DCD7E5"/>
                </a:solidFill>
                <a:latin typeface="Montserrat" pitchFamily="34" charset="0"/>
                <a:ea typeface="Montserrat" pitchFamily="34" charset="-122"/>
                <a:cs typeface="Montserrat" pitchFamily="34" charset="-120"/>
              </a:rPr>
              <a:t>The results indicate that "Dream Warrior Pictures" and "National Theatre Live" both have produced 3 hit movies, which is the highest among the top 5 production companies.</a:t>
            </a:r>
            <a:endParaRPr lang="en-US" sz="1700" dirty="0"/>
          </a:p>
        </p:txBody>
      </p:sp>
      <p:sp>
        <p:nvSpPr>
          <p:cNvPr id="21" name="Text 19"/>
          <p:cNvSpPr/>
          <p:nvPr/>
        </p:nvSpPr>
        <p:spPr>
          <a:xfrm>
            <a:off x="7968853" y="7176730"/>
            <a:ext cx="6051352" cy="557689"/>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other top production companies are "Lietuvos Kinostudija", "Swadharm Entertainment", and "Panorama Studios", each with 2 hit movies.</a:t>
            </a:r>
            <a:endParaRPr lang="en-US" sz="13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51999" y="590907"/>
            <a:ext cx="8230672" cy="671512"/>
          </a:xfrm>
          <a:prstGeom prst="rect">
            <a:avLst/>
          </a:prstGeom>
          <a:noFill/>
          <a:ln/>
        </p:spPr>
        <p:txBody>
          <a:bodyPr wrap="none" lIns="0" tIns="0" rIns="0" bIns="0" rtlCol="0" anchor="t"/>
          <a:lstStyle/>
          <a:p>
            <a:pPr marL="0" indent="0">
              <a:lnSpc>
                <a:spcPts val="5250"/>
              </a:lnSpc>
              <a:buNone/>
            </a:pPr>
            <a:r>
              <a:rPr lang="en-US" sz="4200" dirty="0">
                <a:solidFill>
                  <a:srgbClr val="F2F0F4"/>
                </a:solidFill>
                <a:latin typeface="Montserrat" pitchFamily="34" charset="0"/>
                <a:ea typeface="Montserrat" pitchFamily="34" charset="-122"/>
                <a:cs typeface="Montserrat" pitchFamily="34" charset="-120"/>
              </a:rPr>
              <a:t>SQL Query Explanation for Q14</a:t>
            </a:r>
            <a:endParaRPr lang="en-US" sz="4200" dirty="0"/>
          </a:p>
        </p:txBody>
      </p:sp>
      <p:sp>
        <p:nvSpPr>
          <p:cNvPr id="3" name="Shape 1"/>
          <p:cNvSpPr/>
          <p:nvPr/>
        </p:nvSpPr>
        <p:spPr>
          <a:xfrm>
            <a:off x="751999" y="4499015"/>
            <a:ext cx="13126402" cy="30480"/>
          </a:xfrm>
          <a:prstGeom prst="roundRect">
            <a:avLst>
              <a:gd name="adj" fmla="val 296108"/>
            </a:avLst>
          </a:prstGeom>
          <a:solidFill>
            <a:srgbClr val="4A2C85"/>
          </a:solidFill>
          <a:ln/>
        </p:spPr>
      </p:sp>
      <p:sp>
        <p:nvSpPr>
          <p:cNvPr id="4" name="Shape 2"/>
          <p:cNvSpPr/>
          <p:nvPr/>
        </p:nvSpPr>
        <p:spPr>
          <a:xfrm>
            <a:off x="3297555" y="3747016"/>
            <a:ext cx="30480" cy="751999"/>
          </a:xfrm>
          <a:prstGeom prst="roundRect">
            <a:avLst>
              <a:gd name="adj" fmla="val 296108"/>
            </a:avLst>
          </a:prstGeom>
          <a:solidFill>
            <a:srgbClr val="4A2C85"/>
          </a:solidFill>
          <a:ln/>
        </p:spPr>
      </p:sp>
      <p:sp>
        <p:nvSpPr>
          <p:cNvPr id="5" name="Shape 3"/>
          <p:cNvSpPr/>
          <p:nvPr/>
        </p:nvSpPr>
        <p:spPr>
          <a:xfrm>
            <a:off x="3071098" y="4257318"/>
            <a:ext cx="483394" cy="483394"/>
          </a:xfrm>
          <a:prstGeom prst="roundRect">
            <a:avLst>
              <a:gd name="adj" fmla="val 18671"/>
            </a:avLst>
          </a:prstGeom>
          <a:solidFill>
            <a:srgbClr val="31136C"/>
          </a:solidFill>
          <a:ln w="7620">
            <a:solidFill>
              <a:srgbClr val="4A2C85"/>
            </a:solidFill>
            <a:prstDash val="solid"/>
          </a:ln>
        </p:spPr>
      </p:sp>
      <p:sp>
        <p:nvSpPr>
          <p:cNvPr id="6" name="Text 4"/>
          <p:cNvSpPr/>
          <p:nvPr/>
        </p:nvSpPr>
        <p:spPr>
          <a:xfrm>
            <a:off x="3254573" y="4337804"/>
            <a:ext cx="116443" cy="322302"/>
          </a:xfrm>
          <a:prstGeom prst="rect">
            <a:avLst/>
          </a:prstGeom>
          <a:noFill/>
          <a:ln/>
        </p:spPr>
        <p:txBody>
          <a:bodyPr wrap="none" lIns="0" tIns="0" rIns="0" bIns="0" rtlCol="0" anchor="t"/>
          <a:lstStyle/>
          <a:p>
            <a:pPr marL="0" indent="0" algn="ctr">
              <a:lnSpc>
                <a:spcPts val="2500"/>
              </a:lnSpc>
              <a:buNone/>
            </a:pPr>
            <a:r>
              <a:rPr lang="en-US" sz="2500" dirty="0">
                <a:solidFill>
                  <a:srgbClr val="DCD7E5"/>
                </a:solidFill>
                <a:latin typeface="Montserrat" pitchFamily="34" charset="0"/>
                <a:ea typeface="Montserrat" pitchFamily="34" charset="-122"/>
                <a:cs typeface="Montserrat" pitchFamily="34" charset="-120"/>
              </a:rPr>
              <a:t>1</a:t>
            </a:r>
            <a:endParaRPr lang="en-US" sz="2500" dirty="0"/>
          </a:p>
        </p:txBody>
      </p:sp>
      <p:sp>
        <p:nvSpPr>
          <p:cNvPr id="7" name="Text 5"/>
          <p:cNvSpPr/>
          <p:nvPr/>
        </p:nvSpPr>
        <p:spPr>
          <a:xfrm>
            <a:off x="1140023" y="1692116"/>
            <a:ext cx="4345543" cy="335756"/>
          </a:xfrm>
          <a:prstGeom prst="rect">
            <a:avLst/>
          </a:prstGeom>
          <a:noFill/>
          <a:ln/>
        </p:spPr>
        <p:txBody>
          <a:bodyPr wrap="none" lIns="0" tIns="0" rIns="0" bIns="0" rtlCol="0" anchor="t"/>
          <a:lstStyle/>
          <a:p>
            <a:pPr marL="0" indent="0" algn="ctr">
              <a:lnSpc>
                <a:spcPts val="2600"/>
              </a:lnSpc>
              <a:buNone/>
            </a:pPr>
            <a:r>
              <a:rPr lang="en-US" sz="2100" dirty="0">
                <a:solidFill>
                  <a:srgbClr val="DCD7E5"/>
                </a:solidFill>
                <a:latin typeface="Montserrat" pitchFamily="34" charset="0"/>
                <a:ea typeface="Montserrat" pitchFamily="34" charset="-122"/>
                <a:cs typeface="Montserrat" pitchFamily="34" charset="-120"/>
              </a:rPr>
              <a:t>Step 1: Join the Necessary Tables</a:t>
            </a:r>
            <a:endParaRPr lang="en-US" sz="2100" dirty="0"/>
          </a:p>
        </p:txBody>
      </p:sp>
      <p:sp>
        <p:nvSpPr>
          <p:cNvPr id="8" name="Text 6"/>
          <p:cNvSpPr/>
          <p:nvPr/>
        </p:nvSpPr>
        <p:spPr>
          <a:xfrm>
            <a:off x="966788" y="2156698"/>
            <a:ext cx="4692015" cy="1375410"/>
          </a:xfrm>
          <a:prstGeom prst="rect">
            <a:avLst/>
          </a:prstGeom>
          <a:noFill/>
          <a:ln/>
        </p:spPr>
        <p:txBody>
          <a:bodyPr wrap="square" lIns="0" tIns="0" rIns="0" bIns="0" rtlCol="0" anchor="t"/>
          <a:lstStyle/>
          <a:p>
            <a:pPr marL="0" indent="0" algn="ctr">
              <a:lnSpc>
                <a:spcPts val="2700"/>
              </a:lnSpc>
              <a:buNone/>
            </a:pPr>
            <a:r>
              <a:rPr lang="en-US" sz="1650" dirty="0">
                <a:solidFill>
                  <a:srgbClr val="DCD7E5"/>
                </a:solidFill>
                <a:latin typeface="Heebo Light" pitchFamily="34" charset="0"/>
                <a:ea typeface="Heebo Light" pitchFamily="34" charset="-122"/>
                <a:cs typeface="Heebo Light" pitchFamily="34" charset="-120"/>
              </a:rPr>
              <a:t>The query starts by joining the movie, ratings, and genre tables. This allows us to access the movie details, ratings information, and genre data in a single query.</a:t>
            </a:r>
            <a:endParaRPr lang="en-US" sz="1650" dirty="0"/>
          </a:p>
        </p:txBody>
      </p:sp>
      <p:sp>
        <p:nvSpPr>
          <p:cNvPr id="9" name="Shape 7"/>
          <p:cNvSpPr/>
          <p:nvPr/>
        </p:nvSpPr>
        <p:spPr>
          <a:xfrm>
            <a:off x="5965746" y="4499015"/>
            <a:ext cx="30480" cy="751999"/>
          </a:xfrm>
          <a:prstGeom prst="roundRect">
            <a:avLst>
              <a:gd name="adj" fmla="val 296108"/>
            </a:avLst>
          </a:prstGeom>
          <a:solidFill>
            <a:srgbClr val="4A2C85"/>
          </a:solidFill>
          <a:ln/>
        </p:spPr>
      </p:sp>
      <p:sp>
        <p:nvSpPr>
          <p:cNvPr id="10" name="Shape 8"/>
          <p:cNvSpPr/>
          <p:nvPr/>
        </p:nvSpPr>
        <p:spPr>
          <a:xfrm>
            <a:off x="5739289" y="4257318"/>
            <a:ext cx="483394" cy="483394"/>
          </a:xfrm>
          <a:prstGeom prst="roundRect">
            <a:avLst>
              <a:gd name="adj" fmla="val 18671"/>
            </a:avLst>
          </a:prstGeom>
          <a:solidFill>
            <a:srgbClr val="31136C"/>
          </a:solidFill>
          <a:ln w="7620">
            <a:solidFill>
              <a:srgbClr val="4A2C85"/>
            </a:solidFill>
            <a:prstDash val="solid"/>
          </a:ln>
        </p:spPr>
      </p:sp>
      <p:sp>
        <p:nvSpPr>
          <p:cNvPr id="11" name="Text 9"/>
          <p:cNvSpPr/>
          <p:nvPr/>
        </p:nvSpPr>
        <p:spPr>
          <a:xfrm>
            <a:off x="5889427" y="4337804"/>
            <a:ext cx="183118" cy="322302"/>
          </a:xfrm>
          <a:prstGeom prst="rect">
            <a:avLst/>
          </a:prstGeom>
          <a:noFill/>
          <a:ln/>
        </p:spPr>
        <p:txBody>
          <a:bodyPr wrap="none" lIns="0" tIns="0" rIns="0" bIns="0" rtlCol="0" anchor="t"/>
          <a:lstStyle/>
          <a:p>
            <a:pPr marL="0" indent="0" algn="ctr">
              <a:lnSpc>
                <a:spcPts val="2500"/>
              </a:lnSpc>
              <a:buNone/>
            </a:pPr>
            <a:r>
              <a:rPr lang="en-US" sz="2500" dirty="0">
                <a:solidFill>
                  <a:srgbClr val="DCD7E5"/>
                </a:solidFill>
                <a:latin typeface="Montserrat" pitchFamily="34" charset="0"/>
                <a:ea typeface="Montserrat" pitchFamily="34" charset="-122"/>
                <a:cs typeface="Montserrat" pitchFamily="34" charset="-120"/>
              </a:rPr>
              <a:t>2</a:t>
            </a:r>
            <a:endParaRPr lang="en-US" sz="2500" dirty="0"/>
          </a:p>
        </p:txBody>
      </p:sp>
      <p:sp>
        <p:nvSpPr>
          <p:cNvPr id="12" name="Text 10"/>
          <p:cNvSpPr/>
          <p:nvPr/>
        </p:nvSpPr>
        <p:spPr>
          <a:xfrm>
            <a:off x="3634978" y="5465921"/>
            <a:ext cx="4692134" cy="671512"/>
          </a:xfrm>
          <a:prstGeom prst="rect">
            <a:avLst/>
          </a:prstGeom>
          <a:noFill/>
          <a:ln/>
        </p:spPr>
        <p:txBody>
          <a:bodyPr wrap="square" lIns="0" tIns="0" rIns="0" bIns="0" rtlCol="0" anchor="t"/>
          <a:lstStyle/>
          <a:p>
            <a:pPr marL="0" indent="0" algn="ctr">
              <a:lnSpc>
                <a:spcPts val="2600"/>
              </a:lnSpc>
              <a:buNone/>
            </a:pPr>
            <a:r>
              <a:rPr lang="en-US" sz="2100" dirty="0">
                <a:solidFill>
                  <a:srgbClr val="DCD7E5"/>
                </a:solidFill>
                <a:latin typeface="Montserrat" pitchFamily="34" charset="0"/>
                <a:ea typeface="Montserrat" pitchFamily="34" charset="-122"/>
                <a:cs typeface="Montserrat" pitchFamily="34" charset="-120"/>
              </a:rPr>
              <a:t>Step 2: Filter for USA Movies in March 2017 with &gt;1000 Votes</a:t>
            </a:r>
            <a:endParaRPr lang="en-US" sz="2100" dirty="0"/>
          </a:p>
        </p:txBody>
      </p:sp>
      <p:sp>
        <p:nvSpPr>
          <p:cNvPr id="13" name="Text 11"/>
          <p:cNvSpPr/>
          <p:nvPr/>
        </p:nvSpPr>
        <p:spPr>
          <a:xfrm>
            <a:off x="3634978" y="6266259"/>
            <a:ext cx="4692134" cy="1375410"/>
          </a:xfrm>
          <a:prstGeom prst="rect">
            <a:avLst/>
          </a:prstGeom>
          <a:noFill/>
          <a:ln/>
        </p:spPr>
        <p:txBody>
          <a:bodyPr wrap="square" lIns="0" tIns="0" rIns="0" bIns="0" rtlCol="0" anchor="t"/>
          <a:lstStyle/>
          <a:p>
            <a:pPr marL="0" indent="0" algn="ctr">
              <a:lnSpc>
                <a:spcPts val="2700"/>
              </a:lnSpc>
              <a:buNone/>
            </a:pPr>
            <a:r>
              <a:rPr lang="en-US" sz="1650" dirty="0">
                <a:solidFill>
                  <a:srgbClr val="DCD7E5"/>
                </a:solidFill>
                <a:latin typeface="Heebo Light" pitchFamily="34" charset="0"/>
                <a:ea typeface="Heebo Light" pitchFamily="34" charset="-122"/>
                <a:cs typeface="Heebo Light" pitchFamily="34" charset="-120"/>
              </a:rPr>
              <a:t>The WHERE clause filters the results to only include movies that were released in the USA during March 2017 and have more than 1,000 votes.</a:t>
            </a:r>
            <a:endParaRPr lang="en-US" sz="1650" dirty="0"/>
          </a:p>
        </p:txBody>
      </p:sp>
      <p:sp>
        <p:nvSpPr>
          <p:cNvPr id="14" name="Shape 12"/>
          <p:cNvSpPr/>
          <p:nvPr/>
        </p:nvSpPr>
        <p:spPr>
          <a:xfrm>
            <a:off x="8633936" y="3747016"/>
            <a:ext cx="30480" cy="751999"/>
          </a:xfrm>
          <a:prstGeom prst="roundRect">
            <a:avLst>
              <a:gd name="adj" fmla="val 296108"/>
            </a:avLst>
          </a:prstGeom>
          <a:solidFill>
            <a:srgbClr val="4A2C85"/>
          </a:solidFill>
          <a:ln/>
        </p:spPr>
      </p:sp>
      <p:sp>
        <p:nvSpPr>
          <p:cNvPr id="15" name="Shape 13"/>
          <p:cNvSpPr/>
          <p:nvPr/>
        </p:nvSpPr>
        <p:spPr>
          <a:xfrm>
            <a:off x="8407479" y="4257318"/>
            <a:ext cx="483394" cy="483394"/>
          </a:xfrm>
          <a:prstGeom prst="roundRect">
            <a:avLst>
              <a:gd name="adj" fmla="val 18671"/>
            </a:avLst>
          </a:prstGeom>
          <a:solidFill>
            <a:srgbClr val="31136C"/>
          </a:solidFill>
          <a:ln w="7620">
            <a:solidFill>
              <a:srgbClr val="4A2C85"/>
            </a:solidFill>
            <a:prstDash val="solid"/>
          </a:ln>
        </p:spPr>
      </p:sp>
      <p:sp>
        <p:nvSpPr>
          <p:cNvPr id="16" name="Text 14"/>
          <p:cNvSpPr/>
          <p:nvPr/>
        </p:nvSpPr>
        <p:spPr>
          <a:xfrm>
            <a:off x="8558213" y="4337804"/>
            <a:ext cx="181808" cy="322302"/>
          </a:xfrm>
          <a:prstGeom prst="rect">
            <a:avLst/>
          </a:prstGeom>
          <a:noFill/>
          <a:ln/>
        </p:spPr>
        <p:txBody>
          <a:bodyPr wrap="none" lIns="0" tIns="0" rIns="0" bIns="0" rtlCol="0" anchor="t"/>
          <a:lstStyle/>
          <a:p>
            <a:pPr marL="0" indent="0" algn="ctr">
              <a:lnSpc>
                <a:spcPts val="2500"/>
              </a:lnSpc>
              <a:buNone/>
            </a:pPr>
            <a:r>
              <a:rPr lang="en-US" sz="2500" dirty="0">
                <a:solidFill>
                  <a:srgbClr val="DCD7E5"/>
                </a:solidFill>
                <a:latin typeface="Montserrat" pitchFamily="34" charset="0"/>
                <a:ea typeface="Montserrat" pitchFamily="34" charset="-122"/>
                <a:cs typeface="Montserrat" pitchFamily="34" charset="-120"/>
              </a:rPr>
              <a:t>3</a:t>
            </a:r>
            <a:endParaRPr lang="en-US" sz="2500" dirty="0"/>
          </a:p>
        </p:txBody>
      </p:sp>
      <p:sp>
        <p:nvSpPr>
          <p:cNvPr id="17" name="Text 15"/>
          <p:cNvSpPr/>
          <p:nvPr/>
        </p:nvSpPr>
        <p:spPr>
          <a:xfrm>
            <a:off x="6303169" y="1700213"/>
            <a:ext cx="4692134" cy="671512"/>
          </a:xfrm>
          <a:prstGeom prst="rect">
            <a:avLst/>
          </a:prstGeom>
          <a:noFill/>
          <a:ln/>
        </p:spPr>
        <p:txBody>
          <a:bodyPr wrap="square" lIns="0" tIns="0" rIns="0" bIns="0" rtlCol="0" anchor="t"/>
          <a:lstStyle/>
          <a:p>
            <a:pPr marL="0" indent="0" algn="ctr">
              <a:lnSpc>
                <a:spcPts val="2600"/>
              </a:lnSpc>
              <a:buNone/>
            </a:pPr>
            <a:r>
              <a:rPr lang="en-US" sz="2100" dirty="0">
                <a:solidFill>
                  <a:srgbClr val="DCD7E5"/>
                </a:solidFill>
                <a:latin typeface="Montserrat" pitchFamily="34" charset="0"/>
                <a:ea typeface="Montserrat" pitchFamily="34" charset="-122"/>
                <a:cs typeface="Montserrat" pitchFamily="34" charset="-120"/>
              </a:rPr>
              <a:t>Step 3: Group by Genre and Count the Movies</a:t>
            </a:r>
            <a:endParaRPr lang="en-US" sz="2100" dirty="0"/>
          </a:p>
        </p:txBody>
      </p:sp>
      <p:sp>
        <p:nvSpPr>
          <p:cNvPr id="18" name="Text 16"/>
          <p:cNvSpPr/>
          <p:nvPr/>
        </p:nvSpPr>
        <p:spPr>
          <a:xfrm>
            <a:off x="6303169" y="2500551"/>
            <a:ext cx="4692134" cy="1031558"/>
          </a:xfrm>
          <a:prstGeom prst="rect">
            <a:avLst/>
          </a:prstGeom>
          <a:noFill/>
          <a:ln/>
        </p:spPr>
        <p:txBody>
          <a:bodyPr wrap="square" lIns="0" tIns="0" rIns="0" bIns="0" rtlCol="0" anchor="t"/>
          <a:lstStyle/>
          <a:p>
            <a:pPr marL="0" indent="0" algn="ctr">
              <a:lnSpc>
                <a:spcPts val="2700"/>
              </a:lnSpc>
              <a:buNone/>
            </a:pPr>
            <a:r>
              <a:rPr lang="en-US" sz="1650" dirty="0">
                <a:solidFill>
                  <a:srgbClr val="DCD7E5"/>
                </a:solidFill>
                <a:latin typeface="Heebo Light" pitchFamily="34" charset="0"/>
                <a:ea typeface="Heebo Light" pitchFamily="34" charset="-122"/>
                <a:cs typeface="Heebo Light" pitchFamily="34" charset="-120"/>
              </a:rPr>
              <a:t>The query then groups the results by genre and counts the number of movies for each genre using the COUNT(m.id) function.</a:t>
            </a:r>
            <a:endParaRPr lang="en-US" sz="1650" dirty="0"/>
          </a:p>
        </p:txBody>
      </p:sp>
      <p:sp>
        <p:nvSpPr>
          <p:cNvPr id="19" name="Shape 17"/>
          <p:cNvSpPr/>
          <p:nvPr/>
        </p:nvSpPr>
        <p:spPr>
          <a:xfrm>
            <a:off x="11302246" y="4499015"/>
            <a:ext cx="30480" cy="751999"/>
          </a:xfrm>
          <a:prstGeom prst="roundRect">
            <a:avLst>
              <a:gd name="adj" fmla="val 296108"/>
            </a:avLst>
          </a:prstGeom>
          <a:solidFill>
            <a:srgbClr val="4A2C85"/>
          </a:solidFill>
          <a:ln/>
        </p:spPr>
      </p:sp>
      <p:sp>
        <p:nvSpPr>
          <p:cNvPr id="20" name="Shape 18"/>
          <p:cNvSpPr/>
          <p:nvPr/>
        </p:nvSpPr>
        <p:spPr>
          <a:xfrm>
            <a:off x="11075789" y="4257318"/>
            <a:ext cx="483394" cy="483394"/>
          </a:xfrm>
          <a:prstGeom prst="roundRect">
            <a:avLst>
              <a:gd name="adj" fmla="val 18671"/>
            </a:avLst>
          </a:prstGeom>
          <a:solidFill>
            <a:srgbClr val="31136C"/>
          </a:solidFill>
          <a:ln w="7620">
            <a:solidFill>
              <a:srgbClr val="4A2C85"/>
            </a:solidFill>
            <a:prstDash val="solid"/>
          </a:ln>
        </p:spPr>
      </p:sp>
      <p:sp>
        <p:nvSpPr>
          <p:cNvPr id="21" name="Text 19"/>
          <p:cNvSpPr/>
          <p:nvPr/>
        </p:nvSpPr>
        <p:spPr>
          <a:xfrm>
            <a:off x="11210925" y="4337804"/>
            <a:ext cx="213122" cy="322302"/>
          </a:xfrm>
          <a:prstGeom prst="rect">
            <a:avLst/>
          </a:prstGeom>
          <a:noFill/>
          <a:ln/>
        </p:spPr>
        <p:txBody>
          <a:bodyPr wrap="none" lIns="0" tIns="0" rIns="0" bIns="0" rtlCol="0" anchor="t"/>
          <a:lstStyle/>
          <a:p>
            <a:pPr marL="0" indent="0" algn="ctr">
              <a:lnSpc>
                <a:spcPts val="2500"/>
              </a:lnSpc>
              <a:buNone/>
            </a:pPr>
            <a:r>
              <a:rPr lang="en-US" sz="2500" dirty="0">
                <a:solidFill>
                  <a:srgbClr val="DCD7E5"/>
                </a:solidFill>
                <a:latin typeface="Montserrat" pitchFamily="34" charset="0"/>
                <a:ea typeface="Montserrat" pitchFamily="34" charset="-122"/>
                <a:cs typeface="Montserrat" pitchFamily="34" charset="-120"/>
              </a:rPr>
              <a:t>4</a:t>
            </a:r>
            <a:endParaRPr lang="en-US" sz="2500" dirty="0"/>
          </a:p>
        </p:txBody>
      </p:sp>
      <p:sp>
        <p:nvSpPr>
          <p:cNvPr id="22" name="Text 20"/>
          <p:cNvSpPr/>
          <p:nvPr/>
        </p:nvSpPr>
        <p:spPr>
          <a:xfrm>
            <a:off x="8971478" y="5465921"/>
            <a:ext cx="4692134" cy="671512"/>
          </a:xfrm>
          <a:prstGeom prst="rect">
            <a:avLst/>
          </a:prstGeom>
          <a:noFill/>
          <a:ln/>
        </p:spPr>
        <p:txBody>
          <a:bodyPr wrap="square" lIns="0" tIns="0" rIns="0" bIns="0" rtlCol="0" anchor="t"/>
          <a:lstStyle/>
          <a:p>
            <a:pPr marL="0" indent="0" algn="ctr">
              <a:lnSpc>
                <a:spcPts val="2600"/>
              </a:lnSpc>
              <a:buNone/>
            </a:pPr>
            <a:r>
              <a:rPr lang="en-US" sz="2100" dirty="0">
                <a:solidFill>
                  <a:srgbClr val="DCD7E5"/>
                </a:solidFill>
                <a:latin typeface="Montserrat" pitchFamily="34" charset="0"/>
                <a:ea typeface="Montserrat" pitchFamily="34" charset="-122"/>
                <a:cs typeface="Montserrat" pitchFamily="34" charset="-120"/>
              </a:rPr>
              <a:t>Step 4: Order the Results by Movie Count Descending</a:t>
            </a:r>
            <a:endParaRPr lang="en-US" sz="2100" dirty="0"/>
          </a:p>
        </p:txBody>
      </p:sp>
      <p:sp>
        <p:nvSpPr>
          <p:cNvPr id="23" name="Text 21"/>
          <p:cNvSpPr/>
          <p:nvPr/>
        </p:nvSpPr>
        <p:spPr>
          <a:xfrm>
            <a:off x="8971478" y="6266259"/>
            <a:ext cx="4692134" cy="1031558"/>
          </a:xfrm>
          <a:prstGeom prst="rect">
            <a:avLst/>
          </a:prstGeom>
          <a:noFill/>
          <a:ln/>
        </p:spPr>
        <p:txBody>
          <a:bodyPr wrap="square" lIns="0" tIns="0" rIns="0" bIns="0" rtlCol="0" anchor="t"/>
          <a:lstStyle/>
          <a:p>
            <a:pPr marL="0" indent="0" algn="ctr">
              <a:lnSpc>
                <a:spcPts val="2700"/>
              </a:lnSpc>
              <a:buNone/>
            </a:pPr>
            <a:r>
              <a:rPr lang="en-US" sz="1650" dirty="0">
                <a:solidFill>
                  <a:srgbClr val="DCD7E5"/>
                </a:solidFill>
                <a:latin typeface="Heebo Light" pitchFamily="34" charset="0"/>
                <a:ea typeface="Heebo Light" pitchFamily="34" charset="-122"/>
                <a:cs typeface="Heebo Light" pitchFamily="34" charset="-120"/>
              </a:rPr>
              <a:t>Finally, the results are ordered by the movie_count column in descending order to show the genres with the most movies first.</a:t>
            </a:r>
            <a:endParaRPr lang="en-US" sz="165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84384" y="617577"/>
            <a:ext cx="8529518" cy="700326"/>
          </a:xfrm>
          <a:prstGeom prst="rect">
            <a:avLst/>
          </a:prstGeom>
          <a:noFill/>
          <a:ln/>
        </p:spPr>
        <p:txBody>
          <a:bodyPr wrap="none" lIns="0" tIns="0" rIns="0" bIns="0" rtlCol="0" anchor="t"/>
          <a:lstStyle/>
          <a:p>
            <a:pPr marL="0" indent="0">
              <a:lnSpc>
                <a:spcPts val="5500"/>
              </a:lnSpc>
              <a:buNone/>
            </a:pPr>
            <a:r>
              <a:rPr lang="en-US" sz="4400" dirty="0">
                <a:solidFill>
                  <a:srgbClr val="F2F0F4"/>
                </a:solidFill>
                <a:latin typeface="Montserrat" pitchFamily="34" charset="0"/>
                <a:ea typeface="Montserrat" pitchFamily="34" charset="-122"/>
                <a:cs typeface="Montserrat" pitchFamily="34" charset="-120"/>
              </a:rPr>
              <a:t>SQL Query Explanation for Q15</a:t>
            </a:r>
            <a:endParaRPr lang="en-US" sz="4400" dirty="0"/>
          </a:p>
        </p:txBody>
      </p:sp>
      <p:sp>
        <p:nvSpPr>
          <p:cNvPr id="3" name="Shape 1"/>
          <p:cNvSpPr/>
          <p:nvPr/>
        </p:nvSpPr>
        <p:spPr>
          <a:xfrm>
            <a:off x="784384" y="4693206"/>
            <a:ext cx="13061633" cy="30480"/>
          </a:xfrm>
          <a:prstGeom prst="roundRect">
            <a:avLst>
              <a:gd name="adj" fmla="val 308841"/>
            </a:avLst>
          </a:prstGeom>
          <a:solidFill>
            <a:srgbClr val="4A2C85"/>
          </a:solidFill>
          <a:ln/>
        </p:spPr>
      </p:sp>
      <p:sp>
        <p:nvSpPr>
          <p:cNvPr id="4" name="Shape 2"/>
          <p:cNvSpPr/>
          <p:nvPr/>
        </p:nvSpPr>
        <p:spPr>
          <a:xfrm>
            <a:off x="3314105" y="3908881"/>
            <a:ext cx="30480" cy="784384"/>
          </a:xfrm>
          <a:prstGeom prst="roundRect">
            <a:avLst>
              <a:gd name="adj" fmla="val 308841"/>
            </a:avLst>
          </a:prstGeom>
          <a:solidFill>
            <a:srgbClr val="4A2C85"/>
          </a:solidFill>
          <a:ln/>
        </p:spPr>
      </p:sp>
      <p:sp>
        <p:nvSpPr>
          <p:cNvPr id="5" name="Shape 3"/>
          <p:cNvSpPr/>
          <p:nvPr/>
        </p:nvSpPr>
        <p:spPr>
          <a:xfrm>
            <a:off x="3077289" y="4441091"/>
            <a:ext cx="504230" cy="504230"/>
          </a:xfrm>
          <a:prstGeom prst="roundRect">
            <a:avLst>
              <a:gd name="adj" fmla="val 18669"/>
            </a:avLst>
          </a:prstGeom>
          <a:solidFill>
            <a:srgbClr val="31136C"/>
          </a:solidFill>
          <a:ln w="7620">
            <a:solidFill>
              <a:srgbClr val="4A2C85"/>
            </a:solidFill>
            <a:prstDash val="solid"/>
          </a:ln>
        </p:spPr>
      </p:sp>
      <p:sp>
        <p:nvSpPr>
          <p:cNvPr id="6" name="Text 4"/>
          <p:cNvSpPr/>
          <p:nvPr/>
        </p:nvSpPr>
        <p:spPr>
          <a:xfrm>
            <a:off x="3268623" y="4525030"/>
            <a:ext cx="121444" cy="336233"/>
          </a:xfrm>
          <a:prstGeom prst="rect">
            <a:avLst/>
          </a:prstGeom>
          <a:noFill/>
          <a:ln/>
        </p:spPr>
        <p:txBody>
          <a:bodyPr wrap="none" lIns="0" tIns="0" rIns="0" bIns="0" rtlCol="0" anchor="t"/>
          <a:lstStyle/>
          <a:p>
            <a:pPr marL="0" indent="0" algn="ctr">
              <a:lnSpc>
                <a:spcPts val="2600"/>
              </a:lnSpc>
              <a:buNone/>
            </a:pPr>
            <a:r>
              <a:rPr lang="en-US" sz="2600" dirty="0">
                <a:solidFill>
                  <a:srgbClr val="DCD7E5"/>
                </a:solidFill>
                <a:latin typeface="Montserrat" pitchFamily="34" charset="0"/>
                <a:ea typeface="Montserrat" pitchFamily="34" charset="-122"/>
                <a:cs typeface="Montserrat" pitchFamily="34" charset="-120"/>
              </a:rPr>
              <a:t>1</a:t>
            </a:r>
            <a:endParaRPr lang="en-US" sz="2600" dirty="0"/>
          </a:p>
        </p:txBody>
      </p:sp>
      <p:sp>
        <p:nvSpPr>
          <p:cNvPr id="7" name="Text 5"/>
          <p:cNvSpPr/>
          <p:nvPr/>
        </p:nvSpPr>
        <p:spPr>
          <a:xfrm>
            <a:off x="1064181" y="1766054"/>
            <a:ext cx="4530447" cy="350163"/>
          </a:xfrm>
          <a:prstGeom prst="rect">
            <a:avLst/>
          </a:prstGeom>
          <a:noFill/>
          <a:ln/>
        </p:spPr>
        <p:txBody>
          <a:bodyPr wrap="none" lIns="0" tIns="0" rIns="0" bIns="0" rtlCol="0" anchor="t"/>
          <a:lstStyle/>
          <a:p>
            <a:pPr marL="0" indent="0" algn="ctr">
              <a:lnSpc>
                <a:spcPts val="2750"/>
              </a:lnSpc>
              <a:buNone/>
            </a:pPr>
            <a:r>
              <a:rPr lang="en-US" sz="2200" dirty="0">
                <a:solidFill>
                  <a:srgbClr val="DCD7E5"/>
                </a:solidFill>
                <a:latin typeface="Montserrat" pitchFamily="34" charset="0"/>
                <a:ea typeface="Montserrat" pitchFamily="34" charset="-122"/>
                <a:cs typeface="Montserrat" pitchFamily="34" charset="-120"/>
              </a:rPr>
              <a:t>Step 1: Join the Necessary Tables</a:t>
            </a:r>
            <a:endParaRPr lang="en-US" sz="2200" dirty="0"/>
          </a:p>
        </p:txBody>
      </p:sp>
      <p:sp>
        <p:nvSpPr>
          <p:cNvPr id="8" name="Text 6"/>
          <p:cNvSpPr/>
          <p:nvPr/>
        </p:nvSpPr>
        <p:spPr>
          <a:xfrm>
            <a:off x="1008459" y="2250638"/>
            <a:ext cx="4642009" cy="1433989"/>
          </a:xfrm>
          <a:prstGeom prst="rect">
            <a:avLst/>
          </a:prstGeom>
          <a:noFill/>
          <a:ln/>
        </p:spPr>
        <p:txBody>
          <a:bodyPr wrap="square" lIns="0" tIns="0" rIns="0" bIns="0" rtlCol="0" anchor="t"/>
          <a:lstStyle/>
          <a:p>
            <a:pPr marL="0" indent="0" algn="ctr">
              <a:lnSpc>
                <a:spcPts val="2800"/>
              </a:lnSpc>
              <a:buNone/>
            </a:pPr>
            <a:r>
              <a:rPr lang="en-US" sz="1750" dirty="0">
                <a:solidFill>
                  <a:srgbClr val="DCD7E5"/>
                </a:solidFill>
                <a:latin typeface="Heebo Light" pitchFamily="34" charset="0"/>
                <a:ea typeface="Heebo Light" pitchFamily="34" charset="-122"/>
                <a:cs typeface="Heebo Light" pitchFamily="34" charset="-120"/>
              </a:rPr>
              <a:t>The query starts by joining the movie, genre, and ratings tables. This allows us to access the movie title, genre, and average rating data in a single query.</a:t>
            </a:r>
            <a:endParaRPr lang="en-US" sz="1750" dirty="0"/>
          </a:p>
        </p:txBody>
      </p:sp>
      <p:sp>
        <p:nvSpPr>
          <p:cNvPr id="9" name="Shape 7"/>
          <p:cNvSpPr/>
          <p:nvPr/>
        </p:nvSpPr>
        <p:spPr>
          <a:xfrm>
            <a:off x="5971223" y="4693146"/>
            <a:ext cx="30480" cy="784384"/>
          </a:xfrm>
          <a:prstGeom prst="roundRect">
            <a:avLst>
              <a:gd name="adj" fmla="val 308841"/>
            </a:avLst>
          </a:prstGeom>
          <a:solidFill>
            <a:srgbClr val="4A2C85"/>
          </a:solidFill>
          <a:ln/>
        </p:spPr>
      </p:sp>
      <p:sp>
        <p:nvSpPr>
          <p:cNvPr id="10" name="Shape 8"/>
          <p:cNvSpPr/>
          <p:nvPr/>
        </p:nvSpPr>
        <p:spPr>
          <a:xfrm>
            <a:off x="5734407" y="4441091"/>
            <a:ext cx="504230" cy="504230"/>
          </a:xfrm>
          <a:prstGeom prst="roundRect">
            <a:avLst>
              <a:gd name="adj" fmla="val 18669"/>
            </a:avLst>
          </a:prstGeom>
          <a:solidFill>
            <a:srgbClr val="31136C"/>
          </a:solidFill>
          <a:ln w="7620">
            <a:solidFill>
              <a:srgbClr val="4A2C85"/>
            </a:solidFill>
            <a:prstDash val="solid"/>
          </a:ln>
        </p:spPr>
      </p:sp>
      <p:sp>
        <p:nvSpPr>
          <p:cNvPr id="11" name="Text 9"/>
          <p:cNvSpPr/>
          <p:nvPr/>
        </p:nvSpPr>
        <p:spPr>
          <a:xfrm>
            <a:off x="5890974" y="4525030"/>
            <a:ext cx="190976" cy="336233"/>
          </a:xfrm>
          <a:prstGeom prst="rect">
            <a:avLst/>
          </a:prstGeom>
          <a:noFill/>
          <a:ln/>
        </p:spPr>
        <p:txBody>
          <a:bodyPr wrap="none" lIns="0" tIns="0" rIns="0" bIns="0" rtlCol="0" anchor="t"/>
          <a:lstStyle/>
          <a:p>
            <a:pPr marL="0" indent="0" algn="ctr">
              <a:lnSpc>
                <a:spcPts val="2600"/>
              </a:lnSpc>
              <a:buNone/>
            </a:pPr>
            <a:r>
              <a:rPr lang="en-US" sz="2600" dirty="0">
                <a:solidFill>
                  <a:srgbClr val="DCD7E5"/>
                </a:solidFill>
                <a:latin typeface="Montserrat" pitchFamily="34" charset="0"/>
                <a:ea typeface="Montserrat" pitchFamily="34" charset="-122"/>
                <a:cs typeface="Montserrat" pitchFamily="34" charset="-120"/>
              </a:rPr>
              <a:t>2</a:t>
            </a:r>
            <a:endParaRPr lang="en-US" sz="2600" dirty="0"/>
          </a:p>
        </p:txBody>
      </p:sp>
      <p:sp>
        <p:nvSpPr>
          <p:cNvPr id="12" name="Text 10"/>
          <p:cNvSpPr/>
          <p:nvPr/>
        </p:nvSpPr>
        <p:spPr>
          <a:xfrm>
            <a:off x="3665577" y="5701784"/>
            <a:ext cx="4642009" cy="700326"/>
          </a:xfrm>
          <a:prstGeom prst="rect">
            <a:avLst/>
          </a:prstGeom>
          <a:noFill/>
          <a:ln/>
        </p:spPr>
        <p:txBody>
          <a:bodyPr wrap="square" lIns="0" tIns="0" rIns="0" bIns="0" rtlCol="0" anchor="t"/>
          <a:lstStyle/>
          <a:p>
            <a:pPr marL="0" indent="0" algn="ctr">
              <a:lnSpc>
                <a:spcPts val="2750"/>
              </a:lnSpc>
              <a:buNone/>
            </a:pPr>
            <a:r>
              <a:rPr lang="en-US" sz="2200" dirty="0">
                <a:solidFill>
                  <a:srgbClr val="DCD7E5"/>
                </a:solidFill>
                <a:latin typeface="Montserrat" pitchFamily="34" charset="0"/>
                <a:ea typeface="Montserrat" pitchFamily="34" charset="-122"/>
                <a:cs typeface="Montserrat" pitchFamily="34" charset="-120"/>
              </a:rPr>
              <a:t>Step 2: Filter for Movies Starting with "The"</a:t>
            </a:r>
            <a:endParaRPr lang="en-US" sz="2200" dirty="0"/>
          </a:p>
        </p:txBody>
      </p:sp>
      <p:sp>
        <p:nvSpPr>
          <p:cNvPr id="13" name="Text 11"/>
          <p:cNvSpPr/>
          <p:nvPr/>
        </p:nvSpPr>
        <p:spPr>
          <a:xfrm>
            <a:off x="3665577" y="6536531"/>
            <a:ext cx="4642009" cy="1075492"/>
          </a:xfrm>
          <a:prstGeom prst="rect">
            <a:avLst/>
          </a:prstGeom>
          <a:noFill/>
          <a:ln/>
        </p:spPr>
        <p:txBody>
          <a:bodyPr wrap="square" lIns="0" tIns="0" rIns="0" bIns="0" rtlCol="0" anchor="t"/>
          <a:lstStyle/>
          <a:p>
            <a:pPr marL="0" indent="0" algn="ctr">
              <a:lnSpc>
                <a:spcPts val="2800"/>
              </a:lnSpc>
              <a:buNone/>
            </a:pPr>
            <a:r>
              <a:rPr lang="en-US" sz="1750" dirty="0">
                <a:solidFill>
                  <a:srgbClr val="DCD7E5"/>
                </a:solidFill>
                <a:latin typeface="Heebo Light" pitchFamily="34" charset="0"/>
                <a:ea typeface="Heebo Light" pitchFamily="34" charset="-122"/>
                <a:cs typeface="Heebo Light" pitchFamily="34" charset="-120"/>
              </a:rPr>
              <a:t>The WHERE clause filters the results to only include movies where the title starts with the word "The".</a:t>
            </a:r>
            <a:endParaRPr lang="en-US" sz="1750" dirty="0"/>
          </a:p>
        </p:txBody>
      </p:sp>
      <p:sp>
        <p:nvSpPr>
          <p:cNvPr id="14" name="Shape 12"/>
          <p:cNvSpPr/>
          <p:nvPr/>
        </p:nvSpPr>
        <p:spPr>
          <a:xfrm>
            <a:off x="8628340" y="3908881"/>
            <a:ext cx="30480" cy="784384"/>
          </a:xfrm>
          <a:prstGeom prst="roundRect">
            <a:avLst>
              <a:gd name="adj" fmla="val 308841"/>
            </a:avLst>
          </a:prstGeom>
          <a:solidFill>
            <a:srgbClr val="4A2C85"/>
          </a:solidFill>
          <a:ln/>
        </p:spPr>
      </p:sp>
      <p:sp>
        <p:nvSpPr>
          <p:cNvPr id="15" name="Shape 13"/>
          <p:cNvSpPr/>
          <p:nvPr/>
        </p:nvSpPr>
        <p:spPr>
          <a:xfrm>
            <a:off x="8391525" y="4441091"/>
            <a:ext cx="504230" cy="504230"/>
          </a:xfrm>
          <a:prstGeom prst="roundRect">
            <a:avLst>
              <a:gd name="adj" fmla="val 18669"/>
            </a:avLst>
          </a:prstGeom>
          <a:solidFill>
            <a:srgbClr val="31136C"/>
          </a:solidFill>
          <a:ln w="7620">
            <a:solidFill>
              <a:srgbClr val="4A2C85"/>
            </a:solidFill>
            <a:prstDash val="solid"/>
          </a:ln>
        </p:spPr>
      </p:sp>
      <p:sp>
        <p:nvSpPr>
          <p:cNvPr id="16" name="Text 14"/>
          <p:cNvSpPr/>
          <p:nvPr/>
        </p:nvSpPr>
        <p:spPr>
          <a:xfrm>
            <a:off x="8548807" y="4525030"/>
            <a:ext cx="189667" cy="336233"/>
          </a:xfrm>
          <a:prstGeom prst="rect">
            <a:avLst/>
          </a:prstGeom>
          <a:noFill/>
          <a:ln/>
        </p:spPr>
        <p:txBody>
          <a:bodyPr wrap="none" lIns="0" tIns="0" rIns="0" bIns="0" rtlCol="0" anchor="t"/>
          <a:lstStyle/>
          <a:p>
            <a:pPr marL="0" indent="0" algn="ctr">
              <a:lnSpc>
                <a:spcPts val="2600"/>
              </a:lnSpc>
              <a:buNone/>
            </a:pPr>
            <a:r>
              <a:rPr lang="en-US" sz="2600" dirty="0">
                <a:solidFill>
                  <a:srgbClr val="DCD7E5"/>
                </a:solidFill>
                <a:latin typeface="Montserrat" pitchFamily="34" charset="0"/>
                <a:ea typeface="Montserrat" pitchFamily="34" charset="-122"/>
                <a:cs typeface="Montserrat" pitchFamily="34" charset="-120"/>
              </a:rPr>
              <a:t>3</a:t>
            </a:r>
            <a:endParaRPr lang="en-US" sz="2600" dirty="0"/>
          </a:p>
        </p:txBody>
      </p:sp>
      <p:sp>
        <p:nvSpPr>
          <p:cNvPr id="17" name="Text 15"/>
          <p:cNvSpPr/>
          <p:nvPr/>
        </p:nvSpPr>
        <p:spPr>
          <a:xfrm>
            <a:off x="6680359" y="2124551"/>
            <a:ext cx="3926681" cy="350163"/>
          </a:xfrm>
          <a:prstGeom prst="rect">
            <a:avLst/>
          </a:prstGeom>
          <a:noFill/>
          <a:ln/>
        </p:spPr>
        <p:txBody>
          <a:bodyPr wrap="none" lIns="0" tIns="0" rIns="0" bIns="0" rtlCol="0" anchor="t"/>
          <a:lstStyle/>
          <a:p>
            <a:pPr marL="0" indent="0" algn="ctr">
              <a:lnSpc>
                <a:spcPts val="2750"/>
              </a:lnSpc>
              <a:buNone/>
            </a:pPr>
            <a:r>
              <a:rPr lang="en-US" sz="2200" dirty="0">
                <a:solidFill>
                  <a:srgbClr val="DCD7E5"/>
                </a:solidFill>
                <a:latin typeface="Montserrat" pitchFamily="34" charset="0"/>
                <a:ea typeface="Montserrat" pitchFamily="34" charset="-122"/>
                <a:cs typeface="Montserrat" pitchFamily="34" charset="-120"/>
              </a:rPr>
              <a:t>Step 3: Add the Rating Filter</a:t>
            </a:r>
            <a:endParaRPr lang="en-US" sz="2200" dirty="0"/>
          </a:p>
        </p:txBody>
      </p:sp>
      <p:sp>
        <p:nvSpPr>
          <p:cNvPr id="18" name="Text 16"/>
          <p:cNvSpPr/>
          <p:nvPr/>
        </p:nvSpPr>
        <p:spPr>
          <a:xfrm>
            <a:off x="6322695" y="2609136"/>
            <a:ext cx="4642009" cy="1075492"/>
          </a:xfrm>
          <a:prstGeom prst="rect">
            <a:avLst/>
          </a:prstGeom>
          <a:noFill/>
          <a:ln/>
        </p:spPr>
        <p:txBody>
          <a:bodyPr wrap="square" lIns="0" tIns="0" rIns="0" bIns="0" rtlCol="0" anchor="t"/>
          <a:lstStyle/>
          <a:p>
            <a:pPr marL="0" indent="0" algn="ctr">
              <a:lnSpc>
                <a:spcPts val="2800"/>
              </a:lnSpc>
              <a:buNone/>
            </a:pPr>
            <a:r>
              <a:rPr lang="en-US" sz="1750" dirty="0">
                <a:solidFill>
                  <a:srgbClr val="DCD7E5"/>
                </a:solidFill>
                <a:latin typeface="Heebo Light" pitchFamily="34" charset="0"/>
                <a:ea typeface="Heebo Light" pitchFamily="34" charset="-122"/>
                <a:cs typeface="Heebo Light" pitchFamily="34" charset="-120"/>
              </a:rPr>
              <a:t>The WHERE clause also filters the results to only include movies that have an average rating greater than 8.</a:t>
            </a:r>
            <a:endParaRPr lang="en-US" sz="1750" dirty="0"/>
          </a:p>
        </p:txBody>
      </p:sp>
      <p:sp>
        <p:nvSpPr>
          <p:cNvPr id="19" name="Shape 17"/>
          <p:cNvSpPr/>
          <p:nvPr/>
        </p:nvSpPr>
        <p:spPr>
          <a:xfrm>
            <a:off x="11285458" y="4693146"/>
            <a:ext cx="30480" cy="784384"/>
          </a:xfrm>
          <a:prstGeom prst="roundRect">
            <a:avLst>
              <a:gd name="adj" fmla="val 308841"/>
            </a:avLst>
          </a:prstGeom>
          <a:solidFill>
            <a:srgbClr val="4A2C85"/>
          </a:solidFill>
          <a:ln/>
        </p:spPr>
      </p:sp>
      <p:sp>
        <p:nvSpPr>
          <p:cNvPr id="20" name="Shape 18"/>
          <p:cNvSpPr/>
          <p:nvPr/>
        </p:nvSpPr>
        <p:spPr>
          <a:xfrm>
            <a:off x="11048643" y="4441091"/>
            <a:ext cx="504230" cy="504230"/>
          </a:xfrm>
          <a:prstGeom prst="roundRect">
            <a:avLst>
              <a:gd name="adj" fmla="val 18669"/>
            </a:avLst>
          </a:prstGeom>
          <a:solidFill>
            <a:srgbClr val="31136C"/>
          </a:solidFill>
          <a:ln w="7620">
            <a:solidFill>
              <a:srgbClr val="4A2C85"/>
            </a:solidFill>
            <a:prstDash val="solid"/>
          </a:ln>
        </p:spPr>
      </p:sp>
      <p:sp>
        <p:nvSpPr>
          <p:cNvPr id="21" name="Text 19"/>
          <p:cNvSpPr/>
          <p:nvPr/>
        </p:nvSpPr>
        <p:spPr>
          <a:xfrm>
            <a:off x="11189613" y="4525030"/>
            <a:ext cx="222290" cy="336233"/>
          </a:xfrm>
          <a:prstGeom prst="rect">
            <a:avLst/>
          </a:prstGeom>
          <a:noFill/>
          <a:ln/>
        </p:spPr>
        <p:txBody>
          <a:bodyPr wrap="none" lIns="0" tIns="0" rIns="0" bIns="0" rtlCol="0" anchor="t"/>
          <a:lstStyle/>
          <a:p>
            <a:pPr marL="0" indent="0" algn="ctr">
              <a:lnSpc>
                <a:spcPts val="2600"/>
              </a:lnSpc>
              <a:buNone/>
            </a:pPr>
            <a:r>
              <a:rPr lang="en-US" sz="2600" dirty="0">
                <a:solidFill>
                  <a:srgbClr val="DCD7E5"/>
                </a:solidFill>
                <a:latin typeface="Montserrat" pitchFamily="34" charset="0"/>
                <a:ea typeface="Montserrat" pitchFamily="34" charset="-122"/>
                <a:cs typeface="Montserrat" pitchFamily="34" charset="-120"/>
              </a:rPr>
              <a:t>4</a:t>
            </a:r>
            <a:endParaRPr lang="en-US" sz="2600" dirty="0"/>
          </a:p>
        </p:txBody>
      </p:sp>
      <p:sp>
        <p:nvSpPr>
          <p:cNvPr id="22" name="Text 20"/>
          <p:cNvSpPr/>
          <p:nvPr/>
        </p:nvSpPr>
        <p:spPr>
          <a:xfrm>
            <a:off x="9557861" y="5701784"/>
            <a:ext cx="3485912" cy="350163"/>
          </a:xfrm>
          <a:prstGeom prst="rect">
            <a:avLst/>
          </a:prstGeom>
          <a:noFill/>
          <a:ln/>
        </p:spPr>
        <p:txBody>
          <a:bodyPr wrap="none" lIns="0" tIns="0" rIns="0" bIns="0" rtlCol="0" anchor="t"/>
          <a:lstStyle/>
          <a:p>
            <a:pPr marL="0" indent="0" algn="ctr">
              <a:lnSpc>
                <a:spcPts val="2750"/>
              </a:lnSpc>
              <a:buNone/>
            </a:pPr>
            <a:r>
              <a:rPr lang="en-US" sz="2200" dirty="0">
                <a:solidFill>
                  <a:srgbClr val="DCD7E5"/>
                </a:solidFill>
                <a:latin typeface="Montserrat" pitchFamily="34" charset="0"/>
                <a:ea typeface="Montserrat" pitchFamily="34" charset="-122"/>
                <a:cs typeface="Montserrat" pitchFamily="34" charset="-120"/>
              </a:rPr>
              <a:t>Step 4: Order the Results</a:t>
            </a:r>
            <a:endParaRPr lang="en-US" sz="2200" dirty="0"/>
          </a:p>
        </p:txBody>
      </p:sp>
      <p:sp>
        <p:nvSpPr>
          <p:cNvPr id="23" name="Text 21"/>
          <p:cNvSpPr/>
          <p:nvPr/>
        </p:nvSpPr>
        <p:spPr>
          <a:xfrm>
            <a:off x="8979813" y="6186368"/>
            <a:ext cx="4642009" cy="716994"/>
          </a:xfrm>
          <a:prstGeom prst="rect">
            <a:avLst/>
          </a:prstGeom>
          <a:noFill/>
          <a:ln/>
        </p:spPr>
        <p:txBody>
          <a:bodyPr wrap="square" lIns="0" tIns="0" rIns="0" bIns="0" rtlCol="0" anchor="t"/>
          <a:lstStyle/>
          <a:p>
            <a:pPr marL="0" indent="0" algn="ctr">
              <a:lnSpc>
                <a:spcPts val="2800"/>
              </a:lnSpc>
              <a:buNone/>
            </a:pPr>
            <a:r>
              <a:rPr lang="en-US" sz="1750" dirty="0">
                <a:solidFill>
                  <a:srgbClr val="DCD7E5"/>
                </a:solidFill>
                <a:latin typeface="Heebo Light" pitchFamily="34" charset="0"/>
                <a:ea typeface="Heebo Light" pitchFamily="34" charset="-122"/>
                <a:cs typeface="Heebo Light" pitchFamily="34" charset="-120"/>
              </a:rPr>
              <a:t>Finally, the results are ordered first by genre and then by average rating in descending order.</a:t>
            </a:r>
            <a:endParaRPr lang="en-US" sz="17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07350" y="772835"/>
            <a:ext cx="6895267" cy="631627"/>
          </a:xfrm>
          <a:prstGeom prst="rect">
            <a:avLst/>
          </a:prstGeom>
          <a:noFill/>
          <a:ln/>
        </p:spPr>
        <p:txBody>
          <a:bodyPr wrap="none" lIns="0" tIns="0" rIns="0" bIns="0" rtlCol="0" anchor="t"/>
          <a:lstStyle/>
          <a:p>
            <a:pPr marL="0" indent="0">
              <a:lnSpc>
                <a:spcPts val="4950"/>
              </a:lnSpc>
              <a:buNone/>
            </a:pPr>
            <a:r>
              <a:rPr lang="en-US" sz="3950" dirty="0">
                <a:solidFill>
                  <a:srgbClr val="F2F0F4"/>
                </a:solidFill>
                <a:latin typeface="Montserrat" pitchFamily="34" charset="0"/>
                <a:ea typeface="Montserrat" pitchFamily="34" charset="-122"/>
                <a:cs typeface="Montserrat" pitchFamily="34" charset="-120"/>
              </a:rPr>
              <a:t>SQL Query Explanation Q16</a:t>
            </a:r>
            <a:endParaRPr lang="en-US" sz="3950" dirty="0"/>
          </a:p>
        </p:txBody>
      </p:sp>
      <p:sp>
        <p:nvSpPr>
          <p:cNvPr id="3" name="Text 1"/>
          <p:cNvSpPr/>
          <p:nvPr/>
        </p:nvSpPr>
        <p:spPr>
          <a:xfrm>
            <a:off x="707350" y="1808678"/>
            <a:ext cx="13215699" cy="323374"/>
          </a:xfrm>
          <a:prstGeom prst="rect">
            <a:avLst/>
          </a:prstGeom>
          <a:noFill/>
          <a:ln/>
        </p:spPr>
        <p:txBody>
          <a:bodyPr wrap="none" lIns="0" tIns="0" rIns="0" bIns="0" rtlCol="0" anchor="t"/>
          <a:lstStyle/>
          <a:p>
            <a:pPr marL="0" indent="0">
              <a:lnSpc>
                <a:spcPts val="2500"/>
              </a:lnSpc>
              <a:buNone/>
            </a:pPr>
            <a:r>
              <a:rPr lang="en-US" sz="1550" dirty="0">
                <a:solidFill>
                  <a:srgbClr val="DCD7E5"/>
                </a:solidFill>
                <a:latin typeface="Heebo Light" pitchFamily="34" charset="0"/>
                <a:ea typeface="Heebo Light" pitchFamily="34" charset="-122"/>
                <a:cs typeface="Heebo Light" pitchFamily="34" charset="-120"/>
              </a:rPr>
              <a:t>The SQL query is designed to find the number of movies released between April 1, 2018 and April 1, 2019 that have a median rating of 8.</a:t>
            </a:r>
            <a:endParaRPr lang="en-US" sz="1550" dirty="0"/>
          </a:p>
        </p:txBody>
      </p:sp>
      <p:sp>
        <p:nvSpPr>
          <p:cNvPr id="4" name="Text 2"/>
          <p:cNvSpPr/>
          <p:nvPr/>
        </p:nvSpPr>
        <p:spPr>
          <a:xfrm>
            <a:off x="707350" y="2359343"/>
            <a:ext cx="13215699" cy="323374"/>
          </a:xfrm>
          <a:prstGeom prst="rect">
            <a:avLst/>
          </a:prstGeom>
          <a:noFill/>
          <a:ln/>
        </p:spPr>
        <p:txBody>
          <a:bodyPr wrap="none" lIns="0" tIns="0" rIns="0" bIns="0" rtlCol="0" anchor="t"/>
          <a:lstStyle/>
          <a:p>
            <a:pPr marL="0" indent="0">
              <a:lnSpc>
                <a:spcPts val="2500"/>
              </a:lnSpc>
              <a:buNone/>
            </a:pPr>
            <a:r>
              <a:rPr lang="en-US" sz="1550" dirty="0">
                <a:solidFill>
                  <a:srgbClr val="DCD7E5"/>
                </a:solidFill>
                <a:latin typeface="Heebo Light" pitchFamily="34" charset="0"/>
                <a:ea typeface="Heebo Light" pitchFamily="34" charset="-122"/>
                <a:cs typeface="Heebo Light" pitchFamily="34" charset="-120"/>
              </a:rPr>
              <a:t>Here's a breakdown of the query:</a:t>
            </a:r>
            <a:endParaRPr lang="en-US" sz="1550" dirty="0"/>
          </a:p>
        </p:txBody>
      </p:sp>
      <p:sp>
        <p:nvSpPr>
          <p:cNvPr id="5" name="Shape 3"/>
          <p:cNvSpPr/>
          <p:nvPr/>
        </p:nvSpPr>
        <p:spPr>
          <a:xfrm>
            <a:off x="707350" y="3137297"/>
            <a:ext cx="454700" cy="454700"/>
          </a:xfrm>
          <a:prstGeom prst="roundRect">
            <a:avLst>
              <a:gd name="adj" fmla="val 18669"/>
            </a:avLst>
          </a:prstGeom>
          <a:solidFill>
            <a:srgbClr val="31136C"/>
          </a:solidFill>
          <a:ln w="7620">
            <a:solidFill>
              <a:srgbClr val="4A2C85"/>
            </a:solidFill>
            <a:prstDash val="solid"/>
          </a:ln>
        </p:spPr>
      </p:sp>
      <p:sp>
        <p:nvSpPr>
          <p:cNvPr id="6" name="Text 4"/>
          <p:cNvSpPr/>
          <p:nvPr/>
        </p:nvSpPr>
        <p:spPr>
          <a:xfrm>
            <a:off x="879991" y="3213021"/>
            <a:ext cx="109418" cy="303133"/>
          </a:xfrm>
          <a:prstGeom prst="rect">
            <a:avLst/>
          </a:prstGeom>
          <a:noFill/>
          <a:ln/>
        </p:spPr>
        <p:txBody>
          <a:bodyPr wrap="none" lIns="0" tIns="0" rIns="0" bIns="0" rtlCol="0" anchor="t"/>
          <a:lstStyle/>
          <a:p>
            <a:pPr marL="0" indent="0" algn="ctr">
              <a:lnSpc>
                <a:spcPts val="2350"/>
              </a:lnSpc>
              <a:buNone/>
            </a:pPr>
            <a:r>
              <a:rPr lang="en-US" sz="2350" dirty="0">
                <a:solidFill>
                  <a:srgbClr val="DCD7E5"/>
                </a:solidFill>
                <a:latin typeface="Montserrat" pitchFamily="34" charset="0"/>
                <a:ea typeface="Montserrat" pitchFamily="34" charset="-122"/>
                <a:cs typeface="Montserrat" pitchFamily="34" charset="-120"/>
              </a:rPr>
              <a:t>1</a:t>
            </a:r>
            <a:endParaRPr lang="en-US" sz="2350" dirty="0"/>
          </a:p>
        </p:txBody>
      </p:sp>
      <p:sp>
        <p:nvSpPr>
          <p:cNvPr id="7" name="Text 5"/>
          <p:cNvSpPr/>
          <p:nvPr/>
        </p:nvSpPr>
        <p:spPr>
          <a:xfrm>
            <a:off x="1364099" y="3137297"/>
            <a:ext cx="5850136" cy="947261"/>
          </a:xfrm>
          <a:prstGeom prst="rect">
            <a:avLst/>
          </a:prstGeom>
          <a:noFill/>
          <a:ln/>
        </p:spPr>
        <p:txBody>
          <a:bodyPr wrap="square" lIns="0" tIns="0" rIns="0" bIns="0" rtlCol="0" anchor="t"/>
          <a:lstStyle/>
          <a:p>
            <a:pPr marL="0" indent="0">
              <a:lnSpc>
                <a:spcPts val="2450"/>
              </a:lnSpc>
              <a:buNone/>
            </a:pPr>
            <a:r>
              <a:rPr lang="en-US" sz="1950" dirty="0">
                <a:solidFill>
                  <a:srgbClr val="DCD7E5"/>
                </a:solidFill>
                <a:latin typeface="Montserrat" pitchFamily="34" charset="0"/>
                <a:ea typeface="Montserrat" pitchFamily="34" charset="-122"/>
                <a:cs typeface="Montserrat" pitchFamily="34" charset="-120"/>
              </a:rPr>
              <a:t>SELECT COUNT(*) AS movies_with_median_rating_8 FROM movie m JOIN ratings r ON m.id = r.movie_id</a:t>
            </a:r>
            <a:endParaRPr lang="en-US" sz="1950" dirty="0"/>
          </a:p>
        </p:txBody>
      </p:sp>
      <p:sp>
        <p:nvSpPr>
          <p:cNvPr id="8" name="Text 6"/>
          <p:cNvSpPr/>
          <p:nvPr/>
        </p:nvSpPr>
        <p:spPr>
          <a:xfrm>
            <a:off x="1364099" y="4205764"/>
            <a:ext cx="5850136" cy="646748"/>
          </a:xfrm>
          <a:prstGeom prst="rect">
            <a:avLst/>
          </a:prstGeom>
          <a:noFill/>
          <a:ln/>
        </p:spPr>
        <p:txBody>
          <a:bodyPr wrap="square" lIns="0" tIns="0" rIns="0" bIns="0" rtlCol="0" anchor="t"/>
          <a:lstStyle/>
          <a:p>
            <a:pPr marL="0" indent="0">
              <a:lnSpc>
                <a:spcPts val="2500"/>
              </a:lnSpc>
              <a:buNone/>
            </a:pPr>
            <a:r>
              <a:rPr lang="en-US" sz="1550" dirty="0">
                <a:solidFill>
                  <a:srgbClr val="DCD7E5"/>
                </a:solidFill>
                <a:latin typeface="Heebo Light" pitchFamily="34" charset="0"/>
                <a:ea typeface="Heebo Light" pitchFamily="34" charset="-122"/>
                <a:cs typeface="Heebo Light" pitchFamily="34" charset="-120"/>
              </a:rPr>
              <a:t>This part of the query selects the count of movies that match the criteria and aliases the result as "movies_with_median_rating_8".</a:t>
            </a:r>
            <a:endParaRPr lang="en-US" sz="1550" dirty="0"/>
          </a:p>
        </p:txBody>
      </p:sp>
      <p:sp>
        <p:nvSpPr>
          <p:cNvPr id="9" name="Shape 7"/>
          <p:cNvSpPr/>
          <p:nvPr/>
        </p:nvSpPr>
        <p:spPr>
          <a:xfrm>
            <a:off x="7416284" y="3137297"/>
            <a:ext cx="454700" cy="454700"/>
          </a:xfrm>
          <a:prstGeom prst="roundRect">
            <a:avLst>
              <a:gd name="adj" fmla="val 18669"/>
            </a:avLst>
          </a:prstGeom>
          <a:solidFill>
            <a:srgbClr val="31136C"/>
          </a:solidFill>
          <a:ln w="7620">
            <a:solidFill>
              <a:srgbClr val="4A2C85"/>
            </a:solidFill>
            <a:prstDash val="solid"/>
          </a:ln>
        </p:spPr>
      </p:sp>
      <p:sp>
        <p:nvSpPr>
          <p:cNvPr id="10" name="Text 8"/>
          <p:cNvSpPr/>
          <p:nvPr/>
        </p:nvSpPr>
        <p:spPr>
          <a:xfrm>
            <a:off x="7557492" y="3213021"/>
            <a:ext cx="172164" cy="303133"/>
          </a:xfrm>
          <a:prstGeom prst="rect">
            <a:avLst/>
          </a:prstGeom>
          <a:noFill/>
          <a:ln/>
        </p:spPr>
        <p:txBody>
          <a:bodyPr wrap="none" lIns="0" tIns="0" rIns="0" bIns="0" rtlCol="0" anchor="t"/>
          <a:lstStyle/>
          <a:p>
            <a:pPr marL="0" indent="0" algn="ctr">
              <a:lnSpc>
                <a:spcPts val="2350"/>
              </a:lnSpc>
              <a:buNone/>
            </a:pPr>
            <a:r>
              <a:rPr lang="en-US" sz="2350" dirty="0">
                <a:solidFill>
                  <a:srgbClr val="DCD7E5"/>
                </a:solidFill>
                <a:latin typeface="Montserrat" pitchFamily="34" charset="0"/>
                <a:ea typeface="Montserrat" pitchFamily="34" charset="-122"/>
                <a:cs typeface="Montserrat" pitchFamily="34" charset="-120"/>
              </a:rPr>
              <a:t>2</a:t>
            </a:r>
            <a:endParaRPr lang="en-US" sz="2350" dirty="0"/>
          </a:p>
        </p:txBody>
      </p:sp>
      <p:sp>
        <p:nvSpPr>
          <p:cNvPr id="11" name="Text 9"/>
          <p:cNvSpPr/>
          <p:nvPr/>
        </p:nvSpPr>
        <p:spPr>
          <a:xfrm>
            <a:off x="8073033" y="3137297"/>
            <a:ext cx="5850136" cy="947261"/>
          </a:xfrm>
          <a:prstGeom prst="rect">
            <a:avLst/>
          </a:prstGeom>
          <a:noFill/>
          <a:ln/>
        </p:spPr>
        <p:txBody>
          <a:bodyPr wrap="square" lIns="0" tIns="0" rIns="0" bIns="0" rtlCol="0" anchor="t"/>
          <a:lstStyle/>
          <a:p>
            <a:pPr marL="0" indent="0">
              <a:lnSpc>
                <a:spcPts val="2450"/>
              </a:lnSpc>
              <a:buNone/>
            </a:pPr>
            <a:r>
              <a:rPr lang="en-US" sz="1950" dirty="0">
                <a:solidFill>
                  <a:srgbClr val="DCD7E5"/>
                </a:solidFill>
                <a:latin typeface="Montserrat" pitchFamily="34" charset="0"/>
                <a:ea typeface="Montserrat" pitchFamily="34" charset="-122"/>
                <a:cs typeface="Montserrat" pitchFamily="34" charset="-120"/>
              </a:rPr>
              <a:t>WHERE m.date_published BETWEEN '2018-04-01' AND '2019-04-01' AND r.median_rating = 8;</a:t>
            </a:r>
            <a:endParaRPr lang="en-US" sz="1950" dirty="0"/>
          </a:p>
        </p:txBody>
      </p:sp>
      <p:sp>
        <p:nvSpPr>
          <p:cNvPr id="12" name="Text 10"/>
          <p:cNvSpPr/>
          <p:nvPr/>
        </p:nvSpPr>
        <p:spPr>
          <a:xfrm>
            <a:off x="8073033" y="4205764"/>
            <a:ext cx="5850136" cy="646748"/>
          </a:xfrm>
          <a:prstGeom prst="rect">
            <a:avLst/>
          </a:prstGeom>
          <a:noFill/>
          <a:ln/>
        </p:spPr>
        <p:txBody>
          <a:bodyPr wrap="square" lIns="0" tIns="0" rIns="0" bIns="0" rtlCol="0" anchor="t"/>
          <a:lstStyle/>
          <a:p>
            <a:pPr marL="0" indent="0">
              <a:lnSpc>
                <a:spcPts val="2500"/>
              </a:lnSpc>
              <a:buNone/>
            </a:pPr>
            <a:r>
              <a:rPr lang="en-US" sz="1550" dirty="0">
                <a:solidFill>
                  <a:srgbClr val="DCD7E5"/>
                </a:solidFill>
                <a:latin typeface="Heebo Light" pitchFamily="34" charset="0"/>
                <a:ea typeface="Heebo Light" pitchFamily="34" charset="-122"/>
                <a:cs typeface="Heebo Light" pitchFamily="34" charset="-120"/>
              </a:rPr>
              <a:t>This part of the query filters the results to only include movies that:</a:t>
            </a:r>
            <a:endParaRPr lang="en-US" sz="1550" dirty="0"/>
          </a:p>
        </p:txBody>
      </p:sp>
      <p:sp>
        <p:nvSpPr>
          <p:cNvPr id="13" name="Text 11"/>
          <p:cNvSpPr/>
          <p:nvPr/>
        </p:nvSpPr>
        <p:spPr>
          <a:xfrm>
            <a:off x="8073033" y="4973717"/>
            <a:ext cx="5850136" cy="323374"/>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CD7E5"/>
                </a:solidFill>
                <a:latin typeface="Heebo Light" pitchFamily="34" charset="0"/>
                <a:ea typeface="Heebo Light" pitchFamily="34" charset="-122"/>
                <a:cs typeface="Heebo Light" pitchFamily="34" charset="-120"/>
              </a:rPr>
              <a:t>Were released between April 1, 2018 and April 1, 2019</a:t>
            </a:r>
            <a:endParaRPr lang="en-US" sz="1550" dirty="0"/>
          </a:p>
        </p:txBody>
      </p:sp>
      <p:sp>
        <p:nvSpPr>
          <p:cNvPr id="14" name="Text 12"/>
          <p:cNvSpPr/>
          <p:nvPr/>
        </p:nvSpPr>
        <p:spPr>
          <a:xfrm>
            <a:off x="8073033" y="5367814"/>
            <a:ext cx="5850136" cy="323374"/>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CD7E5"/>
                </a:solidFill>
                <a:latin typeface="Heebo Light" pitchFamily="34" charset="0"/>
                <a:ea typeface="Heebo Light" pitchFamily="34" charset="-122"/>
                <a:cs typeface="Heebo Light" pitchFamily="34" charset="-120"/>
              </a:rPr>
              <a:t>Have a median rating of 8</a:t>
            </a:r>
            <a:endParaRPr lang="en-US" sz="1550" dirty="0"/>
          </a:p>
        </p:txBody>
      </p:sp>
      <p:sp>
        <p:nvSpPr>
          <p:cNvPr id="15" name="Text 13"/>
          <p:cNvSpPr/>
          <p:nvPr/>
        </p:nvSpPr>
        <p:spPr>
          <a:xfrm>
            <a:off x="707350" y="5918478"/>
            <a:ext cx="13215699" cy="323374"/>
          </a:xfrm>
          <a:prstGeom prst="rect">
            <a:avLst/>
          </a:prstGeom>
          <a:noFill/>
          <a:ln/>
        </p:spPr>
        <p:txBody>
          <a:bodyPr wrap="none" lIns="0" tIns="0" rIns="0" bIns="0" rtlCol="0" anchor="t"/>
          <a:lstStyle/>
          <a:p>
            <a:pPr marL="0" indent="0">
              <a:lnSpc>
                <a:spcPts val="2500"/>
              </a:lnSpc>
              <a:buNone/>
            </a:pPr>
            <a:r>
              <a:rPr lang="en-US" sz="1550" dirty="0">
                <a:solidFill>
                  <a:srgbClr val="DCD7E5"/>
                </a:solidFill>
                <a:latin typeface="Heebo Light" pitchFamily="34" charset="0"/>
                <a:ea typeface="Heebo Light" pitchFamily="34" charset="-122"/>
                <a:cs typeface="Heebo Light" pitchFamily="34" charset="-120"/>
              </a:rPr>
              <a:t>The output of the query shows the total number of movies that match the criteria:</a:t>
            </a:r>
            <a:endParaRPr lang="en-US" sz="1550" dirty="0"/>
          </a:p>
        </p:txBody>
      </p:sp>
      <p:sp>
        <p:nvSpPr>
          <p:cNvPr id="16" name="Shape 14"/>
          <p:cNvSpPr/>
          <p:nvPr/>
        </p:nvSpPr>
        <p:spPr>
          <a:xfrm>
            <a:off x="707350" y="6696432"/>
            <a:ext cx="454700" cy="454700"/>
          </a:xfrm>
          <a:prstGeom prst="roundRect">
            <a:avLst>
              <a:gd name="adj" fmla="val 18669"/>
            </a:avLst>
          </a:prstGeom>
          <a:solidFill>
            <a:srgbClr val="31136C"/>
          </a:solidFill>
          <a:ln w="7620">
            <a:solidFill>
              <a:srgbClr val="4A2C85"/>
            </a:solidFill>
            <a:prstDash val="solid"/>
          </a:ln>
        </p:spPr>
      </p:sp>
      <p:sp>
        <p:nvSpPr>
          <p:cNvPr id="17" name="Text 15"/>
          <p:cNvSpPr/>
          <p:nvPr/>
        </p:nvSpPr>
        <p:spPr>
          <a:xfrm>
            <a:off x="879991" y="6772156"/>
            <a:ext cx="109418" cy="303133"/>
          </a:xfrm>
          <a:prstGeom prst="rect">
            <a:avLst/>
          </a:prstGeom>
          <a:noFill/>
          <a:ln/>
        </p:spPr>
        <p:txBody>
          <a:bodyPr wrap="none" lIns="0" tIns="0" rIns="0" bIns="0" rtlCol="0" anchor="t"/>
          <a:lstStyle/>
          <a:p>
            <a:pPr marL="0" indent="0" algn="ctr">
              <a:lnSpc>
                <a:spcPts val="2350"/>
              </a:lnSpc>
              <a:buNone/>
            </a:pPr>
            <a:r>
              <a:rPr lang="en-US" sz="2350" dirty="0">
                <a:solidFill>
                  <a:srgbClr val="DCD7E5"/>
                </a:solidFill>
                <a:latin typeface="Montserrat" pitchFamily="34" charset="0"/>
                <a:ea typeface="Montserrat" pitchFamily="34" charset="-122"/>
                <a:cs typeface="Montserrat" pitchFamily="34" charset="-120"/>
              </a:rPr>
              <a:t>1</a:t>
            </a:r>
            <a:endParaRPr lang="en-US" sz="2350" dirty="0"/>
          </a:p>
        </p:txBody>
      </p:sp>
      <p:sp>
        <p:nvSpPr>
          <p:cNvPr id="18" name="Text 16"/>
          <p:cNvSpPr/>
          <p:nvPr/>
        </p:nvSpPr>
        <p:spPr>
          <a:xfrm>
            <a:off x="1364099" y="6696432"/>
            <a:ext cx="3860483" cy="315754"/>
          </a:xfrm>
          <a:prstGeom prst="rect">
            <a:avLst/>
          </a:prstGeom>
          <a:noFill/>
          <a:ln/>
        </p:spPr>
        <p:txBody>
          <a:bodyPr wrap="none" lIns="0" tIns="0" rIns="0" bIns="0" rtlCol="0" anchor="t"/>
          <a:lstStyle/>
          <a:p>
            <a:pPr marL="0" indent="0">
              <a:lnSpc>
                <a:spcPts val="2450"/>
              </a:lnSpc>
              <a:buNone/>
            </a:pPr>
            <a:r>
              <a:rPr lang="en-US" sz="1950" dirty="0">
                <a:solidFill>
                  <a:srgbClr val="DCD7E5"/>
                </a:solidFill>
                <a:latin typeface="Montserrat" pitchFamily="34" charset="0"/>
                <a:ea typeface="Montserrat" pitchFamily="34" charset="-122"/>
                <a:cs typeface="Montserrat" pitchFamily="34" charset="-120"/>
              </a:rPr>
              <a:t>movies_with_median_rating_8</a:t>
            </a:r>
            <a:endParaRPr lang="en-US" sz="1950" dirty="0"/>
          </a:p>
        </p:txBody>
      </p:sp>
      <p:sp>
        <p:nvSpPr>
          <p:cNvPr id="19" name="Text 17"/>
          <p:cNvSpPr/>
          <p:nvPr/>
        </p:nvSpPr>
        <p:spPr>
          <a:xfrm>
            <a:off x="1364099" y="7133392"/>
            <a:ext cx="12558951" cy="323374"/>
          </a:xfrm>
          <a:prstGeom prst="rect">
            <a:avLst/>
          </a:prstGeom>
          <a:noFill/>
          <a:ln/>
        </p:spPr>
        <p:txBody>
          <a:bodyPr wrap="none" lIns="0" tIns="0" rIns="0" bIns="0" rtlCol="0" anchor="t"/>
          <a:lstStyle/>
          <a:p>
            <a:pPr marL="0" indent="0">
              <a:lnSpc>
                <a:spcPts val="2500"/>
              </a:lnSpc>
              <a:buNone/>
            </a:pPr>
            <a:r>
              <a:rPr lang="en-US" sz="1550" dirty="0">
                <a:solidFill>
                  <a:srgbClr val="DCD7E5"/>
                </a:solidFill>
                <a:latin typeface="Heebo Light" pitchFamily="34" charset="0"/>
                <a:ea typeface="Heebo Light" pitchFamily="34" charset="-122"/>
                <a:cs typeface="Heebo Light" pitchFamily="34" charset="-120"/>
              </a:rPr>
              <a:t>The result indicates that there are 361 movies released between April 1, 2018 and April 1, 2019 that have a median rating of 8.</a:t>
            </a:r>
            <a:endParaRPr lang="en-US" sz="15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637699" y="503277"/>
            <a:ext cx="6206847" cy="569357"/>
          </a:xfrm>
          <a:prstGeom prst="rect">
            <a:avLst/>
          </a:prstGeom>
          <a:noFill/>
          <a:ln/>
        </p:spPr>
        <p:txBody>
          <a:bodyPr wrap="none" lIns="0" tIns="0" rIns="0" bIns="0" rtlCol="0" anchor="t"/>
          <a:lstStyle/>
          <a:p>
            <a:pPr marL="0" indent="0">
              <a:lnSpc>
                <a:spcPts val="4450"/>
              </a:lnSpc>
              <a:buNone/>
            </a:pPr>
            <a:r>
              <a:rPr lang="en-US" sz="3550" dirty="0">
                <a:solidFill>
                  <a:srgbClr val="F2F0F4"/>
                </a:solidFill>
                <a:latin typeface="Montserrat" pitchFamily="34" charset="0"/>
                <a:ea typeface="Montserrat" pitchFamily="34" charset="-122"/>
                <a:cs typeface="Montserrat" pitchFamily="34" charset="-120"/>
              </a:rPr>
              <a:t>SQL Query Explanation Q17</a:t>
            </a:r>
            <a:endParaRPr lang="en-US" sz="3550" dirty="0"/>
          </a:p>
        </p:txBody>
      </p:sp>
      <p:sp>
        <p:nvSpPr>
          <p:cNvPr id="3" name="Text 1"/>
          <p:cNvSpPr/>
          <p:nvPr/>
        </p:nvSpPr>
        <p:spPr>
          <a:xfrm>
            <a:off x="637699" y="1436965"/>
            <a:ext cx="13355002" cy="582930"/>
          </a:xfrm>
          <a:prstGeom prst="rect">
            <a:avLst/>
          </a:prstGeom>
          <a:noFill/>
          <a:ln/>
        </p:spPr>
        <p:txBody>
          <a:bodyPr wrap="squar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The SQL query is designed to find the total number of votes for movies from Germany and Italy, in order to determine whether German movies get more votes than Italian movies.</a:t>
            </a:r>
            <a:endParaRPr lang="en-US" sz="1400" dirty="0"/>
          </a:p>
        </p:txBody>
      </p:sp>
      <p:sp>
        <p:nvSpPr>
          <p:cNvPr id="4" name="Text 2"/>
          <p:cNvSpPr/>
          <p:nvPr/>
        </p:nvSpPr>
        <p:spPr>
          <a:xfrm>
            <a:off x="637699" y="2224802"/>
            <a:ext cx="13355002" cy="291465"/>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Here's a breakdown of the query:</a:t>
            </a:r>
            <a:endParaRPr lang="en-US" sz="1400" dirty="0"/>
          </a:p>
        </p:txBody>
      </p:sp>
      <p:sp>
        <p:nvSpPr>
          <p:cNvPr id="5" name="Shape 3"/>
          <p:cNvSpPr/>
          <p:nvPr/>
        </p:nvSpPr>
        <p:spPr>
          <a:xfrm>
            <a:off x="637699" y="2926080"/>
            <a:ext cx="409932" cy="409932"/>
          </a:xfrm>
          <a:prstGeom prst="roundRect">
            <a:avLst>
              <a:gd name="adj" fmla="val 18669"/>
            </a:avLst>
          </a:prstGeom>
          <a:solidFill>
            <a:srgbClr val="31136C"/>
          </a:solidFill>
          <a:ln w="7620">
            <a:solidFill>
              <a:srgbClr val="4A2C85"/>
            </a:solidFill>
            <a:prstDash val="solid"/>
          </a:ln>
        </p:spPr>
      </p:sp>
      <p:sp>
        <p:nvSpPr>
          <p:cNvPr id="6" name="Text 4"/>
          <p:cNvSpPr/>
          <p:nvPr/>
        </p:nvSpPr>
        <p:spPr>
          <a:xfrm>
            <a:off x="793313" y="2994303"/>
            <a:ext cx="98703" cy="273368"/>
          </a:xfrm>
          <a:prstGeom prst="rect">
            <a:avLst/>
          </a:prstGeom>
          <a:noFill/>
          <a:ln/>
        </p:spPr>
        <p:txBody>
          <a:bodyPr wrap="none" lIns="0" tIns="0" rIns="0" bIns="0" rtlCol="0" anchor="t"/>
          <a:lstStyle/>
          <a:p>
            <a:pPr marL="0" indent="0" algn="ctr">
              <a:lnSpc>
                <a:spcPts val="2150"/>
              </a:lnSpc>
              <a:buNone/>
            </a:pPr>
            <a:r>
              <a:rPr lang="en-US" sz="2150" dirty="0">
                <a:solidFill>
                  <a:srgbClr val="DCD7E5"/>
                </a:solidFill>
                <a:latin typeface="Montserrat" pitchFamily="34" charset="0"/>
                <a:ea typeface="Montserrat" pitchFamily="34" charset="-122"/>
                <a:cs typeface="Montserrat" pitchFamily="34" charset="-120"/>
              </a:rPr>
              <a:t>1</a:t>
            </a:r>
            <a:endParaRPr lang="en-US" sz="2150" dirty="0"/>
          </a:p>
        </p:txBody>
      </p:sp>
      <p:sp>
        <p:nvSpPr>
          <p:cNvPr id="7" name="Text 5"/>
          <p:cNvSpPr/>
          <p:nvPr/>
        </p:nvSpPr>
        <p:spPr>
          <a:xfrm>
            <a:off x="1229797" y="2926080"/>
            <a:ext cx="3738086" cy="569357"/>
          </a:xfrm>
          <a:prstGeom prst="rect">
            <a:avLst/>
          </a:prstGeom>
          <a:noFill/>
          <a:ln/>
        </p:spPr>
        <p:txBody>
          <a:bodyPr wrap="square" lIns="0" tIns="0" rIns="0" bIns="0" rtlCol="0" anchor="t"/>
          <a:lstStyle/>
          <a:p>
            <a:pPr marL="0" indent="0">
              <a:lnSpc>
                <a:spcPts val="2200"/>
              </a:lnSpc>
              <a:buNone/>
            </a:pPr>
            <a:r>
              <a:rPr lang="en-US" sz="1750" dirty="0">
                <a:solidFill>
                  <a:srgbClr val="DCD7E5"/>
                </a:solidFill>
                <a:latin typeface="Montserrat" pitchFamily="34" charset="0"/>
                <a:ea typeface="Montserrat" pitchFamily="34" charset="-122"/>
                <a:cs typeface="Montserrat" pitchFamily="34" charset="-120"/>
              </a:rPr>
              <a:t>SELECT country, SUM(r.total_votes) AS total_votes</a:t>
            </a:r>
            <a:endParaRPr lang="en-US" sz="1750" dirty="0"/>
          </a:p>
        </p:txBody>
      </p:sp>
      <p:sp>
        <p:nvSpPr>
          <p:cNvPr id="8" name="Text 6"/>
          <p:cNvSpPr/>
          <p:nvPr/>
        </p:nvSpPr>
        <p:spPr>
          <a:xfrm>
            <a:off x="1229797" y="3604736"/>
            <a:ext cx="3738086" cy="1165860"/>
          </a:xfrm>
          <a:prstGeom prst="rect">
            <a:avLst/>
          </a:prstGeom>
          <a:noFill/>
          <a:ln/>
        </p:spPr>
        <p:txBody>
          <a:bodyPr wrap="squar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This part of the query selects the "country" column and calculates the sum of the "total_votes" column from the "ratings" table, aliasing the result as "total_votes".</a:t>
            </a:r>
            <a:endParaRPr lang="en-US" sz="1400" dirty="0"/>
          </a:p>
        </p:txBody>
      </p:sp>
      <p:sp>
        <p:nvSpPr>
          <p:cNvPr id="9" name="Shape 7"/>
          <p:cNvSpPr/>
          <p:nvPr/>
        </p:nvSpPr>
        <p:spPr>
          <a:xfrm>
            <a:off x="5150048" y="2926080"/>
            <a:ext cx="409932" cy="409932"/>
          </a:xfrm>
          <a:prstGeom prst="roundRect">
            <a:avLst>
              <a:gd name="adj" fmla="val 18669"/>
            </a:avLst>
          </a:prstGeom>
          <a:solidFill>
            <a:srgbClr val="31136C"/>
          </a:solidFill>
          <a:ln w="7620">
            <a:solidFill>
              <a:srgbClr val="4A2C85"/>
            </a:solidFill>
            <a:prstDash val="solid"/>
          </a:ln>
        </p:spPr>
      </p:sp>
      <p:sp>
        <p:nvSpPr>
          <p:cNvPr id="10" name="Text 8"/>
          <p:cNvSpPr/>
          <p:nvPr/>
        </p:nvSpPr>
        <p:spPr>
          <a:xfrm>
            <a:off x="5277326" y="2994303"/>
            <a:ext cx="155258" cy="273368"/>
          </a:xfrm>
          <a:prstGeom prst="rect">
            <a:avLst/>
          </a:prstGeom>
          <a:noFill/>
          <a:ln/>
        </p:spPr>
        <p:txBody>
          <a:bodyPr wrap="none" lIns="0" tIns="0" rIns="0" bIns="0" rtlCol="0" anchor="t"/>
          <a:lstStyle/>
          <a:p>
            <a:pPr marL="0" indent="0" algn="ctr">
              <a:lnSpc>
                <a:spcPts val="2150"/>
              </a:lnSpc>
              <a:buNone/>
            </a:pPr>
            <a:r>
              <a:rPr lang="en-US" sz="2150" dirty="0">
                <a:solidFill>
                  <a:srgbClr val="DCD7E5"/>
                </a:solidFill>
                <a:latin typeface="Montserrat" pitchFamily="34" charset="0"/>
                <a:ea typeface="Montserrat" pitchFamily="34" charset="-122"/>
                <a:cs typeface="Montserrat" pitchFamily="34" charset="-120"/>
              </a:rPr>
              <a:t>2</a:t>
            </a:r>
            <a:endParaRPr lang="en-US" sz="2150" dirty="0"/>
          </a:p>
        </p:txBody>
      </p:sp>
      <p:sp>
        <p:nvSpPr>
          <p:cNvPr id="11" name="Text 9"/>
          <p:cNvSpPr/>
          <p:nvPr/>
        </p:nvSpPr>
        <p:spPr>
          <a:xfrm>
            <a:off x="5742146" y="2926080"/>
            <a:ext cx="3738086" cy="854035"/>
          </a:xfrm>
          <a:prstGeom prst="rect">
            <a:avLst/>
          </a:prstGeom>
          <a:noFill/>
          <a:ln/>
        </p:spPr>
        <p:txBody>
          <a:bodyPr wrap="square" lIns="0" tIns="0" rIns="0" bIns="0" rtlCol="0" anchor="t"/>
          <a:lstStyle/>
          <a:p>
            <a:pPr marL="0" indent="0">
              <a:lnSpc>
                <a:spcPts val="2200"/>
              </a:lnSpc>
              <a:buNone/>
            </a:pPr>
            <a:r>
              <a:rPr lang="en-US" sz="1750" dirty="0">
                <a:solidFill>
                  <a:srgbClr val="DCD7E5"/>
                </a:solidFill>
                <a:latin typeface="Montserrat" pitchFamily="34" charset="0"/>
                <a:ea typeface="Montserrat" pitchFamily="34" charset="-122"/>
                <a:cs typeface="Montserrat" pitchFamily="34" charset="-120"/>
              </a:rPr>
              <a:t>FROM movie m JOIN ratings r ON m.id = r.movie_id WHERE country IN ('Germany', 'Italy')</a:t>
            </a:r>
            <a:endParaRPr lang="en-US" sz="1750" dirty="0"/>
          </a:p>
        </p:txBody>
      </p:sp>
      <p:sp>
        <p:nvSpPr>
          <p:cNvPr id="12" name="Text 10"/>
          <p:cNvSpPr/>
          <p:nvPr/>
        </p:nvSpPr>
        <p:spPr>
          <a:xfrm>
            <a:off x="5742146" y="3889415"/>
            <a:ext cx="3738086" cy="1457325"/>
          </a:xfrm>
          <a:prstGeom prst="rect">
            <a:avLst/>
          </a:prstGeom>
          <a:noFill/>
          <a:ln/>
        </p:spPr>
        <p:txBody>
          <a:bodyPr wrap="squar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This part of the query joins the "movie" and "ratings" tables to get the country and total votes for each movie. It then filters the results to only include movies from Germany and Italy.</a:t>
            </a:r>
            <a:endParaRPr lang="en-US" sz="1400" dirty="0"/>
          </a:p>
        </p:txBody>
      </p:sp>
      <p:sp>
        <p:nvSpPr>
          <p:cNvPr id="13" name="Shape 11"/>
          <p:cNvSpPr/>
          <p:nvPr/>
        </p:nvSpPr>
        <p:spPr>
          <a:xfrm>
            <a:off x="9662398" y="2926080"/>
            <a:ext cx="409932" cy="409932"/>
          </a:xfrm>
          <a:prstGeom prst="roundRect">
            <a:avLst>
              <a:gd name="adj" fmla="val 18669"/>
            </a:avLst>
          </a:prstGeom>
          <a:solidFill>
            <a:srgbClr val="31136C"/>
          </a:solidFill>
          <a:ln w="7620">
            <a:solidFill>
              <a:srgbClr val="4A2C85"/>
            </a:solidFill>
            <a:prstDash val="solid"/>
          </a:ln>
        </p:spPr>
      </p:sp>
      <p:sp>
        <p:nvSpPr>
          <p:cNvPr id="14" name="Text 12"/>
          <p:cNvSpPr/>
          <p:nvPr/>
        </p:nvSpPr>
        <p:spPr>
          <a:xfrm>
            <a:off x="9790271" y="2994303"/>
            <a:ext cx="154186" cy="273368"/>
          </a:xfrm>
          <a:prstGeom prst="rect">
            <a:avLst/>
          </a:prstGeom>
          <a:noFill/>
          <a:ln/>
        </p:spPr>
        <p:txBody>
          <a:bodyPr wrap="none" lIns="0" tIns="0" rIns="0" bIns="0" rtlCol="0" anchor="t"/>
          <a:lstStyle/>
          <a:p>
            <a:pPr marL="0" indent="0" algn="ctr">
              <a:lnSpc>
                <a:spcPts val="2150"/>
              </a:lnSpc>
              <a:buNone/>
            </a:pPr>
            <a:r>
              <a:rPr lang="en-US" sz="2150" dirty="0">
                <a:solidFill>
                  <a:srgbClr val="DCD7E5"/>
                </a:solidFill>
                <a:latin typeface="Montserrat" pitchFamily="34" charset="0"/>
                <a:ea typeface="Montserrat" pitchFamily="34" charset="-122"/>
                <a:cs typeface="Montserrat" pitchFamily="34" charset="-120"/>
              </a:rPr>
              <a:t>3</a:t>
            </a:r>
            <a:endParaRPr lang="en-US" sz="2150" dirty="0"/>
          </a:p>
        </p:txBody>
      </p:sp>
      <p:sp>
        <p:nvSpPr>
          <p:cNvPr id="15" name="Text 13"/>
          <p:cNvSpPr/>
          <p:nvPr/>
        </p:nvSpPr>
        <p:spPr>
          <a:xfrm>
            <a:off x="10254496" y="2926080"/>
            <a:ext cx="2277547" cy="284678"/>
          </a:xfrm>
          <a:prstGeom prst="rect">
            <a:avLst/>
          </a:prstGeom>
          <a:noFill/>
          <a:ln/>
        </p:spPr>
        <p:txBody>
          <a:bodyPr wrap="none" lIns="0" tIns="0" rIns="0" bIns="0" rtlCol="0" anchor="t"/>
          <a:lstStyle/>
          <a:p>
            <a:pPr marL="0" indent="0">
              <a:lnSpc>
                <a:spcPts val="2200"/>
              </a:lnSpc>
              <a:buNone/>
            </a:pPr>
            <a:r>
              <a:rPr lang="en-US" sz="1750" dirty="0">
                <a:solidFill>
                  <a:srgbClr val="DCD7E5"/>
                </a:solidFill>
                <a:latin typeface="Montserrat" pitchFamily="34" charset="0"/>
                <a:ea typeface="Montserrat" pitchFamily="34" charset="-122"/>
                <a:cs typeface="Montserrat" pitchFamily="34" charset="-120"/>
              </a:rPr>
              <a:t>GROUP BY country;</a:t>
            </a:r>
            <a:endParaRPr lang="en-US" sz="1750" dirty="0"/>
          </a:p>
        </p:txBody>
      </p:sp>
      <p:sp>
        <p:nvSpPr>
          <p:cNvPr id="16" name="Text 14"/>
          <p:cNvSpPr/>
          <p:nvPr/>
        </p:nvSpPr>
        <p:spPr>
          <a:xfrm>
            <a:off x="10254496" y="3320058"/>
            <a:ext cx="3738086" cy="874395"/>
          </a:xfrm>
          <a:prstGeom prst="rect">
            <a:avLst/>
          </a:prstGeom>
          <a:noFill/>
          <a:ln/>
        </p:spPr>
        <p:txBody>
          <a:bodyPr wrap="squar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This part of the query groups the results by the "country" column, so that we can calculate the total votes for each country.</a:t>
            </a:r>
            <a:endParaRPr lang="en-US" sz="1400" dirty="0"/>
          </a:p>
        </p:txBody>
      </p:sp>
      <p:sp>
        <p:nvSpPr>
          <p:cNvPr id="17" name="Text 15"/>
          <p:cNvSpPr/>
          <p:nvPr/>
        </p:nvSpPr>
        <p:spPr>
          <a:xfrm>
            <a:off x="637699" y="5551646"/>
            <a:ext cx="13355002" cy="291465"/>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The output of the query shows the following:</a:t>
            </a:r>
            <a:endParaRPr lang="en-US" sz="1400" dirty="0"/>
          </a:p>
        </p:txBody>
      </p:sp>
      <p:sp>
        <p:nvSpPr>
          <p:cNvPr id="18" name="Shape 16"/>
          <p:cNvSpPr/>
          <p:nvPr/>
        </p:nvSpPr>
        <p:spPr>
          <a:xfrm>
            <a:off x="637699" y="6252924"/>
            <a:ext cx="409932" cy="409932"/>
          </a:xfrm>
          <a:prstGeom prst="roundRect">
            <a:avLst>
              <a:gd name="adj" fmla="val 18669"/>
            </a:avLst>
          </a:prstGeom>
          <a:solidFill>
            <a:srgbClr val="31136C"/>
          </a:solidFill>
          <a:ln w="7620">
            <a:solidFill>
              <a:srgbClr val="4A2C85"/>
            </a:solidFill>
            <a:prstDash val="solid"/>
          </a:ln>
        </p:spPr>
      </p:sp>
      <p:sp>
        <p:nvSpPr>
          <p:cNvPr id="19" name="Text 17"/>
          <p:cNvSpPr/>
          <p:nvPr/>
        </p:nvSpPr>
        <p:spPr>
          <a:xfrm>
            <a:off x="793313" y="6321147"/>
            <a:ext cx="98703" cy="273368"/>
          </a:xfrm>
          <a:prstGeom prst="rect">
            <a:avLst/>
          </a:prstGeom>
          <a:noFill/>
          <a:ln/>
        </p:spPr>
        <p:txBody>
          <a:bodyPr wrap="none" lIns="0" tIns="0" rIns="0" bIns="0" rtlCol="0" anchor="t"/>
          <a:lstStyle/>
          <a:p>
            <a:pPr marL="0" indent="0" algn="ctr">
              <a:lnSpc>
                <a:spcPts val="2150"/>
              </a:lnSpc>
              <a:buNone/>
            </a:pPr>
            <a:r>
              <a:rPr lang="en-US" sz="2150" dirty="0">
                <a:solidFill>
                  <a:srgbClr val="DCD7E5"/>
                </a:solidFill>
                <a:latin typeface="Montserrat" pitchFamily="34" charset="0"/>
                <a:ea typeface="Montserrat" pitchFamily="34" charset="-122"/>
                <a:cs typeface="Montserrat" pitchFamily="34" charset="-120"/>
              </a:rPr>
              <a:t>1</a:t>
            </a:r>
            <a:endParaRPr lang="en-US" sz="2150" dirty="0"/>
          </a:p>
        </p:txBody>
      </p:sp>
      <p:sp>
        <p:nvSpPr>
          <p:cNvPr id="20" name="Text 18"/>
          <p:cNvSpPr/>
          <p:nvPr/>
        </p:nvSpPr>
        <p:spPr>
          <a:xfrm>
            <a:off x="1229797" y="6252924"/>
            <a:ext cx="2277547" cy="284678"/>
          </a:xfrm>
          <a:prstGeom prst="rect">
            <a:avLst/>
          </a:prstGeom>
          <a:noFill/>
          <a:ln/>
        </p:spPr>
        <p:txBody>
          <a:bodyPr wrap="none" lIns="0" tIns="0" rIns="0" bIns="0" rtlCol="0" anchor="t"/>
          <a:lstStyle/>
          <a:p>
            <a:pPr marL="0" indent="0">
              <a:lnSpc>
                <a:spcPts val="2200"/>
              </a:lnSpc>
              <a:buNone/>
            </a:pPr>
            <a:r>
              <a:rPr lang="en-US" sz="1750" dirty="0">
                <a:solidFill>
                  <a:srgbClr val="DCD7E5"/>
                </a:solidFill>
                <a:latin typeface="Montserrat" pitchFamily="34" charset="0"/>
                <a:ea typeface="Montserrat" pitchFamily="34" charset="-122"/>
                <a:cs typeface="Montserrat" pitchFamily="34" charset="-120"/>
              </a:rPr>
              <a:t>| Germany | 106710 |</a:t>
            </a:r>
            <a:endParaRPr lang="en-US" sz="1750" dirty="0"/>
          </a:p>
        </p:txBody>
      </p:sp>
      <p:sp>
        <p:nvSpPr>
          <p:cNvPr id="21" name="Text 19"/>
          <p:cNvSpPr/>
          <p:nvPr/>
        </p:nvSpPr>
        <p:spPr>
          <a:xfrm>
            <a:off x="1229797" y="6646902"/>
            <a:ext cx="5994321" cy="291465"/>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The results indicate that the total votes for German movies is 106,710.</a:t>
            </a:r>
            <a:endParaRPr lang="en-US" sz="1400" dirty="0"/>
          </a:p>
        </p:txBody>
      </p:sp>
      <p:sp>
        <p:nvSpPr>
          <p:cNvPr id="22" name="Shape 20"/>
          <p:cNvSpPr/>
          <p:nvPr/>
        </p:nvSpPr>
        <p:spPr>
          <a:xfrm>
            <a:off x="7406283" y="6252924"/>
            <a:ext cx="409932" cy="409932"/>
          </a:xfrm>
          <a:prstGeom prst="roundRect">
            <a:avLst>
              <a:gd name="adj" fmla="val 18669"/>
            </a:avLst>
          </a:prstGeom>
          <a:solidFill>
            <a:srgbClr val="31136C"/>
          </a:solidFill>
          <a:ln w="7620">
            <a:solidFill>
              <a:srgbClr val="4A2C85"/>
            </a:solidFill>
            <a:prstDash val="solid"/>
          </a:ln>
        </p:spPr>
      </p:sp>
      <p:sp>
        <p:nvSpPr>
          <p:cNvPr id="23" name="Text 21"/>
          <p:cNvSpPr/>
          <p:nvPr/>
        </p:nvSpPr>
        <p:spPr>
          <a:xfrm>
            <a:off x="7533561" y="6321147"/>
            <a:ext cx="155258" cy="273368"/>
          </a:xfrm>
          <a:prstGeom prst="rect">
            <a:avLst/>
          </a:prstGeom>
          <a:noFill/>
          <a:ln/>
        </p:spPr>
        <p:txBody>
          <a:bodyPr wrap="none" lIns="0" tIns="0" rIns="0" bIns="0" rtlCol="0" anchor="t"/>
          <a:lstStyle/>
          <a:p>
            <a:pPr marL="0" indent="0" algn="ctr">
              <a:lnSpc>
                <a:spcPts val="2150"/>
              </a:lnSpc>
              <a:buNone/>
            </a:pPr>
            <a:r>
              <a:rPr lang="en-US" sz="2150" dirty="0">
                <a:solidFill>
                  <a:srgbClr val="DCD7E5"/>
                </a:solidFill>
                <a:latin typeface="Montserrat" pitchFamily="34" charset="0"/>
                <a:ea typeface="Montserrat" pitchFamily="34" charset="-122"/>
                <a:cs typeface="Montserrat" pitchFamily="34" charset="-120"/>
              </a:rPr>
              <a:t>2</a:t>
            </a:r>
            <a:endParaRPr lang="en-US" sz="2150" dirty="0"/>
          </a:p>
        </p:txBody>
      </p:sp>
      <p:sp>
        <p:nvSpPr>
          <p:cNvPr id="24" name="Text 22"/>
          <p:cNvSpPr/>
          <p:nvPr/>
        </p:nvSpPr>
        <p:spPr>
          <a:xfrm>
            <a:off x="7998381" y="6252924"/>
            <a:ext cx="2277547" cy="284678"/>
          </a:xfrm>
          <a:prstGeom prst="rect">
            <a:avLst/>
          </a:prstGeom>
          <a:noFill/>
          <a:ln/>
        </p:spPr>
        <p:txBody>
          <a:bodyPr wrap="none" lIns="0" tIns="0" rIns="0" bIns="0" rtlCol="0" anchor="t"/>
          <a:lstStyle/>
          <a:p>
            <a:pPr marL="0" indent="0">
              <a:lnSpc>
                <a:spcPts val="2200"/>
              </a:lnSpc>
              <a:buNone/>
            </a:pPr>
            <a:r>
              <a:rPr lang="en-US" sz="1750" dirty="0">
                <a:solidFill>
                  <a:srgbClr val="DCD7E5"/>
                </a:solidFill>
                <a:latin typeface="Montserrat" pitchFamily="34" charset="0"/>
                <a:ea typeface="Montserrat" pitchFamily="34" charset="-122"/>
                <a:cs typeface="Montserrat" pitchFamily="34" charset="-120"/>
              </a:rPr>
              <a:t>| Italy | 77965 |</a:t>
            </a:r>
            <a:endParaRPr lang="en-US" sz="1750" dirty="0"/>
          </a:p>
        </p:txBody>
      </p:sp>
      <p:sp>
        <p:nvSpPr>
          <p:cNvPr id="25" name="Text 23"/>
          <p:cNvSpPr/>
          <p:nvPr/>
        </p:nvSpPr>
        <p:spPr>
          <a:xfrm>
            <a:off x="7998381" y="6646902"/>
            <a:ext cx="5994321" cy="291465"/>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The results indicate that the total votes for Italian movies is 77,965.</a:t>
            </a:r>
            <a:endParaRPr lang="en-US" sz="1400" dirty="0"/>
          </a:p>
        </p:txBody>
      </p:sp>
      <p:sp>
        <p:nvSpPr>
          <p:cNvPr id="26" name="Text 24"/>
          <p:cNvSpPr/>
          <p:nvPr/>
        </p:nvSpPr>
        <p:spPr>
          <a:xfrm>
            <a:off x="637699" y="7143274"/>
            <a:ext cx="13355002" cy="582930"/>
          </a:xfrm>
          <a:prstGeom prst="rect">
            <a:avLst/>
          </a:prstGeom>
          <a:noFill/>
          <a:ln/>
        </p:spPr>
        <p:txBody>
          <a:bodyPr wrap="squar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Based on the results, it appears that German movies get more votes than Italian movies, with a total of 106,710 votes for German movies compared to 77,965 votes for Italian movies.</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605433" y="476250"/>
            <a:ext cx="6752153" cy="540663"/>
          </a:xfrm>
          <a:prstGeom prst="rect">
            <a:avLst/>
          </a:prstGeom>
          <a:noFill/>
          <a:ln/>
        </p:spPr>
        <p:txBody>
          <a:bodyPr wrap="none" lIns="0" tIns="0" rIns="0" bIns="0" rtlCol="0" anchor="t"/>
          <a:lstStyle/>
          <a:p>
            <a:pPr marL="0" indent="0">
              <a:lnSpc>
                <a:spcPts val="4250"/>
              </a:lnSpc>
              <a:buNone/>
            </a:pPr>
            <a:r>
              <a:rPr lang="en-US" sz="3400" dirty="0">
                <a:solidFill>
                  <a:srgbClr val="F2F0F4"/>
                </a:solidFill>
                <a:latin typeface="Montserrat" pitchFamily="34" charset="0"/>
                <a:ea typeface="Montserrat" pitchFamily="34" charset="-122"/>
                <a:cs typeface="Montserrat" pitchFamily="34" charset="-120"/>
              </a:rPr>
              <a:t>Null Values in Names Table Q18</a:t>
            </a:r>
            <a:endParaRPr lang="en-US" sz="3400" dirty="0"/>
          </a:p>
        </p:txBody>
      </p:sp>
      <p:sp>
        <p:nvSpPr>
          <p:cNvPr id="3" name="Text 1"/>
          <p:cNvSpPr/>
          <p:nvPr/>
        </p:nvSpPr>
        <p:spPr>
          <a:xfrm>
            <a:off x="605433" y="1362908"/>
            <a:ext cx="13419534" cy="553403"/>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SQL query is designed to find the number of null values in each column of the `names` table. This is done using the `COUNT()` function along with a `CASE` statement to count the number of rows where each column is `NULL`.</a:t>
            </a:r>
            <a:endParaRPr lang="en-US" sz="1350" dirty="0"/>
          </a:p>
        </p:txBody>
      </p:sp>
      <p:sp>
        <p:nvSpPr>
          <p:cNvPr id="4" name="Text 2"/>
          <p:cNvSpPr/>
          <p:nvPr/>
        </p:nvSpPr>
        <p:spPr>
          <a:xfrm>
            <a:off x="605433" y="2110859"/>
            <a:ext cx="13419534" cy="276701"/>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query breaks down as follows:</a:t>
            </a:r>
            <a:endParaRPr lang="en-US" sz="1350" dirty="0"/>
          </a:p>
        </p:txBody>
      </p:sp>
      <p:sp>
        <p:nvSpPr>
          <p:cNvPr id="5" name="Shape 3"/>
          <p:cNvSpPr/>
          <p:nvPr/>
        </p:nvSpPr>
        <p:spPr>
          <a:xfrm>
            <a:off x="605433" y="2776657"/>
            <a:ext cx="389215" cy="389215"/>
          </a:xfrm>
          <a:prstGeom prst="roundRect">
            <a:avLst>
              <a:gd name="adj" fmla="val 18670"/>
            </a:avLst>
          </a:prstGeom>
          <a:solidFill>
            <a:srgbClr val="31136C"/>
          </a:solidFill>
          <a:ln w="7620">
            <a:solidFill>
              <a:srgbClr val="4A2C85"/>
            </a:solidFill>
            <a:prstDash val="solid"/>
          </a:ln>
        </p:spPr>
      </p:sp>
      <p:sp>
        <p:nvSpPr>
          <p:cNvPr id="6" name="Text 4"/>
          <p:cNvSpPr/>
          <p:nvPr/>
        </p:nvSpPr>
        <p:spPr>
          <a:xfrm>
            <a:off x="753189" y="2841427"/>
            <a:ext cx="93702" cy="259556"/>
          </a:xfrm>
          <a:prstGeom prst="rect">
            <a:avLst/>
          </a:prstGeom>
          <a:noFill/>
          <a:ln/>
        </p:spPr>
        <p:txBody>
          <a:bodyPr wrap="none" lIns="0" tIns="0" rIns="0" bIns="0" rtlCol="0" anchor="t"/>
          <a:lstStyle/>
          <a:p>
            <a:pPr marL="0" indent="0" algn="ctr">
              <a:lnSpc>
                <a:spcPts val="2000"/>
              </a:lnSpc>
              <a:buNone/>
            </a:pPr>
            <a:r>
              <a:rPr lang="en-US" sz="2000" dirty="0">
                <a:solidFill>
                  <a:srgbClr val="DCD7E5"/>
                </a:solidFill>
                <a:latin typeface="Montserrat" pitchFamily="34" charset="0"/>
                <a:ea typeface="Montserrat" pitchFamily="34" charset="-122"/>
                <a:cs typeface="Montserrat" pitchFamily="34" charset="-120"/>
              </a:rPr>
              <a:t>1</a:t>
            </a:r>
            <a:endParaRPr lang="en-US" sz="2000" dirty="0"/>
          </a:p>
        </p:txBody>
      </p:sp>
      <p:sp>
        <p:nvSpPr>
          <p:cNvPr id="7" name="Text 5"/>
          <p:cNvSpPr/>
          <p:nvPr/>
        </p:nvSpPr>
        <p:spPr>
          <a:xfrm>
            <a:off x="1167646" y="2776657"/>
            <a:ext cx="6061115" cy="1891903"/>
          </a:xfrm>
          <a:prstGeom prst="rect">
            <a:avLst/>
          </a:prstGeom>
          <a:noFill/>
          <a:ln/>
        </p:spPr>
        <p:txBody>
          <a:bodyPr wrap="square" lIns="0" tIns="0" rIns="0" bIns="0" rtlCol="0" anchor="t"/>
          <a:lstStyle/>
          <a:p>
            <a:pPr marL="0" indent="0">
              <a:lnSpc>
                <a:spcPts val="2100"/>
              </a:lnSpc>
              <a:buNone/>
            </a:pPr>
            <a:r>
              <a:rPr lang="en-US" sz="1700" dirty="0">
                <a:solidFill>
                  <a:srgbClr val="DCD7E5"/>
                </a:solidFill>
                <a:latin typeface="Montserrat" pitchFamily="34" charset="0"/>
                <a:ea typeface="Montserrat" pitchFamily="34" charset="-122"/>
                <a:cs typeface="Montserrat" pitchFamily="34" charset="-120"/>
              </a:rPr>
              <a:t>SELECT COUNT(CASE WHEN name IS NULL THEN 1 END) AS name_nulls, COUNT(CASE WHEN height IS NULL THEN 1 END) AS height_nulls, COUNT(CASE WHEN date_of_birth IS NULL THEN 1 END) AS date_of_birth_nulls, COUNT(CASE WHEN known_for_movies IS NULL THEN 1 END) AS known_for_movies_nulls</a:t>
            </a:r>
            <a:endParaRPr lang="en-US" sz="1700" dirty="0"/>
          </a:p>
        </p:txBody>
      </p:sp>
      <p:sp>
        <p:nvSpPr>
          <p:cNvPr id="8" name="Text 6"/>
          <p:cNvSpPr/>
          <p:nvPr/>
        </p:nvSpPr>
        <p:spPr>
          <a:xfrm>
            <a:off x="1167646" y="4772263"/>
            <a:ext cx="6061115" cy="553403"/>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This part of the query counts the number of null values in each column and assigns an alias to the result.</a:t>
            </a:r>
            <a:endParaRPr lang="en-US" sz="1350" dirty="0"/>
          </a:p>
        </p:txBody>
      </p:sp>
      <p:sp>
        <p:nvSpPr>
          <p:cNvPr id="9" name="Shape 7"/>
          <p:cNvSpPr/>
          <p:nvPr/>
        </p:nvSpPr>
        <p:spPr>
          <a:xfrm>
            <a:off x="7401758" y="2776657"/>
            <a:ext cx="389215" cy="389215"/>
          </a:xfrm>
          <a:prstGeom prst="roundRect">
            <a:avLst>
              <a:gd name="adj" fmla="val 18670"/>
            </a:avLst>
          </a:prstGeom>
          <a:solidFill>
            <a:srgbClr val="31136C"/>
          </a:solidFill>
          <a:ln w="7620">
            <a:solidFill>
              <a:srgbClr val="4A2C85"/>
            </a:solidFill>
            <a:prstDash val="solid"/>
          </a:ln>
        </p:spPr>
      </p:sp>
      <p:sp>
        <p:nvSpPr>
          <p:cNvPr id="10" name="Text 8"/>
          <p:cNvSpPr/>
          <p:nvPr/>
        </p:nvSpPr>
        <p:spPr>
          <a:xfrm>
            <a:off x="7522607" y="2841427"/>
            <a:ext cx="147399" cy="259556"/>
          </a:xfrm>
          <a:prstGeom prst="rect">
            <a:avLst/>
          </a:prstGeom>
          <a:noFill/>
          <a:ln/>
        </p:spPr>
        <p:txBody>
          <a:bodyPr wrap="none" lIns="0" tIns="0" rIns="0" bIns="0" rtlCol="0" anchor="t"/>
          <a:lstStyle/>
          <a:p>
            <a:pPr marL="0" indent="0" algn="ctr">
              <a:lnSpc>
                <a:spcPts val="2000"/>
              </a:lnSpc>
              <a:buNone/>
            </a:pPr>
            <a:r>
              <a:rPr lang="en-US" sz="2000" dirty="0">
                <a:solidFill>
                  <a:srgbClr val="DCD7E5"/>
                </a:solidFill>
                <a:latin typeface="Montserrat" pitchFamily="34" charset="0"/>
                <a:ea typeface="Montserrat" pitchFamily="34" charset="-122"/>
                <a:cs typeface="Montserrat" pitchFamily="34" charset="-120"/>
              </a:rPr>
              <a:t>2</a:t>
            </a:r>
            <a:endParaRPr lang="en-US" sz="2000" dirty="0"/>
          </a:p>
        </p:txBody>
      </p:sp>
      <p:sp>
        <p:nvSpPr>
          <p:cNvPr id="11" name="Text 9"/>
          <p:cNvSpPr/>
          <p:nvPr/>
        </p:nvSpPr>
        <p:spPr>
          <a:xfrm>
            <a:off x="7963972" y="2776657"/>
            <a:ext cx="2162651" cy="270272"/>
          </a:xfrm>
          <a:prstGeom prst="rect">
            <a:avLst/>
          </a:prstGeom>
          <a:noFill/>
          <a:ln/>
        </p:spPr>
        <p:txBody>
          <a:bodyPr wrap="none" lIns="0" tIns="0" rIns="0" bIns="0" rtlCol="0" anchor="t"/>
          <a:lstStyle/>
          <a:p>
            <a:pPr marL="0" indent="0">
              <a:lnSpc>
                <a:spcPts val="2100"/>
              </a:lnSpc>
              <a:buNone/>
            </a:pPr>
            <a:r>
              <a:rPr lang="en-US" sz="1700" dirty="0">
                <a:solidFill>
                  <a:srgbClr val="DCD7E5"/>
                </a:solidFill>
                <a:latin typeface="Montserrat" pitchFamily="34" charset="0"/>
                <a:ea typeface="Montserrat" pitchFamily="34" charset="-122"/>
                <a:cs typeface="Montserrat" pitchFamily="34" charset="-120"/>
              </a:rPr>
              <a:t>FROM names;</a:t>
            </a:r>
            <a:endParaRPr lang="en-US" sz="1700" dirty="0"/>
          </a:p>
        </p:txBody>
      </p:sp>
      <p:sp>
        <p:nvSpPr>
          <p:cNvPr id="12" name="Text 10"/>
          <p:cNvSpPr/>
          <p:nvPr/>
        </p:nvSpPr>
        <p:spPr>
          <a:xfrm>
            <a:off x="7963972" y="3150632"/>
            <a:ext cx="6061115" cy="276701"/>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This part specifies the `names` table as the source of the data.</a:t>
            </a:r>
            <a:endParaRPr lang="en-US" sz="1350" dirty="0"/>
          </a:p>
        </p:txBody>
      </p:sp>
      <p:sp>
        <p:nvSpPr>
          <p:cNvPr id="13" name="Text 11"/>
          <p:cNvSpPr/>
          <p:nvPr/>
        </p:nvSpPr>
        <p:spPr>
          <a:xfrm>
            <a:off x="605433" y="5520214"/>
            <a:ext cx="13419534" cy="276701"/>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output shows:</a:t>
            </a:r>
            <a:endParaRPr lang="en-US" sz="1350" dirty="0"/>
          </a:p>
        </p:txBody>
      </p:sp>
      <p:sp>
        <p:nvSpPr>
          <p:cNvPr id="14" name="Shape 12"/>
          <p:cNvSpPr/>
          <p:nvPr/>
        </p:nvSpPr>
        <p:spPr>
          <a:xfrm>
            <a:off x="605433" y="5991463"/>
            <a:ext cx="13419534" cy="1013936"/>
          </a:xfrm>
          <a:prstGeom prst="roundRect">
            <a:avLst>
              <a:gd name="adj" fmla="val 7167"/>
            </a:avLst>
          </a:prstGeom>
          <a:noFill/>
          <a:ln w="7620">
            <a:solidFill>
              <a:srgbClr val="FFFFFF">
                <a:alpha val="24000"/>
              </a:srgbClr>
            </a:solidFill>
            <a:prstDash val="solid"/>
          </a:ln>
        </p:spPr>
      </p:sp>
      <p:sp>
        <p:nvSpPr>
          <p:cNvPr id="15" name="Shape 13"/>
          <p:cNvSpPr/>
          <p:nvPr/>
        </p:nvSpPr>
        <p:spPr>
          <a:xfrm>
            <a:off x="613053" y="5999083"/>
            <a:ext cx="13404294" cy="499348"/>
          </a:xfrm>
          <a:prstGeom prst="rect">
            <a:avLst/>
          </a:prstGeom>
          <a:solidFill>
            <a:srgbClr val="FFFFFF">
              <a:alpha val="4000"/>
            </a:srgbClr>
          </a:solidFill>
          <a:ln/>
        </p:spPr>
      </p:sp>
      <p:sp>
        <p:nvSpPr>
          <p:cNvPr id="16" name="Text 14"/>
          <p:cNvSpPr/>
          <p:nvPr/>
        </p:nvSpPr>
        <p:spPr>
          <a:xfrm>
            <a:off x="786289" y="6110407"/>
            <a:ext cx="3001208" cy="276701"/>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name_nulls</a:t>
            </a:r>
            <a:endParaRPr lang="en-US" sz="1350" dirty="0"/>
          </a:p>
        </p:txBody>
      </p:sp>
      <p:sp>
        <p:nvSpPr>
          <p:cNvPr id="17" name="Text 15"/>
          <p:cNvSpPr/>
          <p:nvPr/>
        </p:nvSpPr>
        <p:spPr>
          <a:xfrm>
            <a:off x="4141113" y="6110407"/>
            <a:ext cx="2997398" cy="276701"/>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height_nulls</a:t>
            </a:r>
            <a:endParaRPr lang="en-US" sz="1350" dirty="0"/>
          </a:p>
        </p:txBody>
      </p:sp>
      <p:sp>
        <p:nvSpPr>
          <p:cNvPr id="18" name="Text 16"/>
          <p:cNvSpPr/>
          <p:nvPr/>
        </p:nvSpPr>
        <p:spPr>
          <a:xfrm>
            <a:off x="7492127" y="6110407"/>
            <a:ext cx="2997398" cy="276701"/>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date_of_birth_nulls</a:t>
            </a:r>
            <a:endParaRPr lang="en-US" sz="1350" dirty="0"/>
          </a:p>
        </p:txBody>
      </p:sp>
      <p:sp>
        <p:nvSpPr>
          <p:cNvPr id="19" name="Text 17"/>
          <p:cNvSpPr/>
          <p:nvPr/>
        </p:nvSpPr>
        <p:spPr>
          <a:xfrm>
            <a:off x="10843141" y="6110407"/>
            <a:ext cx="3001208" cy="276701"/>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known_for_movies_nulls</a:t>
            </a:r>
            <a:endParaRPr lang="en-US" sz="1350" dirty="0"/>
          </a:p>
        </p:txBody>
      </p:sp>
      <p:sp>
        <p:nvSpPr>
          <p:cNvPr id="20" name="Shape 18"/>
          <p:cNvSpPr/>
          <p:nvPr/>
        </p:nvSpPr>
        <p:spPr>
          <a:xfrm>
            <a:off x="613053" y="6498431"/>
            <a:ext cx="13404294" cy="499348"/>
          </a:xfrm>
          <a:prstGeom prst="rect">
            <a:avLst/>
          </a:prstGeom>
          <a:solidFill>
            <a:srgbClr val="000000">
              <a:alpha val="4000"/>
            </a:srgbClr>
          </a:solidFill>
          <a:ln/>
        </p:spPr>
      </p:sp>
      <p:sp>
        <p:nvSpPr>
          <p:cNvPr id="21" name="Text 19"/>
          <p:cNvSpPr/>
          <p:nvPr/>
        </p:nvSpPr>
        <p:spPr>
          <a:xfrm>
            <a:off x="786289" y="6609755"/>
            <a:ext cx="3001208" cy="276701"/>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0</a:t>
            </a:r>
            <a:endParaRPr lang="en-US" sz="1350" dirty="0"/>
          </a:p>
        </p:txBody>
      </p:sp>
      <p:sp>
        <p:nvSpPr>
          <p:cNvPr id="22" name="Text 20"/>
          <p:cNvSpPr/>
          <p:nvPr/>
        </p:nvSpPr>
        <p:spPr>
          <a:xfrm>
            <a:off x="4141113" y="6609755"/>
            <a:ext cx="2997398" cy="276701"/>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17335</a:t>
            </a:r>
            <a:endParaRPr lang="en-US" sz="1350" dirty="0"/>
          </a:p>
        </p:txBody>
      </p:sp>
      <p:sp>
        <p:nvSpPr>
          <p:cNvPr id="23" name="Text 21"/>
          <p:cNvSpPr/>
          <p:nvPr/>
        </p:nvSpPr>
        <p:spPr>
          <a:xfrm>
            <a:off x="7492127" y="6609755"/>
            <a:ext cx="2997398" cy="276701"/>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13431</a:t>
            </a:r>
            <a:endParaRPr lang="en-US" sz="1350" dirty="0"/>
          </a:p>
        </p:txBody>
      </p:sp>
      <p:sp>
        <p:nvSpPr>
          <p:cNvPr id="24" name="Text 22"/>
          <p:cNvSpPr/>
          <p:nvPr/>
        </p:nvSpPr>
        <p:spPr>
          <a:xfrm>
            <a:off x="10843141" y="6609755"/>
            <a:ext cx="3001208" cy="276701"/>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15226</a:t>
            </a:r>
            <a:endParaRPr lang="en-US" sz="1350" dirty="0"/>
          </a:p>
        </p:txBody>
      </p:sp>
      <p:sp>
        <p:nvSpPr>
          <p:cNvPr id="25" name="Text 23"/>
          <p:cNvSpPr/>
          <p:nvPr/>
        </p:nvSpPr>
        <p:spPr>
          <a:xfrm>
            <a:off x="605433" y="7199948"/>
            <a:ext cx="13419534" cy="553403"/>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This indicates that the `name` column has no null values, while the `height`, `date_of_birth`, and `known_for_movies` columns have 17,335, 13,431, and 15,226 null values respectively.</a:t>
            </a:r>
            <a:endParaRPr lang="en-US" sz="1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634603"/>
            <a:ext cx="7311152"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IMDB Data Exploration Q1</a:t>
            </a:r>
            <a:endParaRPr lang="en-US" sz="4450" dirty="0"/>
          </a:p>
        </p:txBody>
      </p:sp>
      <p:sp>
        <p:nvSpPr>
          <p:cNvPr id="3" name="Text 1"/>
          <p:cNvSpPr/>
          <p:nvPr/>
        </p:nvSpPr>
        <p:spPr>
          <a:xfrm>
            <a:off x="793790" y="1683544"/>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The SQL code shown is querying the INFORMATION_SCHEMA.TABLES view to get information about the tables in the 'imdb' database schema. Specifically, it is selecting the TABLE_NAME and TABLE_ROWS columns, which provide the name and row count of each table.</a:t>
            </a:r>
            <a:endParaRPr lang="en-US" sz="1750" dirty="0"/>
          </a:p>
        </p:txBody>
      </p:sp>
      <p:sp>
        <p:nvSpPr>
          <p:cNvPr id="4" name="Shape 2"/>
          <p:cNvSpPr/>
          <p:nvPr/>
        </p:nvSpPr>
        <p:spPr>
          <a:xfrm>
            <a:off x="793790" y="3027402"/>
            <a:ext cx="13042821" cy="4567476"/>
          </a:xfrm>
          <a:prstGeom prst="roundRect">
            <a:avLst>
              <a:gd name="adj" fmla="val 2086"/>
            </a:avLst>
          </a:prstGeom>
          <a:noFill/>
          <a:ln w="7620">
            <a:solidFill>
              <a:srgbClr val="FFFFFF">
                <a:alpha val="24000"/>
              </a:srgbClr>
            </a:solidFill>
            <a:prstDash val="solid"/>
          </a:ln>
        </p:spPr>
      </p:sp>
      <p:sp>
        <p:nvSpPr>
          <p:cNvPr id="5" name="Shape 3"/>
          <p:cNvSpPr/>
          <p:nvPr/>
        </p:nvSpPr>
        <p:spPr>
          <a:xfrm>
            <a:off x="801410" y="3035022"/>
            <a:ext cx="13027581" cy="650319"/>
          </a:xfrm>
          <a:prstGeom prst="rect">
            <a:avLst/>
          </a:prstGeom>
          <a:solidFill>
            <a:srgbClr val="FFFFFF">
              <a:alpha val="4000"/>
            </a:srgbClr>
          </a:solidFill>
          <a:ln/>
        </p:spPr>
      </p:sp>
      <p:sp>
        <p:nvSpPr>
          <p:cNvPr id="6" name="Text 4"/>
          <p:cNvSpPr/>
          <p:nvPr/>
        </p:nvSpPr>
        <p:spPr>
          <a:xfrm>
            <a:off x="1028224" y="3178731"/>
            <a:ext cx="6056352" cy="362903"/>
          </a:xfrm>
          <a:prstGeom prst="rect">
            <a:avLst/>
          </a:prstGeom>
          <a:noFill/>
          <a:ln/>
        </p:spPr>
        <p:txBody>
          <a:bodyPr wrap="none" lIns="0" tIns="0" rIns="0" bIns="0" rtlCol="0" anchor="t"/>
          <a:lstStyle/>
          <a:p>
            <a:pPr marL="0" indent="0">
              <a:lnSpc>
                <a:spcPts val="2850"/>
              </a:lnSpc>
              <a:buNone/>
            </a:pPr>
            <a:r>
              <a:rPr lang="en-US" sz="1750" b="1" dirty="0">
                <a:solidFill>
                  <a:srgbClr val="DCD7E5"/>
                </a:solidFill>
                <a:latin typeface="Heebo Light" pitchFamily="34" charset="0"/>
                <a:ea typeface="Heebo Light" pitchFamily="34" charset="-122"/>
                <a:cs typeface="Heebo Light" pitchFamily="34" charset="-120"/>
              </a:rPr>
              <a:t>Table Name</a:t>
            </a:r>
            <a:endParaRPr lang="en-US" sz="1750" dirty="0"/>
          </a:p>
        </p:txBody>
      </p:sp>
      <p:sp>
        <p:nvSpPr>
          <p:cNvPr id="7" name="Text 5"/>
          <p:cNvSpPr/>
          <p:nvPr/>
        </p:nvSpPr>
        <p:spPr>
          <a:xfrm>
            <a:off x="7545824" y="3178731"/>
            <a:ext cx="6056352" cy="362903"/>
          </a:xfrm>
          <a:prstGeom prst="rect">
            <a:avLst/>
          </a:prstGeom>
          <a:noFill/>
          <a:ln/>
        </p:spPr>
        <p:txBody>
          <a:bodyPr wrap="none" lIns="0" tIns="0" rIns="0" bIns="0" rtlCol="0" anchor="t"/>
          <a:lstStyle/>
          <a:p>
            <a:pPr marL="0" indent="0">
              <a:lnSpc>
                <a:spcPts val="2850"/>
              </a:lnSpc>
              <a:buNone/>
            </a:pPr>
            <a:r>
              <a:rPr lang="en-US" sz="1750" b="1" dirty="0">
                <a:solidFill>
                  <a:srgbClr val="DCD7E5"/>
                </a:solidFill>
                <a:latin typeface="Heebo Light" pitchFamily="34" charset="0"/>
                <a:ea typeface="Heebo Light" pitchFamily="34" charset="-122"/>
                <a:cs typeface="Heebo Light" pitchFamily="34" charset="-120"/>
              </a:rPr>
              <a:t>Row Count</a:t>
            </a:r>
            <a:endParaRPr lang="en-US" sz="1750" dirty="0"/>
          </a:p>
        </p:txBody>
      </p:sp>
      <p:sp>
        <p:nvSpPr>
          <p:cNvPr id="8" name="Shape 6"/>
          <p:cNvSpPr/>
          <p:nvPr/>
        </p:nvSpPr>
        <p:spPr>
          <a:xfrm>
            <a:off x="801410" y="3685342"/>
            <a:ext cx="13027581" cy="650319"/>
          </a:xfrm>
          <a:prstGeom prst="rect">
            <a:avLst/>
          </a:prstGeom>
          <a:solidFill>
            <a:srgbClr val="000000">
              <a:alpha val="4000"/>
            </a:srgbClr>
          </a:solidFill>
          <a:ln/>
        </p:spPr>
      </p:sp>
      <p:sp>
        <p:nvSpPr>
          <p:cNvPr id="9" name="Text 7"/>
          <p:cNvSpPr/>
          <p:nvPr/>
        </p:nvSpPr>
        <p:spPr>
          <a:xfrm>
            <a:off x="1028224" y="3829050"/>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director_mapping</a:t>
            </a:r>
            <a:endParaRPr lang="en-US" sz="1750" dirty="0"/>
          </a:p>
        </p:txBody>
      </p:sp>
      <p:sp>
        <p:nvSpPr>
          <p:cNvPr id="10" name="Text 8"/>
          <p:cNvSpPr/>
          <p:nvPr/>
        </p:nvSpPr>
        <p:spPr>
          <a:xfrm>
            <a:off x="7545824" y="3829050"/>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3867</a:t>
            </a:r>
            <a:endParaRPr lang="en-US" sz="1750" dirty="0"/>
          </a:p>
        </p:txBody>
      </p:sp>
      <p:sp>
        <p:nvSpPr>
          <p:cNvPr id="11" name="Shape 9"/>
          <p:cNvSpPr/>
          <p:nvPr/>
        </p:nvSpPr>
        <p:spPr>
          <a:xfrm>
            <a:off x="801410" y="4335661"/>
            <a:ext cx="13027581" cy="650319"/>
          </a:xfrm>
          <a:prstGeom prst="rect">
            <a:avLst/>
          </a:prstGeom>
          <a:solidFill>
            <a:srgbClr val="FFFFFF">
              <a:alpha val="4000"/>
            </a:srgbClr>
          </a:solidFill>
          <a:ln/>
        </p:spPr>
      </p:sp>
      <p:sp>
        <p:nvSpPr>
          <p:cNvPr id="12" name="Text 10"/>
          <p:cNvSpPr/>
          <p:nvPr/>
        </p:nvSpPr>
        <p:spPr>
          <a:xfrm>
            <a:off x="1028224" y="4479369"/>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genre</a:t>
            </a:r>
            <a:endParaRPr lang="en-US" sz="1750" dirty="0"/>
          </a:p>
        </p:txBody>
      </p:sp>
      <p:sp>
        <p:nvSpPr>
          <p:cNvPr id="13" name="Text 11"/>
          <p:cNvSpPr/>
          <p:nvPr/>
        </p:nvSpPr>
        <p:spPr>
          <a:xfrm>
            <a:off x="7545824" y="4479369"/>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14662</a:t>
            </a:r>
            <a:endParaRPr lang="en-US" sz="1750" dirty="0"/>
          </a:p>
        </p:txBody>
      </p:sp>
      <p:sp>
        <p:nvSpPr>
          <p:cNvPr id="14" name="Shape 12"/>
          <p:cNvSpPr/>
          <p:nvPr/>
        </p:nvSpPr>
        <p:spPr>
          <a:xfrm>
            <a:off x="801410" y="4985980"/>
            <a:ext cx="13027581" cy="650319"/>
          </a:xfrm>
          <a:prstGeom prst="rect">
            <a:avLst/>
          </a:prstGeom>
          <a:solidFill>
            <a:srgbClr val="000000">
              <a:alpha val="4000"/>
            </a:srgbClr>
          </a:solidFill>
          <a:ln/>
        </p:spPr>
      </p:sp>
      <p:sp>
        <p:nvSpPr>
          <p:cNvPr id="15" name="Text 13"/>
          <p:cNvSpPr/>
          <p:nvPr/>
        </p:nvSpPr>
        <p:spPr>
          <a:xfrm>
            <a:off x="1028224" y="5129689"/>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movie</a:t>
            </a:r>
            <a:endParaRPr lang="en-US" sz="1750" dirty="0"/>
          </a:p>
        </p:txBody>
      </p:sp>
      <p:sp>
        <p:nvSpPr>
          <p:cNvPr id="16" name="Text 14"/>
          <p:cNvSpPr/>
          <p:nvPr/>
        </p:nvSpPr>
        <p:spPr>
          <a:xfrm>
            <a:off x="7545824" y="5129689"/>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7668</a:t>
            </a:r>
            <a:endParaRPr lang="en-US" sz="1750" dirty="0"/>
          </a:p>
        </p:txBody>
      </p:sp>
      <p:sp>
        <p:nvSpPr>
          <p:cNvPr id="17" name="Shape 15"/>
          <p:cNvSpPr/>
          <p:nvPr/>
        </p:nvSpPr>
        <p:spPr>
          <a:xfrm>
            <a:off x="801410" y="5636300"/>
            <a:ext cx="13027581" cy="650319"/>
          </a:xfrm>
          <a:prstGeom prst="rect">
            <a:avLst/>
          </a:prstGeom>
          <a:solidFill>
            <a:srgbClr val="FFFFFF">
              <a:alpha val="4000"/>
            </a:srgbClr>
          </a:solidFill>
          <a:ln/>
        </p:spPr>
      </p:sp>
      <p:sp>
        <p:nvSpPr>
          <p:cNvPr id="18" name="Text 16"/>
          <p:cNvSpPr/>
          <p:nvPr/>
        </p:nvSpPr>
        <p:spPr>
          <a:xfrm>
            <a:off x="1028224" y="578000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names</a:t>
            </a:r>
            <a:endParaRPr lang="en-US" sz="1750" dirty="0"/>
          </a:p>
        </p:txBody>
      </p:sp>
      <p:sp>
        <p:nvSpPr>
          <p:cNvPr id="19" name="Text 17"/>
          <p:cNvSpPr/>
          <p:nvPr/>
        </p:nvSpPr>
        <p:spPr>
          <a:xfrm>
            <a:off x="7545824" y="578000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24115</a:t>
            </a:r>
            <a:endParaRPr lang="en-US" sz="1750" dirty="0"/>
          </a:p>
        </p:txBody>
      </p:sp>
      <p:sp>
        <p:nvSpPr>
          <p:cNvPr id="20" name="Shape 18"/>
          <p:cNvSpPr/>
          <p:nvPr/>
        </p:nvSpPr>
        <p:spPr>
          <a:xfrm>
            <a:off x="801410" y="6286619"/>
            <a:ext cx="13027581" cy="650319"/>
          </a:xfrm>
          <a:prstGeom prst="rect">
            <a:avLst/>
          </a:prstGeom>
          <a:solidFill>
            <a:srgbClr val="000000">
              <a:alpha val="4000"/>
            </a:srgbClr>
          </a:solidFill>
          <a:ln/>
        </p:spPr>
      </p:sp>
      <p:sp>
        <p:nvSpPr>
          <p:cNvPr id="21" name="Text 19"/>
          <p:cNvSpPr/>
          <p:nvPr/>
        </p:nvSpPr>
        <p:spPr>
          <a:xfrm>
            <a:off x="1028224" y="643032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ratings</a:t>
            </a:r>
            <a:endParaRPr lang="en-US" sz="1750" dirty="0"/>
          </a:p>
        </p:txBody>
      </p:sp>
      <p:sp>
        <p:nvSpPr>
          <p:cNvPr id="22" name="Text 20"/>
          <p:cNvSpPr/>
          <p:nvPr/>
        </p:nvSpPr>
        <p:spPr>
          <a:xfrm>
            <a:off x="7545824" y="6430328"/>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7927</a:t>
            </a:r>
            <a:endParaRPr lang="en-US" sz="1750" dirty="0"/>
          </a:p>
        </p:txBody>
      </p:sp>
      <p:sp>
        <p:nvSpPr>
          <p:cNvPr id="23" name="Shape 21"/>
          <p:cNvSpPr/>
          <p:nvPr/>
        </p:nvSpPr>
        <p:spPr>
          <a:xfrm>
            <a:off x="801410" y="6936938"/>
            <a:ext cx="13027581" cy="650319"/>
          </a:xfrm>
          <a:prstGeom prst="rect">
            <a:avLst/>
          </a:prstGeom>
          <a:solidFill>
            <a:srgbClr val="FFFFFF">
              <a:alpha val="4000"/>
            </a:srgbClr>
          </a:solidFill>
          <a:ln/>
        </p:spPr>
      </p:sp>
      <p:sp>
        <p:nvSpPr>
          <p:cNvPr id="24" name="Text 22"/>
          <p:cNvSpPr/>
          <p:nvPr/>
        </p:nvSpPr>
        <p:spPr>
          <a:xfrm>
            <a:off x="1028224" y="7080647"/>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role_mapping</a:t>
            </a:r>
            <a:endParaRPr lang="en-US" sz="1750" dirty="0"/>
          </a:p>
        </p:txBody>
      </p:sp>
      <p:sp>
        <p:nvSpPr>
          <p:cNvPr id="25" name="Text 23"/>
          <p:cNvSpPr/>
          <p:nvPr/>
        </p:nvSpPr>
        <p:spPr>
          <a:xfrm>
            <a:off x="7545824" y="7080647"/>
            <a:ext cx="6056352"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13454</a:t>
            </a:r>
            <a:endParaRPr lang="en-US" sz="175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610910" y="621387"/>
            <a:ext cx="11971734" cy="545544"/>
          </a:xfrm>
          <a:prstGeom prst="rect">
            <a:avLst/>
          </a:prstGeom>
          <a:noFill/>
          <a:ln/>
        </p:spPr>
        <p:txBody>
          <a:bodyPr wrap="none" lIns="0" tIns="0" rIns="0" bIns="0" rtlCol="0" anchor="t"/>
          <a:lstStyle/>
          <a:p>
            <a:pPr marL="0" indent="0">
              <a:lnSpc>
                <a:spcPts val="4250"/>
              </a:lnSpc>
              <a:buNone/>
            </a:pPr>
            <a:r>
              <a:rPr lang="en-US" sz="3400" dirty="0">
                <a:solidFill>
                  <a:srgbClr val="F2F0F4"/>
                </a:solidFill>
                <a:latin typeface="Montserrat" pitchFamily="34" charset="0"/>
                <a:ea typeface="Montserrat" pitchFamily="34" charset="-122"/>
                <a:cs typeface="Montserrat" pitchFamily="34" charset="-120"/>
              </a:rPr>
              <a:t>Top 3 Directors in Top 3 Genres with Avg Rating &gt; 8 Q19</a:t>
            </a:r>
            <a:endParaRPr lang="en-US" sz="3400" dirty="0"/>
          </a:p>
        </p:txBody>
      </p:sp>
      <p:sp>
        <p:nvSpPr>
          <p:cNvPr id="3" name="Text 1"/>
          <p:cNvSpPr/>
          <p:nvPr/>
        </p:nvSpPr>
        <p:spPr>
          <a:xfrm>
            <a:off x="610910" y="1516023"/>
            <a:ext cx="13408581"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This query is designed to find the top 3 directors whose movies have an average rating greater than 8 in the top 3 genres with the most movies meeting that criteria.</a:t>
            </a:r>
            <a:endParaRPr lang="en-US" sz="1350" dirty="0"/>
          </a:p>
        </p:txBody>
      </p:sp>
      <p:sp>
        <p:nvSpPr>
          <p:cNvPr id="4" name="Text 2"/>
          <p:cNvSpPr/>
          <p:nvPr/>
        </p:nvSpPr>
        <p:spPr>
          <a:xfrm>
            <a:off x="610910" y="1991558"/>
            <a:ext cx="13408581"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key steps are:</a:t>
            </a:r>
            <a:endParaRPr lang="en-US" sz="1350" dirty="0"/>
          </a:p>
        </p:txBody>
      </p:sp>
      <p:sp>
        <p:nvSpPr>
          <p:cNvPr id="5" name="Shape 3"/>
          <p:cNvSpPr/>
          <p:nvPr/>
        </p:nvSpPr>
        <p:spPr>
          <a:xfrm>
            <a:off x="610910" y="2663428"/>
            <a:ext cx="392787" cy="392787"/>
          </a:xfrm>
          <a:prstGeom prst="roundRect">
            <a:avLst>
              <a:gd name="adj" fmla="val 18667"/>
            </a:avLst>
          </a:prstGeom>
          <a:solidFill>
            <a:srgbClr val="31136C"/>
          </a:solidFill>
          <a:ln w="7620">
            <a:solidFill>
              <a:srgbClr val="4A2C85"/>
            </a:solidFill>
            <a:prstDash val="solid"/>
          </a:ln>
        </p:spPr>
      </p:sp>
      <p:sp>
        <p:nvSpPr>
          <p:cNvPr id="6" name="Text 4"/>
          <p:cNvSpPr/>
          <p:nvPr/>
        </p:nvSpPr>
        <p:spPr>
          <a:xfrm>
            <a:off x="759976" y="2728913"/>
            <a:ext cx="94536" cy="261818"/>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1</a:t>
            </a:r>
            <a:endParaRPr lang="en-US" sz="2050" dirty="0"/>
          </a:p>
        </p:txBody>
      </p:sp>
      <p:sp>
        <p:nvSpPr>
          <p:cNvPr id="7" name="Text 5"/>
          <p:cNvSpPr/>
          <p:nvPr/>
        </p:nvSpPr>
        <p:spPr>
          <a:xfrm>
            <a:off x="1178242" y="2663428"/>
            <a:ext cx="2520196" cy="272772"/>
          </a:xfrm>
          <a:prstGeom prst="rect">
            <a:avLst/>
          </a:prstGeom>
          <a:noFill/>
          <a:ln/>
        </p:spPr>
        <p:txBody>
          <a:bodyPr wrap="none" lIns="0" tIns="0" rIns="0" bIns="0" rtlCol="0" anchor="t"/>
          <a:lstStyle/>
          <a:p>
            <a:pPr marL="0" indent="0">
              <a:lnSpc>
                <a:spcPts val="2100"/>
              </a:lnSpc>
              <a:buNone/>
            </a:pPr>
            <a:r>
              <a:rPr lang="en-US" sz="1700" dirty="0">
                <a:solidFill>
                  <a:srgbClr val="DCD7E5"/>
                </a:solidFill>
                <a:latin typeface="Montserrat" pitchFamily="34" charset="0"/>
                <a:ea typeface="Montserrat" pitchFamily="34" charset="-122"/>
                <a:cs typeface="Montserrat" pitchFamily="34" charset="-120"/>
              </a:rPr>
              <a:t>WITH TopGenres AS (...)</a:t>
            </a:r>
            <a:endParaRPr lang="en-US" sz="1700" dirty="0"/>
          </a:p>
        </p:txBody>
      </p:sp>
      <p:sp>
        <p:nvSpPr>
          <p:cNvPr id="8" name="Text 6"/>
          <p:cNvSpPr/>
          <p:nvPr/>
        </p:nvSpPr>
        <p:spPr>
          <a:xfrm>
            <a:off x="1178242" y="3040856"/>
            <a:ext cx="6049685" cy="1116806"/>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This common table expression (CTE) first finds the top 3 genres with the most movies that have an average rating over 8. It does this by joining the `genre` and `ratings` tables, filtering for avg_rating &gt; 8, grouping by genre, ordering by the movie count descending, and taking the top 3 results.</a:t>
            </a:r>
            <a:endParaRPr lang="en-US" sz="1350" dirty="0"/>
          </a:p>
        </p:txBody>
      </p:sp>
      <p:sp>
        <p:nvSpPr>
          <p:cNvPr id="9" name="Shape 7"/>
          <p:cNvSpPr/>
          <p:nvPr/>
        </p:nvSpPr>
        <p:spPr>
          <a:xfrm>
            <a:off x="7402473" y="2663428"/>
            <a:ext cx="392787" cy="392787"/>
          </a:xfrm>
          <a:prstGeom prst="roundRect">
            <a:avLst>
              <a:gd name="adj" fmla="val 18667"/>
            </a:avLst>
          </a:prstGeom>
          <a:solidFill>
            <a:srgbClr val="31136C"/>
          </a:solidFill>
          <a:ln w="7620">
            <a:solidFill>
              <a:srgbClr val="4A2C85"/>
            </a:solidFill>
            <a:prstDash val="solid"/>
          </a:ln>
        </p:spPr>
      </p:sp>
      <p:sp>
        <p:nvSpPr>
          <p:cNvPr id="10" name="Text 8"/>
          <p:cNvSpPr/>
          <p:nvPr/>
        </p:nvSpPr>
        <p:spPr>
          <a:xfrm>
            <a:off x="7524393" y="2728913"/>
            <a:ext cx="148828" cy="261818"/>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2</a:t>
            </a:r>
            <a:endParaRPr lang="en-US" sz="2050" dirty="0"/>
          </a:p>
        </p:txBody>
      </p:sp>
      <p:sp>
        <p:nvSpPr>
          <p:cNvPr id="11" name="Text 9"/>
          <p:cNvSpPr/>
          <p:nvPr/>
        </p:nvSpPr>
        <p:spPr>
          <a:xfrm>
            <a:off x="7969806" y="2663428"/>
            <a:ext cx="6049685" cy="545544"/>
          </a:xfrm>
          <a:prstGeom prst="rect">
            <a:avLst/>
          </a:prstGeom>
          <a:noFill/>
          <a:ln/>
        </p:spPr>
        <p:txBody>
          <a:bodyPr wrap="square" lIns="0" tIns="0" rIns="0" bIns="0" rtlCol="0" anchor="t"/>
          <a:lstStyle/>
          <a:p>
            <a:pPr marL="0" indent="0">
              <a:lnSpc>
                <a:spcPts val="2100"/>
              </a:lnSpc>
              <a:buNone/>
            </a:pPr>
            <a:r>
              <a:rPr lang="en-US" sz="1700" dirty="0">
                <a:solidFill>
                  <a:srgbClr val="DCD7E5"/>
                </a:solidFill>
                <a:latin typeface="Montserrat" pitchFamily="34" charset="0"/>
                <a:ea typeface="Montserrat" pitchFamily="34" charset="-122"/>
                <a:cs typeface="Montserrat" pitchFamily="34" charset="-120"/>
              </a:rPr>
              <a:t>SELECT n.name as director_name, COUNT(*) AS movie_count ...</a:t>
            </a:r>
            <a:endParaRPr lang="en-US" sz="1700" dirty="0"/>
          </a:p>
        </p:txBody>
      </p:sp>
      <p:sp>
        <p:nvSpPr>
          <p:cNvPr id="12" name="Text 10"/>
          <p:cNvSpPr/>
          <p:nvPr/>
        </p:nvSpPr>
        <p:spPr>
          <a:xfrm>
            <a:off x="7969806" y="3313628"/>
            <a:ext cx="6049685" cy="1116806"/>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main query then joins the `names`, `director_mapping`, `genre`, and `ratings` tables to find the directors whose movies are in the top 3 genres from the CTE and have an average rating over 8. It groups the results by director name, orders by movie count descending, and takes the top 3 results.</a:t>
            </a:r>
            <a:endParaRPr lang="en-US" sz="1350" dirty="0"/>
          </a:p>
        </p:txBody>
      </p:sp>
      <p:sp>
        <p:nvSpPr>
          <p:cNvPr id="13" name="Text 11"/>
          <p:cNvSpPr/>
          <p:nvPr/>
        </p:nvSpPr>
        <p:spPr>
          <a:xfrm>
            <a:off x="610910" y="4626769"/>
            <a:ext cx="13408581"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output shows the top 3 directors meeting these criteria are:</a:t>
            </a:r>
            <a:endParaRPr lang="en-US" sz="1350" dirty="0"/>
          </a:p>
        </p:txBody>
      </p:sp>
      <p:sp>
        <p:nvSpPr>
          <p:cNvPr id="14" name="Shape 12"/>
          <p:cNvSpPr/>
          <p:nvPr/>
        </p:nvSpPr>
        <p:spPr>
          <a:xfrm>
            <a:off x="610910" y="5102304"/>
            <a:ext cx="13408581" cy="2030254"/>
          </a:xfrm>
          <a:prstGeom prst="roundRect">
            <a:avLst>
              <a:gd name="adj" fmla="val 3611"/>
            </a:avLst>
          </a:prstGeom>
          <a:noFill/>
          <a:ln w="7620">
            <a:solidFill>
              <a:srgbClr val="FFFFFF">
                <a:alpha val="24000"/>
              </a:srgbClr>
            </a:solidFill>
            <a:prstDash val="solid"/>
          </a:ln>
        </p:spPr>
      </p:sp>
      <p:sp>
        <p:nvSpPr>
          <p:cNvPr id="15" name="Shape 13"/>
          <p:cNvSpPr/>
          <p:nvPr/>
        </p:nvSpPr>
        <p:spPr>
          <a:xfrm>
            <a:off x="618530" y="5109924"/>
            <a:ext cx="13393341" cy="503753"/>
          </a:xfrm>
          <a:prstGeom prst="rect">
            <a:avLst/>
          </a:prstGeom>
          <a:solidFill>
            <a:srgbClr val="FFFFFF">
              <a:alpha val="4000"/>
            </a:srgbClr>
          </a:solidFill>
          <a:ln/>
        </p:spPr>
      </p:sp>
      <p:sp>
        <p:nvSpPr>
          <p:cNvPr id="16" name="Text 14"/>
          <p:cNvSpPr/>
          <p:nvPr/>
        </p:nvSpPr>
        <p:spPr>
          <a:xfrm>
            <a:off x="793075" y="5222200"/>
            <a:ext cx="6343769"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director_name</a:t>
            </a:r>
            <a:endParaRPr lang="en-US" sz="1350" dirty="0"/>
          </a:p>
        </p:txBody>
      </p:sp>
      <p:sp>
        <p:nvSpPr>
          <p:cNvPr id="17" name="Text 15"/>
          <p:cNvSpPr/>
          <p:nvPr/>
        </p:nvSpPr>
        <p:spPr>
          <a:xfrm>
            <a:off x="7493556" y="5222200"/>
            <a:ext cx="6343769"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movie_count</a:t>
            </a:r>
            <a:endParaRPr lang="en-US" sz="1350" dirty="0"/>
          </a:p>
        </p:txBody>
      </p:sp>
      <p:sp>
        <p:nvSpPr>
          <p:cNvPr id="18" name="Shape 16"/>
          <p:cNvSpPr/>
          <p:nvPr/>
        </p:nvSpPr>
        <p:spPr>
          <a:xfrm>
            <a:off x="618530" y="5613678"/>
            <a:ext cx="13393341" cy="503753"/>
          </a:xfrm>
          <a:prstGeom prst="rect">
            <a:avLst/>
          </a:prstGeom>
          <a:solidFill>
            <a:srgbClr val="000000">
              <a:alpha val="4000"/>
            </a:srgbClr>
          </a:solidFill>
          <a:ln/>
        </p:spPr>
      </p:sp>
      <p:sp>
        <p:nvSpPr>
          <p:cNvPr id="19" name="Text 17"/>
          <p:cNvSpPr/>
          <p:nvPr/>
        </p:nvSpPr>
        <p:spPr>
          <a:xfrm>
            <a:off x="793075" y="5725954"/>
            <a:ext cx="6343769"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James Mangold</a:t>
            </a:r>
            <a:endParaRPr lang="en-US" sz="1350" dirty="0"/>
          </a:p>
        </p:txBody>
      </p:sp>
      <p:sp>
        <p:nvSpPr>
          <p:cNvPr id="20" name="Text 18"/>
          <p:cNvSpPr/>
          <p:nvPr/>
        </p:nvSpPr>
        <p:spPr>
          <a:xfrm>
            <a:off x="7493556" y="5725954"/>
            <a:ext cx="6343769"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4</a:t>
            </a:r>
            <a:endParaRPr lang="en-US" sz="1350" dirty="0"/>
          </a:p>
        </p:txBody>
      </p:sp>
      <p:sp>
        <p:nvSpPr>
          <p:cNvPr id="21" name="Shape 19"/>
          <p:cNvSpPr/>
          <p:nvPr/>
        </p:nvSpPr>
        <p:spPr>
          <a:xfrm>
            <a:off x="618530" y="6117431"/>
            <a:ext cx="13393341" cy="503753"/>
          </a:xfrm>
          <a:prstGeom prst="rect">
            <a:avLst/>
          </a:prstGeom>
          <a:solidFill>
            <a:srgbClr val="FFFFFF">
              <a:alpha val="4000"/>
            </a:srgbClr>
          </a:solidFill>
          <a:ln/>
        </p:spPr>
      </p:sp>
      <p:sp>
        <p:nvSpPr>
          <p:cNvPr id="22" name="Text 20"/>
          <p:cNvSpPr/>
          <p:nvPr/>
        </p:nvSpPr>
        <p:spPr>
          <a:xfrm>
            <a:off x="793075" y="6229707"/>
            <a:ext cx="6343769"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Joe Russo</a:t>
            </a:r>
            <a:endParaRPr lang="en-US" sz="1350" dirty="0"/>
          </a:p>
        </p:txBody>
      </p:sp>
      <p:sp>
        <p:nvSpPr>
          <p:cNvPr id="23" name="Text 21"/>
          <p:cNvSpPr/>
          <p:nvPr/>
        </p:nvSpPr>
        <p:spPr>
          <a:xfrm>
            <a:off x="7493556" y="6229707"/>
            <a:ext cx="6343769"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3</a:t>
            </a:r>
            <a:endParaRPr lang="en-US" sz="1350" dirty="0"/>
          </a:p>
        </p:txBody>
      </p:sp>
      <p:sp>
        <p:nvSpPr>
          <p:cNvPr id="24" name="Shape 22"/>
          <p:cNvSpPr/>
          <p:nvPr/>
        </p:nvSpPr>
        <p:spPr>
          <a:xfrm>
            <a:off x="618530" y="6621185"/>
            <a:ext cx="13393341" cy="503753"/>
          </a:xfrm>
          <a:prstGeom prst="rect">
            <a:avLst/>
          </a:prstGeom>
          <a:solidFill>
            <a:srgbClr val="000000">
              <a:alpha val="4000"/>
            </a:srgbClr>
          </a:solidFill>
          <a:ln/>
        </p:spPr>
      </p:sp>
      <p:sp>
        <p:nvSpPr>
          <p:cNvPr id="25" name="Text 23"/>
          <p:cNvSpPr/>
          <p:nvPr/>
        </p:nvSpPr>
        <p:spPr>
          <a:xfrm>
            <a:off x="793075" y="6733461"/>
            <a:ext cx="6343769"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Anthony Russo</a:t>
            </a:r>
            <a:endParaRPr lang="en-US" sz="1350" dirty="0"/>
          </a:p>
        </p:txBody>
      </p:sp>
      <p:sp>
        <p:nvSpPr>
          <p:cNvPr id="26" name="Text 24"/>
          <p:cNvSpPr/>
          <p:nvPr/>
        </p:nvSpPr>
        <p:spPr>
          <a:xfrm>
            <a:off x="7493556" y="6733461"/>
            <a:ext cx="6343769"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3</a:t>
            </a:r>
            <a:endParaRPr lang="en-US" sz="1350" dirty="0"/>
          </a:p>
        </p:txBody>
      </p:sp>
      <p:sp>
        <p:nvSpPr>
          <p:cNvPr id="27" name="Text 25"/>
          <p:cNvSpPr/>
          <p:nvPr/>
        </p:nvSpPr>
        <p:spPr>
          <a:xfrm>
            <a:off x="610910" y="7328892"/>
            <a:ext cx="13408581" cy="279202"/>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This query demonstrates the power of CTEs and subqueries to break down a complex problem into more manageable steps.</a:t>
            </a:r>
            <a:endParaRPr lang="en-US" sz="13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594003" y="563999"/>
            <a:ext cx="10222111" cy="530423"/>
          </a:xfrm>
          <a:prstGeom prst="rect">
            <a:avLst/>
          </a:prstGeom>
          <a:noFill/>
          <a:ln/>
        </p:spPr>
        <p:txBody>
          <a:bodyPr wrap="none" lIns="0" tIns="0" rIns="0" bIns="0" rtlCol="0" anchor="t"/>
          <a:lstStyle/>
          <a:p>
            <a:pPr marL="0" indent="0">
              <a:lnSpc>
                <a:spcPts val="4150"/>
              </a:lnSpc>
              <a:buNone/>
            </a:pPr>
            <a:r>
              <a:rPr lang="en-US" sz="3300" dirty="0">
                <a:solidFill>
                  <a:srgbClr val="F2F0F4"/>
                </a:solidFill>
                <a:latin typeface="Montserrat" pitchFamily="34" charset="0"/>
                <a:ea typeface="Montserrat" pitchFamily="34" charset="-122"/>
                <a:cs typeface="Montserrat" pitchFamily="34" charset="-120"/>
              </a:rPr>
              <a:t>Top 2 Actors with Median Movie Rating &gt;= 8 Q20</a:t>
            </a:r>
            <a:endParaRPr lang="en-US" sz="3300" dirty="0"/>
          </a:p>
        </p:txBody>
      </p:sp>
      <p:sp>
        <p:nvSpPr>
          <p:cNvPr id="3" name="Text 1"/>
          <p:cNvSpPr/>
          <p:nvPr/>
        </p:nvSpPr>
        <p:spPr>
          <a:xfrm>
            <a:off x="594003" y="1433870"/>
            <a:ext cx="13442394" cy="271582"/>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This query is designed to find the top 2 actors whose movies have a median rating of 8 or higher.</a:t>
            </a:r>
            <a:endParaRPr lang="en-US" sz="1300" dirty="0"/>
          </a:p>
        </p:txBody>
      </p:sp>
      <p:sp>
        <p:nvSpPr>
          <p:cNvPr id="4" name="Shape 2"/>
          <p:cNvSpPr/>
          <p:nvPr/>
        </p:nvSpPr>
        <p:spPr>
          <a:xfrm>
            <a:off x="594003" y="2087166"/>
            <a:ext cx="381833" cy="381833"/>
          </a:xfrm>
          <a:prstGeom prst="roundRect">
            <a:avLst>
              <a:gd name="adj" fmla="val 18671"/>
            </a:avLst>
          </a:prstGeom>
          <a:solidFill>
            <a:srgbClr val="31136C"/>
          </a:solidFill>
          <a:ln w="7620">
            <a:solidFill>
              <a:srgbClr val="4A2C85"/>
            </a:solidFill>
            <a:prstDash val="solid"/>
          </a:ln>
        </p:spPr>
      </p:sp>
      <p:sp>
        <p:nvSpPr>
          <p:cNvPr id="5" name="Text 3"/>
          <p:cNvSpPr/>
          <p:nvPr/>
        </p:nvSpPr>
        <p:spPr>
          <a:xfrm>
            <a:off x="738902" y="2150745"/>
            <a:ext cx="91916" cy="254556"/>
          </a:xfrm>
          <a:prstGeom prst="rect">
            <a:avLst/>
          </a:prstGeom>
          <a:noFill/>
          <a:ln/>
        </p:spPr>
        <p:txBody>
          <a:bodyPr wrap="none" lIns="0" tIns="0" rIns="0" bIns="0" rtlCol="0" anchor="t"/>
          <a:lstStyle/>
          <a:p>
            <a:pPr marL="0" indent="0" algn="ctr">
              <a:lnSpc>
                <a:spcPts val="2000"/>
              </a:lnSpc>
              <a:buNone/>
            </a:pPr>
            <a:r>
              <a:rPr lang="en-US" sz="2000" dirty="0">
                <a:solidFill>
                  <a:srgbClr val="DCD7E5"/>
                </a:solidFill>
                <a:latin typeface="Montserrat" pitchFamily="34" charset="0"/>
                <a:ea typeface="Montserrat" pitchFamily="34" charset="-122"/>
                <a:cs typeface="Montserrat" pitchFamily="34" charset="-120"/>
              </a:rPr>
              <a:t>1</a:t>
            </a:r>
            <a:endParaRPr lang="en-US" sz="2000" dirty="0"/>
          </a:p>
        </p:txBody>
      </p:sp>
      <p:sp>
        <p:nvSpPr>
          <p:cNvPr id="6" name="Text 4"/>
          <p:cNvSpPr/>
          <p:nvPr/>
        </p:nvSpPr>
        <p:spPr>
          <a:xfrm>
            <a:off x="1145500" y="2087166"/>
            <a:ext cx="3816191" cy="530304"/>
          </a:xfrm>
          <a:prstGeom prst="rect">
            <a:avLst/>
          </a:prstGeom>
          <a:noFill/>
          <a:ln/>
        </p:spPr>
        <p:txBody>
          <a:bodyPr wrap="square" lIns="0" tIns="0" rIns="0" bIns="0" rtlCol="0" anchor="t"/>
          <a:lstStyle/>
          <a:p>
            <a:pPr marL="0" indent="0">
              <a:lnSpc>
                <a:spcPts val="2050"/>
              </a:lnSpc>
              <a:buNone/>
            </a:pPr>
            <a:r>
              <a:rPr lang="en-US" sz="1650" dirty="0">
                <a:solidFill>
                  <a:srgbClr val="DCD7E5"/>
                </a:solidFill>
                <a:latin typeface="Montserrat" pitchFamily="34" charset="0"/>
                <a:ea typeface="Montserrat" pitchFamily="34" charset="-122"/>
                <a:cs typeface="Montserrat" pitchFamily="34" charset="-120"/>
              </a:rPr>
              <a:t>SELECT n.name as actor_name, COUNT(*) AS movie_count</a:t>
            </a:r>
            <a:endParaRPr lang="en-US" sz="1650" dirty="0"/>
          </a:p>
        </p:txBody>
      </p:sp>
      <p:sp>
        <p:nvSpPr>
          <p:cNvPr id="7" name="Text 5"/>
          <p:cNvSpPr/>
          <p:nvPr/>
        </p:nvSpPr>
        <p:spPr>
          <a:xfrm>
            <a:off x="1145500" y="2719268"/>
            <a:ext cx="3816191" cy="543163"/>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This part of the query selects the actor's name and counts the number of movies they have.</a:t>
            </a:r>
            <a:endParaRPr lang="en-US" sz="1300" dirty="0"/>
          </a:p>
        </p:txBody>
      </p:sp>
      <p:sp>
        <p:nvSpPr>
          <p:cNvPr id="8" name="Shape 6"/>
          <p:cNvSpPr/>
          <p:nvPr/>
        </p:nvSpPr>
        <p:spPr>
          <a:xfrm>
            <a:off x="5131356" y="2087166"/>
            <a:ext cx="381833" cy="381833"/>
          </a:xfrm>
          <a:prstGeom prst="roundRect">
            <a:avLst>
              <a:gd name="adj" fmla="val 18671"/>
            </a:avLst>
          </a:prstGeom>
          <a:solidFill>
            <a:srgbClr val="31136C"/>
          </a:solidFill>
          <a:ln w="7620">
            <a:solidFill>
              <a:srgbClr val="4A2C85"/>
            </a:solidFill>
            <a:prstDash val="solid"/>
          </a:ln>
        </p:spPr>
      </p:sp>
      <p:sp>
        <p:nvSpPr>
          <p:cNvPr id="9" name="Text 7"/>
          <p:cNvSpPr/>
          <p:nvPr/>
        </p:nvSpPr>
        <p:spPr>
          <a:xfrm>
            <a:off x="5249942" y="2150745"/>
            <a:ext cx="144661" cy="254556"/>
          </a:xfrm>
          <a:prstGeom prst="rect">
            <a:avLst/>
          </a:prstGeom>
          <a:noFill/>
          <a:ln/>
        </p:spPr>
        <p:txBody>
          <a:bodyPr wrap="none" lIns="0" tIns="0" rIns="0" bIns="0" rtlCol="0" anchor="t"/>
          <a:lstStyle/>
          <a:p>
            <a:pPr marL="0" indent="0" algn="ctr">
              <a:lnSpc>
                <a:spcPts val="2000"/>
              </a:lnSpc>
              <a:buNone/>
            </a:pPr>
            <a:r>
              <a:rPr lang="en-US" sz="2000" dirty="0">
                <a:solidFill>
                  <a:srgbClr val="DCD7E5"/>
                </a:solidFill>
                <a:latin typeface="Montserrat" pitchFamily="34" charset="0"/>
                <a:ea typeface="Montserrat" pitchFamily="34" charset="-122"/>
                <a:cs typeface="Montserrat" pitchFamily="34" charset="-120"/>
              </a:rPr>
              <a:t>2</a:t>
            </a:r>
            <a:endParaRPr lang="en-US" sz="2000" dirty="0"/>
          </a:p>
        </p:txBody>
      </p:sp>
      <p:sp>
        <p:nvSpPr>
          <p:cNvPr id="10" name="Text 8"/>
          <p:cNvSpPr/>
          <p:nvPr/>
        </p:nvSpPr>
        <p:spPr>
          <a:xfrm>
            <a:off x="5682853" y="2087166"/>
            <a:ext cx="3816191" cy="1060609"/>
          </a:xfrm>
          <a:prstGeom prst="rect">
            <a:avLst/>
          </a:prstGeom>
          <a:noFill/>
          <a:ln/>
        </p:spPr>
        <p:txBody>
          <a:bodyPr wrap="square" lIns="0" tIns="0" rIns="0" bIns="0" rtlCol="0" anchor="t"/>
          <a:lstStyle/>
          <a:p>
            <a:pPr marL="0" indent="0">
              <a:lnSpc>
                <a:spcPts val="2050"/>
              </a:lnSpc>
              <a:buNone/>
            </a:pPr>
            <a:r>
              <a:rPr lang="en-US" sz="1650" dirty="0">
                <a:solidFill>
                  <a:srgbClr val="DCD7E5"/>
                </a:solidFill>
                <a:latin typeface="Montserrat" pitchFamily="34" charset="0"/>
                <a:ea typeface="Montserrat" pitchFamily="34" charset="-122"/>
                <a:cs typeface="Montserrat" pitchFamily="34" charset="-120"/>
              </a:rPr>
              <a:t>FROM role_mapping as rm JOIN names n ON rm.name_id = n.id JOIN ratings r ON rm.movie_id = r.movie_id</a:t>
            </a:r>
            <a:endParaRPr lang="en-US" sz="1650" dirty="0"/>
          </a:p>
        </p:txBody>
      </p:sp>
      <p:sp>
        <p:nvSpPr>
          <p:cNvPr id="11" name="Text 9"/>
          <p:cNvSpPr/>
          <p:nvPr/>
        </p:nvSpPr>
        <p:spPr>
          <a:xfrm>
            <a:off x="5682853" y="3249573"/>
            <a:ext cx="3816191" cy="543163"/>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This joins the `role_mapping`, `names`, and `ratings` tables to connect the actors to their movie ratings.</a:t>
            </a:r>
            <a:endParaRPr lang="en-US" sz="1300" dirty="0"/>
          </a:p>
        </p:txBody>
      </p:sp>
      <p:sp>
        <p:nvSpPr>
          <p:cNvPr id="12" name="Shape 10"/>
          <p:cNvSpPr/>
          <p:nvPr/>
        </p:nvSpPr>
        <p:spPr>
          <a:xfrm>
            <a:off x="9668708" y="2087166"/>
            <a:ext cx="381833" cy="381833"/>
          </a:xfrm>
          <a:prstGeom prst="roundRect">
            <a:avLst>
              <a:gd name="adj" fmla="val 18671"/>
            </a:avLst>
          </a:prstGeom>
          <a:solidFill>
            <a:srgbClr val="31136C"/>
          </a:solidFill>
          <a:ln w="7620">
            <a:solidFill>
              <a:srgbClr val="4A2C85"/>
            </a:solidFill>
            <a:prstDash val="solid"/>
          </a:ln>
        </p:spPr>
      </p:sp>
      <p:sp>
        <p:nvSpPr>
          <p:cNvPr id="13" name="Text 11"/>
          <p:cNvSpPr/>
          <p:nvPr/>
        </p:nvSpPr>
        <p:spPr>
          <a:xfrm>
            <a:off x="9787771" y="2150745"/>
            <a:ext cx="143589" cy="254556"/>
          </a:xfrm>
          <a:prstGeom prst="rect">
            <a:avLst/>
          </a:prstGeom>
          <a:noFill/>
          <a:ln/>
        </p:spPr>
        <p:txBody>
          <a:bodyPr wrap="none" lIns="0" tIns="0" rIns="0" bIns="0" rtlCol="0" anchor="t"/>
          <a:lstStyle/>
          <a:p>
            <a:pPr marL="0" indent="0" algn="ctr">
              <a:lnSpc>
                <a:spcPts val="2000"/>
              </a:lnSpc>
              <a:buNone/>
            </a:pPr>
            <a:r>
              <a:rPr lang="en-US" sz="2000" dirty="0">
                <a:solidFill>
                  <a:srgbClr val="DCD7E5"/>
                </a:solidFill>
                <a:latin typeface="Montserrat" pitchFamily="34" charset="0"/>
                <a:ea typeface="Montserrat" pitchFamily="34" charset="-122"/>
                <a:cs typeface="Montserrat" pitchFamily="34" charset="-120"/>
              </a:rPr>
              <a:t>3</a:t>
            </a:r>
            <a:endParaRPr lang="en-US" sz="2000" dirty="0"/>
          </a:p>
        </p:txBody>
      </p:sp>
      <p:sp>
        <p:nvSpPr>
          <p:cNvPr id="14" name="Text 12"/>
          <p:cNvSpPr/>
          <p:nvPr/>
        </p:nvSpPr>
        <p:spPr>
          <a:xfrm>
            <a:off x="10220206" y="2087166"/>
            <a:ext cx="3816191" cy="530304"/>
          </a:xfrm>
          <a:prstGeom prst="rect">
            <a:avLst/>
          </a:prstGeom>
          <a:noFill/>
          <a:ln/>
        </p:spPr>
        <p:txBody>
          <a:bodyPr wrap="square" lIns="0" tIns="0" rIns="0" bIns="0" rtlCol="0" anchor="t"/>
          <a:lstStyle/>
          <a:p>
            <a:pPr marL="0" indent="0">
              <a:lnSpc>
                <a:spcPts val="2050"/>
              </a:lnSpc>
              <a:buNone/>
            </a:pPr>
            <a:r>
              <a:rPr lang="en-US" sz="1650" dirty="0">
                <a:solidFill>
                  <a:srgbClr val="DCD7E5"/>
                </a:solidFill>
                <a:latin typeface="Montserrat" pitchFamily="34" charset="0"/>
                <a:ea typeface="Montserrat" pitchFamily="34" charset="-122"/>
                <a:cs typeface="Montserrat" pitchFamily="34" charset="-120"/>
              </a:rPr>
              <a:t>WHERE r.median_rating &gt;= 8 AND rm.category LIKE 'actor'</a:t>
            </a:r>
            <a:endParaRPr lang="en-US" sz="1650" dirty="0"/>
          </a:p>
        </p:txBody>
      </p:sp>
      <p:sp>
        <p:nvSpPr>
          <p:cNvPr id="15" name="Text 13"/>
          <p:cNvSpPr/>
          <p:nvPr/>
        </p:nvSpPr>
        <p:spPr>
          <a:xfrm>
            <a:off x="10220206" y="2719268"/>
            <a:ext cx="3816191" cy="543163"/>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This filters the results to only include actors whose movies have a median rating of 8 or higher.</a:t>
            </a:r>
            <a:endParaRPr lang="en-US" sz="1300" dirty="0"/>
          </a:p>
        </p:txBody>
      </p:sp>
      <p:sp>
        <p:nvSpPr>
          <p:cNvPr id="16" name="Shape 14"/>
          <p:cNvSpPr/>
          <p:nvPr/>
        </p:nvSpPr>
        <p:spPr>
          <a:xfrm>
            <a:off x="594003" y="4153257"/>
            <a:ext cx="381833" cy="381833"/>
          </a:xfrm>
          <a:prstGeom prst="roundRect">
            <a:avLst>
              <a:gd name="adj" fmla="val 18671"/>
            </a:avLst>
          </a:prstGeom>
          <a:solidFill>
            <a:srgbClr val="31136C"/>
          </a:solidFill>
          <a:ln w="7620">
            <a:solidFill>
              <a:srgbClr val="4A2C85"/>
            </a:solidFill>
            <a:prstDash val="solid"/>
          </a:ln>
        </p:spPr>
      </p:sp>
      <p:sp>
        <p:nvSpPr>
          <p:cNvPr id="17" name="Text 15"/>
          <p:cNvSpPr/>
          <p:nvPr/>
        </p:nvSpPr>
        <p:spPr>
          <a:xfrm>
            <a:off x="700683" y="4216837"/>
            <a:ext cx="168354" cy="254556"/>
          </a:xfrm>
          <a:prstGeom prst="rect">
            <a:avLst/>
          </a:prstGeom>
          <a:noFill/>
          <a:ln/>
        </p:spPr>
        <p:txBody>
          <a:bodyPr wrap="none" lIns="0" tIns="0" rIns="0" bIns="0" rtlCol="0" anchor="t"/>
          <a:lstStyle/>
          <a:p>
            <a:pPr marL="0" indent="0" algn="ctr">
              <a:lnSpc>
                <a:spcPts val="2000"/>
              </a:lnSpc>
              <a:buNone/>
            </a:pPr>
            <a:r>
              <a:rPr lang="en-US" sz="2000" dirty="0">
                <a:solidFill>
                  <a:srgbClr val="DCD7E5"/>
                </a:solidFill>
                <a:latin typeface="Montserrat" pitchFamily="34" charset="0"/>
                <a:ea typeface="Montserrat" pitchFamily="34" charset="-122"/>
                <a:cs typeface="Montserrat" pitchFamily="34" charset="-120"/>
              </a:rPr>
              <a:t>4</a:t>
            </a:r>
            <a:endParaRPr lang="en-US" sz="2000" dirty="0"/>
          </a:p>
        </p:txBody>
      </p:sp>
      <p:sp>
        <p:nvSpPr>
          <p:cNvPr id="18" name="Text 16"/>
          <p:cNvSpPr/>
          <p:nvPr/>
        </p:nvSpPr>
        <p:spPr>
          <a:xfrm>
            <a:off x="1145500" y="4153257"/>
            <a:ext cx="2121694" cy="265152"/>
          </a:xfrm>
          <a:prstGeom prst="rect">
            <a:avLst/>
          </a:prstGeom>
          <a:noFill/>
          <a:ln/>
        </p:spPr>
        <p:txBody>
          <a:bodyPr wrap="none" lIns="0" tIns="0" rIns="0" bIns="0" rtlCol="0" anchor="t"/>
          <a:lstStyle/>
          <a:p>
            <a:pPr marL="0" indent="0">
              <a:lnSpc>
                <a:spcPts val="2050"/>
              </a:lnSpc>
              <a:buNone/>
            </a:pPr>
            <a:r>
              <a:rPr lang="en-US" sz="1650" dirty="0">
                <a:solidFill>
                  <a:srgbClr val="DCD7E5"/>
                </a:solidFill>
                <a:latin typeface="Montserrat" pitchFamily="34" charset="0"/>
                <a:ea typeface="Montserrat" pitchFamily="34" charset="-122"/>
                <a:cs typeface="Montserrat" pitchFamily="34" charset="-120"/>
              </a:rPr>
              <a:t>GROUP BY name</a:t>
            </a:r>
            <a:endParaRPr lang="en-US" sz="1650" dirty="0"/>
          </a:p>
        </p:txBody>
      </p:sp>
      <p:sp>
        <p:nvSpPr>
          <p:cNvPr id="19" name="Text 17"/>
          <p:cNvSpPr/>
          <p:nvPr/>
        </p:nvSpPr>
        <p:spPr>
          <a:xfrm>
            <a:off x="1145500" y="4520208"/>
            <a:ext cx="6084927" cy="543163"/>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This groups the results by actor name to count the number of movies for each actor.</a:t>
            </a:r>
            <a:endParaRPr lang="en-US" sz="1300" dirty="0"/>
          </a:p>
        </p:txBody>
      </p:sp>
      <p:sp>
        <p:nvSpPr>
          <p:cNvPr id="20" name="Shape 18"/>
          <p:cNvSpPr/>
          <p:nvPr/>
        </p:nvSpPr>
        <p:spPr>
          <a:xfrm>
            <a:off x="7400092" y="4153257"/>
            <a:ext cx="381833" cy="381833"/>
          </a:xfrm>
          <a:prstGeom prst="roundRect">
            <a:avLst>
              <a:gd name="adj" fmla="val 18671"/>
            </a:avLst>
          </a:prstGeom>
          <a:solidFill>
            <a:srgbClr val="31136C"/>
          </a:solidFill>
          <a:ln w="7620">
            <a:solidFill>
              <a:srgbClr val="4A2C85"/>
            </a:solidFill>
            <a:prstDash val="solid"/>
          </a:ln>
        </p:spPr>
      </p:sp>
      <p:sp>
        <p:nvSpPr>
          <p:cNvPr id="21" name="Text 19"/>
          <p:cNvSpPr/>
          <p:nvPr/>
        </p:nvSpPr>
        <p:spPr>
          <a:xfrm>
            <a:off x="7518916" y="4216837"/>
            <a:ext cx="144185" cy="254556"/>
          </a:xfrm>
          <a:prstGeom prst="rect">
            <a:avLst/>
          </a:prstGeom>
          <a:noFill/>
          <a:ln/>
        </p:spPr>
        <p:txBody>
          <a:bodyPr wrap="none" lIns="0" tIns="0" rIns="0" bIns="0" rtlCol="0" anchor="t"/>
          <a:lstStyle/>
          <a:p>
            <a:pPr marL="0" indent="0" algn="ctr">
              <a:lnSpc>
                <a:spcPts val="2000"/>
              </a:lnSpc>
              <a:buNone/>
            </a:pPr>
            <a:r>
              <a:rPr lang="en-US" sz="2000" dirty="0">
                <a:solidFill>
                  <a:srgbClr val="DCD7E5"/>
                </a:solidFill>
                <a:latin typeface="Montserrat" pitchFamily="34" charset="0"/>
                <a:ea typeface="Montserrat" pitchFamily="34" charset="-122"/>
                <a:cs typeface="Montserrat" pitchFamily="34" charset="-120"/>
              </a:rPr>
              <a:t>5</a:t>
            </a:r>
            <a:endParaRPr lang="en-US" sz="2000" dirty="0"/>
          </a:p>
        </p:txBody>
      </p:sp>
      <p:sp>
        <p:nvSpPr>
          <p:cNvPr id="22" name="Text 20"/>
          <p:cNvSpPr/>
          <p:nvPr/>
        </p:nvSpPr>
        <p:spPr>
          <a:xfrm>
            <a:off x="7951589" y="4153257"/>
            <a:ext cx="4035862" cy="265152"/>
          </a:xfrm>
          <a:prstGeom prst="rect">
            <a:avLst/>
          </a:prstGeom>
          <a:noFill/>
          <a:ln/>
        </p:spPr>
        <p:txBody>
          <a:bodyPr wrap="none" lIns="0" tIns="0" rIns="0" bIns="0" rtlCol="0" anchor="t"/>
          <a:lstStyle/>
          <a:p>
            <a:pPr marL="0" indent="0">
              <a:lnSpc>
                <a:spcPts val="2050"/>
              </a:lnSpc>
              <a:buNone/>
            </a:pPr>
            <a:r>
              <a:rPr lang="en-US" sz="1650" dirty="0">
                <a:solidFill>
                  <a:srgbClr val="DCD7E5"/>
                </a:solidFill>
                <a:latin typeface="Montserrat" pitchFamily="34" charset="0"/>
                <a:ea typeface="Montserrat" pitchFamily="34" charset="-122"/>
                <a:cs typeface="Montserrat" pitchFamily="34" charset="-120"/>
              </a:rPr>
              <a:t>ORDER BY movie_count DESC LIMIT 2</a:t>
            </a:r>
            <a:endParaRPr lang="en-US" sz="1650" dirty="0"/>
          </a:p>
        </p:txBody>
      </p:sp>
      <p:sp>
        <p:nvSpPr>
          <p:cNvPr id="23" name="Text 21"/>
          <p:cNvSpPr/>
          <p:nvPr/>
        </p:nvSpPr>
        <p:spPr>
          <a:xfrm>
            <a:off x="7951589" y="4520208"/>
            <a:ext cx="6084927" cy="543163"/>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Finally, the results are ordered by movie count in descending order and the top 2 actors are selected.</a:t>
            </a:r>
            <a:endParaRPr lang="en-US" sz="1300" dirty="0"/>
          </a:p>
        </p:txBody>
      </p:sp>
      <p:sp>
        <p:nvSpPr>
          <p:cNvPr id="24" name="Text 22"/>
          <p:cNvSpPr/>
          <p:nvPr/>
        </p:nvSpPr>
        <p:spPr>
          <a:xfrm>
            <a:off x="594003" y="5254228"/>
            <a:ext cx="13442394" cy="271582"/>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The output shows the top 2 actors meeting these criteria are:</a:t>
            </a:r>
            <a:endParaRPr lang="en-US" sz="1300" dirty="0"/>
          </a:p>
        </p:txBody>
      </p:sp>
      <p:sp>
        <p:nvSpPr>
          <p:cNvPr id="25" name="Shape 23"/>
          <p:cNvSpPr/>
          <p:nvPr/>
        </p:nvSpPr>
        <p:spPr>
          <a:xfrm>
            <a:off x="594003" y="5716667"/>
            <a:ext cx="13442394" cy="1486495"/>
          </a:xfrm>
          <a:prstGeom prst="roundRect">
            <a:avLst>
              <a:gd name="adj" fmla="val 4796"/>
            </a:avLst>
          </a:prstGeom>
          <a:noFill/>
          <a:ln w="7620">
            <a:solidFill>
              <a:srgbClr val="FFFFFF">
                <a:alpha val="24000"/>
              </a:srgbClr>
            </a:solidFill>
            <a:prstDash val="solid"/>
          </a:ln>
        </p:spPr>
      </p:sp>
      <p:sp>
        <p:nvSpPr>
          <p:cNvPr id="26" name="Shape 24"/>
          <p:cNvSpPr/>
          <p:nvPr/>
        </p:nvSpPr>
        <p:spPr>
          <a:xfrm>
            <a:off x="601623" y="5724287"/>
            <a:ext cx="13427154" cy="490418"/>
          </a:xfrm>
          <a:prstGeom prst="rect">
            <a:avLst/>
          </a:prstGeom>
          <a:solidFill>
            <a:srgbClr val="FFFFFF">
              <a:alpha val="4000"/>
            </a:srgbClr>
          </a:solidFill>
          <a:ln/>
        </p:spPr>
      </p:sp>
      <p:sp>
        <p:nvSpPr>
          <p:cNvPr id="27" name="Text 25"/>
          <p:cNvSpPr/>
          <p:nvPr/>
        </p:nvSpPr>
        <p:spPr>
          <a:xfrm>
            <a:off x="771287" y="5833705"/>
            <a:ext cx="6370439" cy="271582"/>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actor_name</a:t>
            </a:r>
            <a:endParaRPr lang="en-US" sz="1300" dirty="0"/>
          </a:p>
        </p:txBody>
      </p:sp>
      <p:sp>
        <p:nvSpPr>
          <p:cNvPr id="28" name="Text 26"/>
          <p:cNvSpPr/>
          <p:nvPr/>
        </p:nvSpPr>
        <p:spPr>
          <a:xfrm>
            <a:off x="7488674" y="5833705"/>
            <a:ext cx="6370439" cy="271582"/>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movie_count</a:t>
            </a:r>
            <a:endParaRPr lang="en-US" sz="1300" dirty="0"/>
          </a:p>
        </p:txBody>
      </p:sp>
      <p:sp>
        <p:nvSpPr>
          <p:cNvPr id="29" name="Shape 27"/>
          <p:cNvSpPr/>
          <p:nvPr/>
        </p:nvSpPr>
        <p:spPr>
          <a:xfrm>
            <a:off x="601623" y="6214705"/>
            <a:ext cx="13427154" cy="490418"/>
          </a:xfrm>
          <a:prstGeom prst="rect">
            <a:avLst/>
          </a:prstGeom>
          <a:solidFill>
            <a:srgbClr val="000000">
              <a:alpha val="4000"/>
            </a:srgbClr>
          </a:solidFill>
          <a:ln/>
        </p:spPr>
      </p:sp>
      <p:sp>
        <p:nvSpPr>
          <p:cNvPr id="30" name="Text 28"/>
          <p:cNvSpPr/>
          <p:nvPr/>
        </p:nvSpPr>
        <p:spPr>
          <a:xfrm>
            <a:off x="771287" y="6324124"/>
            <a:ext cx="6370439" cy="271582"/>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Mammootty</a:t>
            </a:r>
            <a:endParaRPr lang="en-US" sz="1300" dirty="0"/>
          </a:p>
        </p:txBody>
      </p:sp>
      <p:sp>
        <p:nvSpPr>
          <p:cNvPr id="31" name="Text 29"/>
          <p:cNvSpPr/>
          <p:nvPr/>
        </p:nvSpPr>
        <p:spPr>
          <a:xfrm>
            <a:off x="7488674" y="6324124"/>
            <a:ext cx="6370439" cy="271582"/>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8</a:t>
            </a:r>
            <a:endParaRPr lang="en-US" sz="1300" dirty="0"/>
          </a:p>
        </p:txBody>
      </p:sp>
      <p:sp>
        <p:nvSpPr>
          <p:cNvPr id="32" name="Shape 30"/>
          <p:cNvSpPr/>
          <p:nvPr/>
        </p:nvSpPr>
        <p:spPr>
          <a:xfrm>
            <a:off x="601623" y="6705124"/>
            <a:ext cx="13427154" cy="490418"/>
          </a:xfrm>
          <a:prstGeom prst="rect">
            <a:avLst/>
          </a:prstGeom>
          <a:solidFill>
            <a:srgbClr val="FFFFFF">
              <a:alpha val="4000"/>
            </a:srgbClr>
          </a:solidFill>
          <a:ln/>
        </p:spPr>
      </p:sp>
      <p:sp>
        <p:nvSpPr>
          <p:cNvPr id="33" name="Text 31"/>
          <p:cNvSpPr/>
          <p:nvPr/>
        </p:nvSpPr>
        <p:spPr>
          <a:xfrm>
            <a:off x="771287" y="6814542"/>
            <a:ext cx="6370439" cy="271582"/>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Mohanlal</a:t>
            </a:r>
            <a:endParaRPr lang="en-US" sz="1300" dirty="0"/>
          </a:p>
        </p:txBody>
      </p:sp>
      <p:sp>
        <p:nvSpPr>
          <p:cNvPr id="34" name="Text 32"/>
          <p:cNvSpPr/>
          <p:nvPr/>
        </p:nvSpPr>
        <p:spPr>
          <a:xfrm>
            <a:off x="7488674" y="6814542"/>
            <a:ext cx="6370439" cy="271582"/>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5</a:t>
            </a:r>
            <a:endParaRPr lang="en-US" sz="1300" dirty="0"/>
          </a:p>
        </p:txBody>
      </p:sp>
      <p:sp>
        <p:nvSpPr>
          <p:cNvPr id="35" name="Text 33"/>
          <p:cNvSpPr/>
          <p:nvPr/>
        </p:nvSpPr>
        <p:spPr>
          <a:xfrm>
            <a:off x="594003" y="7394019"/>
            <a:ext cx="13442394" cy="271582"/>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This query demonstrates how to use JOINs, filtering, aggregation, and ordering to find the top actors based on a specific criteria for their movies.</a:t>
            </a:r>
            <a:endParaRPr lang="en-US" sz="13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490538" y="490657"/>
            <a:ext cx="7577138" cy="437912"/>
          </a:xfrm>
          <a:prstGeom prst="rect">
            <a:avLst/>
          </a:prstGeom>
          <a:noFill/>
          <a:ln/>
        </p:spPr>
        <p:txBody>
          <a:bodyPr wrap="none" lIns="0" tIns="0" rIns="0" bIns="0" rtlCol="0" anchor="t"/>
          <a:lstStyle/>
          <a:p>
            <a:pPr marL="0" indent="0">
              <a:lnSpc>
                <a:spcPts val="3400"/>
              </a:lnSpc>
              <a:buNone/>
            </a:pPr>
            <a:r>
              <a:rPr lang="en-US" sz="2750" dirty="0">
                <a:solidFill>
                  <a:srgbClr val="F2F0F4"/>
                </a:solidFill>
                <a:latin typeface="Montserrat" pitchFamily="34" charset="0"/>
                <a:ea typeface="Montserrat" pitchFamily="34" charset="-122"/>
                <a:cs typeface="Montserrat" pitchFamily="34" charset="-120"/>
              </a:rPr>
              <a:t>Top 3 Production Houses by Total Votes Q21</a:t>
            </a:r>
            <a:endParaRPr lang="en-US" sz="2750" dirty="0"/>
          </a:p>
        </p:txBody>
      </p:sp>
      <p:sp>
        <p:nvSpPr>
          <p:cNvPr id="3" name="Text 1"/>
          <p:cNvSpPr/>
          <p:nvPr/>
        </p:nvSpPr>
        <p:spPr>
          <a:xfrm>
            <a:off x="490538" y="1208842"/>
            <a:ext cx="13649325"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This query is designed to find the top 3 production houses based on the total number of votes received by their movies.</a:t>
            </a:r>
            <a:endParaRPr lang="en-US" sz="1100" dirty="0"/>
          </a:p>
        </p:txBody>
      </p:sp>
      <p:sp>
        <p:nvSpPr>
          <p:cNvPr id="4" name="Shape 2"/>
          <p:cNvSpPr/>
          <p:nvPr/>
        </p:nvSpPr>
        <p:spPr>
          <a:xfrm>
            <a:off x="7307580" y="1590675"/>
            <a:ext cx="15240" cy="3581400"/>
          </a:xfrm>
          <a:prstGeom prst="roundRect">
            <a:avLst>
              <a:gd name="adj" fmla="val 386317"/>
            </a:avLst>
          </a:prstGeom>
          <a:solidFill>
            <a:srgbClr val="4A2C85"/>
          </a:solidFill>
          <a:ln/>
        </p:spPr>
      </p:sp>
      <p:sp>
        <p:nvSpPr>
          <p:cNvPr id="5" name="Shape 3"/>
          <p:cNvSpPr/>
          <p:nvPr/>
        </p:nvSpPr>
        <p:spPr>
          <a:xfrm>
            <a:off x="6682204" y="1898333"/>
            <a:ext cx="490538" cy="15240"/>
          </a:xfrm>
          <a:prstGeom prst="roundRect">
            <a:avLst>
              <a:gd name="adj" fmla="val 386317"/>
            </a:avLst>
          </a:prstGeom>
          <a:solidFill>
            <a:srgbClr val="4A2C85"/>
          </a:solidFill>
          <a:ln/>
        </p:spPr>
      </p:sp>
      <p:sp>
        <p:nvSpPr>
          <p:cNvPr id="6" name="Shape 4"/>
          <p:cNvSpPr/>
          <p:nvPr/>
        </p:nvSpPr>
        <p:spPr>
          <a:xfrm>
            <a:off x="7157502" y="1748314"/>
            <a:ext cx="315397" cy="315397"/>
          </a:xfrm>
          <a:prstGeom prst="roundRect">
            <a:avLst>
              <a:gd name="adj" fmla="val 18667"/>
            </a:avLst>
          </a:prstGeom>
          <a:solidFill>
            <a:srgbClr val="31136C"/>
          </a:solidFill>
          <a:ln w="7620">
            <a:solidFill>
              <a:srgbClr val="4A2C85"/>
            </a:solidFill>
            <a:prstDash val="solid"/>
          </a:ln>
        </p:spPr>
      </p:sp>
      <p:sp>
        <p:nvSpPr>
          <p:cNvPr id="7" name="Text 5"/>
          <p:cNvSpPr/>
          <p:nvPr/>
        </p:nvSpPr>
        <p:spPr>
          <a:xfrm>
            <a:off x="7277160" y="1800820"/>
            <a:ext cx="75962" cy="210264"/>
          </a:xfrm>
          <a:prstGeom prst="rect">
            <a:avLst/>
          </a:prstGeom>
          <a:noFill/>
          <a:ln/>
        </p:spPr>
        <p:txBody>
          <a:bodyPr wrap="none" lIns="0" tIns="0" rIns="0" bIns="0" rtlCol="0" anchor="t"/>
          <a:lstStyle/>
          <a:p>
            <a:pPr marL="0" indent="0" algn="ctr">
              <a:lnSpc>
                <a:spcPts val="1650"/>
              </a:lnSpc>
              <a:buNone/>
            </a:pPr>
            <a:r>
              <a:rPr lang="en-US" sz="1650" dirty="0">
                <a:solidFill>
                  <a:srgbClr val="DCD7E5"/>
                </a:solidFill>
                <a:latin typeface="Montserrat" pitchFamily="34" charset="0"/>
                <a:ea typeface="Montserrat" pitchFamily="34" charset="-122"/>
                <a:cs typeface="Montserrat" pitchFamily="34" charset="-120"/>
              </a:rPr>
              <a:t>1</a:t>
            </a:r>
            <a:endParaRPr lang="en-US" sz="1650" dirty="0"/>
          </a:p>
        </p:txBody>
      </p:sp>
      <p:sp>
        <p:nvSpPr>
          <p:cNvPr id="8" name="Text 6"/>
          <p:cNvSpPr/>
          <p:nvPr/>
        </p:nvSpPr>
        <p:spPr>
          <a:xfrm>
            <a:off x="490538" y="1730812"/>
            <a:ext cx="6053733" cy="876300"/>
          </a:xfrm>
          <a:prstGeom prst="rect">
            <a:avLst/>
          </a:prstGeom>
          <a:noFill/>
          <a:ln/>
        </p:spPr>
        <p:txBody>
          <a:bodyPr wrap="square" lIns="0" tIns="0" rIns="0" bIns="0" rtlCol="0" anchor="t"/>
          <a:lstStyle/>
          <a:p>
            <a:pPr marL="0" indent="0" algn="r">
              <a:lnSpc>
                <a:spcPts val="1700"/>
              </a:lnSpc>
              <a:buNone/>
            </a:pPr>
            <a:r>
              <a:rPr lang="en-US" sz="1350" dirty="0">
                <a:solidFill>
                  <a:srgbClr val="DCD7E5"/>
                </a:solidFill>
                <a:latin typeface="Montserrat" pitchFamily="34" charset="0"/>
                <a:ea typeface="Montserrat" pitchFamily="34" charset="-122"/>
                <a:cs typeface="Montserrat" pitchFamily="34" charset="-120"/>
              </a:rPr>
              <a:t>SELECT m.production_company, -- Name of the production company SUM(r.total_votes) AS vote_count, -- Total votes received by their movies RANK() OVER (ORDER BY SUM(r.total_votes) DESC) AS prod_comp_rank -- Rank production houses by votes</a:t>
            </a:r>
            <a:endParaRPr lang="en-US" sz="1350" dirty="0"/>
          </a:p>
        </p:txBody>
      </p:sp>
      <p:sp>
        <p:nvSpPr>
          <p:cNvPr id="9" name="Text 7"/>
          <p:cNvSpPr/>
          <p:nvPr/>
        </p:nvSpPr>
        <p:spPr>
          <a:xfrm>
            <a:off x="490538" y="2691170"/>
            <a:ext cx="6053733" cy="448389"/>
          </a:xfrm>
          <a:prstGeom prst="rect">
            <a:avLst/>
          </a:prstGeom>
          <a:noFill/>
          <a:ln/>
        </p:spPr>
        <p:txBody>
          <a:bodyPr wrap="square" lIns="0" tIns="0" rIns="0" bIns="0" rtlCol="0" anchor="t"/>
          <a:lstStyle/>
          <a:p>
            <a:pPr marL="0" indent="0" algn="r">
              <a:lnSpc>
                <a:spcPts val="1750"/>
              </a:lnSpc>
              <a:buNone/>
            </a:pPr>
            <a:r>
              <a:rPr lang="en-US" sz="1100" dirty="0">
                <a:solidFill>
                  <a:srgbClr val="DCD7E5"/>
                </a:solidFill>
                <a:latin typeface="Heebo Light" pitchFamily="34" charset="0"/>
                <a:ea typeface="Heebo Light" pitchFamily="34" charset="-122"/>
                <a:cs typeface="Heebo Light" pitchFamily="34" charset="-120"/>
              </a:rPr>
              <a:t>This part of the query selects the production company name, calculates the total votes for their movies, and assigns a rank based on the total votes in descending order.</a:t>
            </a:r>
            <a:endParaRPr lang="en-US" sz="1100" dirty="0"/>
          </a:p>
        </p:txBody>
      </p:sp>
      <p:sp>
        <p:nvSpPr>
          <p:cNvPr id="10" name="Shape 8"/>
          <p:cNvSpPr/>
          <p:nvPr/>
        </p:nvSpPr>
        <p:spPr>
          <a:xfrm>
            <a:off x="7457658" y="2599134"/>
            <a:ext cx="490538" cy="15240"/>
          </a:xfrm>
          <a:prstGeom prst="roundRect">
            <a:avLst>
              <a:gd name="adj" fmla="val 386317"/>
            </a:avLst>
          </a:prstGeom>
          <a:solidFill>
            <a:srgbClr val="4A2C85"/>
          </a:solidFill>
          <a:ln/>
        </p:spPr>
      </p:sp>
      <p:sp>
        <p:nvSpPr>
          <p:cNvPr id="11" name="Shape 9"/>
          <p:cNvSpPr/>
          <p:nvPr/>
        </p:nvSpPr>
        <p:spPr>
          <a:xfrm>
            <a:off x="7157502" y="2449116"/>
            <a:ext cx="315397" cy="315397"/>
          </a:xfrm>
          <a:prstGeom prst="roundRect">
            <a:avLst>
              <a:gd name="adj" fmla="val 18667"/>
            </a:avLst>
          </a:prstGeom>
          <a:solidFill>
            <a:srgbClr val="31136C"/>
          </a:solidFill>
          <a:ln w="7620">
            <a:solidFill>
              <a:srgbClr val="4A2C85"/>
            </a:solidFill>
            <a:prstDash val="solid"/>
          </a:ln>
        </p:spPr>
      </p:sp>
      <p:sp>
        <p:nvSpPr>
          <p:cNvPr id="12" name="Text 10"/>
          <p:cNvSpPr/>
          <p:nvPr/>
        </p:nvSpPr>
        <p:spPr>
          <a:xfrm>
            <a:off x="7255490" y="2501622"/>
            <a:ext cx="119420" cy="210264"/>
          </a:xfrm>
          <a:prstGeom prst="rect">
            <a:avLst/>
          </a:prstGeom>
          <a:noFill/>
          <a:ln/>
        </p:spPr>
        <p:txBody>
          <a:bodyPr wrap="none" lIns="0" tIns="0" rIns="0" bIns="0" rtlCol="0" anchor="t"/>
          <a:lstStyle/>
          <a:p>
            <a:pPr marL="0" indent="0" algn="ctr">
              <a:lnSpc>
                <a:spcPts val="1650"/>
              </a:lnSpc>
              <a:buNone/>
            </a:pPr>
            <a:r>
              <a:rPr lang="en-US" sz="1650" dirty="0">
                <a:solidFill>
                  <a:srgbClr val="DCD7E5"/>
                </a:solidFill>
                <a:latin typeface="Montserrat" pitchFamily="34" charset="0"/>
                <a:ea typeface="Montserrat" pitchFamily="34" charset="-122"/>
                <a:cs typeface="Montserrat" pitchFamily="34" charset="-120"/>
              </a:rPr>
              <a:t>2</a:t>
            </a:r>
            <a:endParaRPr lang="en-US" sz="1650" dirty="0"/>
          </a:p>
        </p:txBody>
      </p:sp>
      <p:sp>
        <p:nvSpPr>
          <p:cNvPr id="13" name="Text 11"/>
          <p:cNvSpPr/>
          <p:nvPr/>
        </p:nvSpPr>
        <p:spPr>
          <a:xfrm>
            <a:off x="8086130" y="2431613"/>
            <a:ext cx="4477703" cy="219075"/>
          </a:xfrm>
          <a:prstGeom prst="rect">
            <a:avLst/>
          </a:prstGeom>
          <a:noFill/>
          <a:ln/>
        </p:spPr>
        <p:txBody>
          <a:bodyPr wrap="none" lIns="0" tIns="0" rIns="0" bIns="0" rtlCol="0" anchor="t"/>
          <a:lstStyle/>
          <a:p>
            <a:pPr marL="0" indent="0" algn="l">
              <a:lnSpc>
                <a:spcPts val="1700"/>
              </a:lnSpc>
              <a:buNone/>
            </a:pPr>
            <a:r>
              <a:rPr lang="en-US" sz="1350" dirty="0">
                <a:solidFill>
                  <a:srgbClr val="DCD7E5"/>
                </a:solidFill>
                <a:latin typeface="Montserrat" pitchFamily="34" charset="0"/>
                <a:ea typeface="Montserrat" pitchFamily="34" charset="-122"/>
                <a:cs typeface="Montserrat" pitchFamily="34" charset="-120"/>
              </a:rPr>
              <a:t>FROM movie m JOIN ratings r ON m.id = r.movie_id</a:t>
            </a:r>
            <a:endParaRPr lang="en-US" sz="1350" dirty="0"/>
          </a:p>
        </p:txBody>
      </p:sp>
      <p:sp>
        <p:nvSpPr>
          <p:cNvPr id="14" name="Text 12"/>
          <p:cNvSpPr/>
          <p:nvPr/>
        </p:nvSpPr>
        <p:spPr>
          <a:xfrm>
            <a:off x="8086130" y="2734747"/>
            <a:ext cx="6053733" cy="448389"/>
          </a:xfrm>
          <a:prstGeom prst="rect">
            <a:avLst/>
          </a:prstGeom>
          <a:noFill/>
          <a:ln/>
        </p:spPr>
        <p:txBody>
          <a:bodyPr wrap="square" lIns="0" tIns="0" rIns="0" bIns="0" rtlCol="0" anchor="t"/>
          <a:lstStyle/>
          <a:p>
            <a:pPr marL="0" indent="0" algn="l">
              <a:lnSpc>
                <a:spcPts val="1750"/>
              </a:lnSpc>
              <a:buNone/>
            </a:pPr>
            <a:r>
              <a:rPr lang="en-US" sz="1100" dirty="0">
                <a:solidFill>
                  <a:srgbClr val="DCD7E5"/>
                </a:solidFill>
                <a:latin typeface="Heebo Light" pitchFamily="34" charset="0"/>
                <a:ea typeface="Heebo Light" pitchFamily="34" charset="-122"/>
                <a:cs typeface="Heebo Light" pitchFamily="34" charset="-120"/>
              </a:rPr>
              <a:t>The query joins the `movie` and `ratings` tables to connect the production companies with the vote data for their movies.</a:t>
            </a:r>
            <a:endParaRPr lang="en-US" sz="1100" dirty="0"/>
          </a:p>
        </p:txBody>
      </p:sp>
      <p:sp>
        <p:nvSpPr>
          <p:cNvPr id="15" name="Shape 13"/>
          <p:cNvSpPr/>
          <p:nvPr/>
        </p:nvSpPr>
        <p:spPr>
          <a:xfrm>
            <a:off x="6682204" y="3727490"/>
            <a:ext cx="490538" cy="15240"/>
          </a:xfrm>
          <a:prstGeom prst="roundRect">
            <a:avLst>
              <a:gd name="adj" fmla="val 386317"/>
            </a:avLst>
          </a:prstGeom>
          <a:solidFill>
            <a:srgbClr val="4A2C85"/>
          </a:solidFill>
          <a:ln/>
        </p:spPr>
      </p:sp>
      <p:sp>
        <p:nvSpPr>
          <p:cNvPr id="16" name="Shape 14"/>
          <p:cNvSpPr/>
          <p:nvPr/>
        </p:nvSpPr>
        <p:spPr>
          <a:xfrm>
            <a:off x="7157502" y="3577471"/>
            <a:ext cx="315397" cy="315397"/>
          </a:xfrm>
          <a:prstGeom prst="roundRect">
            <a:avLst>
              <a:gd name="adj" fmla="val 18667"/>
            </a:avLst>
          </a:prstGeom>
          <a:solidFill>
            <a:srgbClr val="31136C"/>
          </a:solidFill>
          <a:ln w="7620">
            <a:solidFill>
              <a:srgbClr val="4A2C85"/>
            </a:solidFill>
            <a:prstDash val="solid"/>
          </a:ln>
        </p:spPr>
      </p:sp>
      <p:sp>
        <p:nvSpPr>
          <p:cNvPr id="17" name="Text 15"/>
          <p:cNvSpPr/>
          <p:nvPr/>
        </p:nvSpPr>
        <p:spPr>
          <a:xfrm>
            <a:off x="7255847" y="3629978"/>
            <a:ext cx="118586" cy="210264"/>
          </a:xfrm>
          <a:prstGeom prst="rect">
            <a:avLst/>
          </a:prstGeom>
          <a:noFill/>
          <a:ln/>
        </p:spPr>
        <p:txBody>
          <a:bodyPr wrap="none" lIns="0" tIns="0" rIns="0" bIns="0" rtlCol="0" anchor="t"/>
          <a:lstStyle/>
          <a:p>
            <a:pPr marL="0" indent="0" algn="ctr">
              <a:lnSpc>
                <a:spcPts val="1650"/>
              </a:lnSpc>
              <a:buNone/>
            </a:pPr>
            <a:r>
              <a:rPr lang="en-US" sz="1650" dirty="0">
                <a:solidFill>
                  <a:srgbClr val="DCD7E5"/>
                </a:solidFill>
                <a:latin typeface="Montserrat" pitchFamily="34" charset="0"/>
                <a:ea typeface="Montserrat" pitchFamily="34" charset="-122"/>
                <a:cs typeface="Montserrat" pitchFamily="34" charset="-120"/>
              </a:rPr>
              <a:t>3</a:t>
            </a:r>
            <a:endParaRPr lang="en-US" sz="1650" dirty="0"/>
          </a:p>
        </p:txBody>
      </p:sp>
      <p:sp>
        <p:nvSpPr>
          <p:cNvPr id="18" name="Text 16"/>
          <p:cNvSpPr/>
          <p:nvPr/>
        </p:nvSpPr>
        <p:spPr>
          <a:xfrm>
            <a:off x="3434834" y="3559969"/>
            <a:ext cx="3109436" cy="219075"/>
          </a:xfrm>
          <a:prstGeom prst="rect">
            <a:avLst/>
          </a:prstGeom>
          <a:noFill/>
          <a:ln/>
        </p:spPr>
        <p:txBody>
          <a:bodyPr wrap="none" lIns="0" tIns="0" rIns="0" bIns="0" rtlCol="0" anchor="t"/>
          <a:lstStyle/>
          <a:p>
            <a:pPr marL="0" indent="0" algn="r">
              <a:lnSpc>
                <a:spcPts val="1700"/>
              </a:lnSpc>
              <a:buNone/>
            </a:pPr>
            <a:r>
              <a:rPr lang="en-US" sz="1350" dirty="0">
                <a:solidFill>
                  <a:srgbClr val="DCD7E5"/>
                </a:solidFill>
                <a:latin typeface="Montserrat" pitchFamily="34" charset="0"/>
                <a:ea typeface="Montserrat" pitchFamily="34" charset="-122"/>
                <a:cs typeface="Montserrat" pitchFamily="34" charset="-120"/>
              </a:rPr>
              <a:t>GROUP BY m.production_company</a:t>
            </a:r>
            <a:endParaRPr lang="en-US" sz="1350" dirty="0"/>
          </a:p>
        </p:txBody>
      </p:sp>
      <p:sp>
        <p:nvSpPr>
          <p:cNvPr id="19" name="Text 17"/>
          <p:cNvSpPr/>
          <p:nvPr/>
        </p:nvSpPr>
        <p:spPr>
          <a:xfrm>
            <a:off x="490538" y="3863102"/>
            <a:ext cx="6053733" cy="224195"/>
          </a:xfrm>
          <a:prstGeom prst="rect">
            <a:avLst/>
          </a:prstGeom>
          <a:noFill/>
          <a:ln/>
        </p:spPr>
        <p:txBody>
          <a:bodyPr wrap="none" lIns="0" tIns="0" rIns="0" bIns="0" rtlCol="0" anchor="t"/>
          <a:lstStyle/>
          <a:p>
            <a:pPr marL="0" indent="0" algn="r">
              <a:lnSpc>
                <a:spcPts val="1750"/>
              </a:lnSpc>
              <a:buNone/>
            </a:pPr>
            <a:r>
              <a:rPr lang="en-US" sz="1100" dirty="0">
                <a:solidFill>
                  <a:srgbClr val="DCD7E5"/>
                </a:solidFill>
                <a:latin typeface="Heebo Light" pitchFamily="34" charset="0"/>
                <a:ea typeface="Heebo Light" pitchFamily="34" charset="-122"/>
                <a:cs typeface="Heebo Light" pitchFamily="34" charset="-120"/>
              </a:rPr>
              <a:t>This groups the results by production company to calculate the total votes for each one.</a:t>
            </a:r>
            <a:endParaRPr lang="en-US" sz="1100" dirty="0"/>
          </a:p>
        </p:txBody>
      </p:sp>
      <p:sp>
        <p:nvSpPr>
          <p:cNvPr id="20" name="Shape 18"/>
          <p:cNvSpPr/>
          <p:nvPr/>
        </p:nvSpPr>
        <p:spPr>
          <a:xfrm>
            <a:off x="7457658" y="4358283"/>
            <a:ext cx="490538" cy="15240"/>
          </a:xfrm>
          <a:prstGeom prst="roundRect">
            <a:avLst>
              <a:gd name="adj" fmla="val 386317"/>
            </a:avLst>
          </a:prstGeom>
          <a:solidFill>
            <a:srgbClr val="4A2C85"/>
          </a:solidFill>
          <a:ln/>
        </p:spPr>
      </p:sp>
      <p:sp>
        <p:nvSpPr>
          <p:cNvPr id="21" name="Shape 19"/>
          <p:cNvSpPr/>
          <p:nvPr/>
        </p:nvSpPr>
        <p:spPr>
          <a:xfrm>
            <a:off x="7157502" y="4208264"/>
            <a:ext cx="315397" cy="315397"/>
          </a:xfrm>
          <a:prstGeom prst="roundRect">
            <a:avLst>
              <a:gd name="adj" fmla="val 18667"/>
            </a:avLst>
          </a:prstGeom>
          <a:solidFill>
            <a:srgbClr val="31136C"/>
          </a:solidFill>
          <a:ln w="7620">
            <a:solidFill>
              <a:srgbClr val="4A2C85"/>
            </a:solidFill>
            <a:prstDash val="solid"/>
          </a:ln>
        </p:spPr>
      </p:sp>
      <p:sp>
        <p:nvSpPr>
          <p:cNvPr id="22" name="Text 20"/>
          <p:cNvSpPr/>
          <p:nvPr/>
        </p:nvSpPr>
        <p:spPr>
          <a:xfrm>
            <a:off x="7245727" y="4260771"/>
            <a:ext cx="138946" cy="210264"/>
          </a:xfrm>
          <a:prstGeom prst="rect">
            <a:avLst/>
          </a:prstGeom>
          <a:noFill/>
          <a:ln/>
        </p:spPr>
        <p:txBody>
          <a:bodyPr wrap="none" lIns="0" tIns="0" rIns="0" bIns="0" rtlCol="0" anchor="t"/>
          <a:lstStyle/>
          <a:p>
            <a:pPr marL="0" indent="0" algn="ctr">
              <a:lnSpc>
                <a:spcPts val="1650"/>
              </a:lnSpc>
              <a:buNone/>
            </a:pPr>
            <a:r>
              <a:rPr lang="en-US" sz="1650" dirty="0">
                <a:solidFill>
                  <a:srgbClr val="DCD7E5"/>
                </a:solidFill>
                <a:latin typeface="Montserrat" pitchFamily="34" charset="0"/>
                <a:ea typeface="Montserrat" pitchFamily="34" charset="-122"/>
                <a:cs typeface="Montserrat" pitchFamily="34" charset="-120"/>
              </a:rPr>
              <a:t>4</a:t>
            </a:r>
            <a:endParaRPr lang="en-US" sz="1650" dirty="0"/>
          </a:p>
        </p:txBody>
      </p:sp>
      <p:sp>
        <p:nvSpPr>
          <p:cNvPr id="23" name="Text 21"/>
          <p:cNvSpPr/>
          <p:nvPr/>
        </p:nvSpPr>
        <p:spPr>
          <a:xfrm>
            <a:off x="8086130" y="4190762"/>
            <a:ext cx="3167420" cy="219075"/>
          </a:xfrm>
          <a:prstGeom prst="rect">
            <a:avLst/>
          </a:prstGeom>
          <a:noFill/>
          <a:ln/>
        </p:spPr>
        <p:txBody>
          <a:bodyPr wrap="none" lIns="0" tIns="0" rIns="0" bIns="0" rtlCol="0" anchor="t"/>
          <a:lstStyle/>
          <a:p>
            <a:pPr marL="0" indent="0" algn="l">
              <a:lnSpc>
                <a:spcPts val="1700"/>
              </a:lnSpc>
              <a:buNone/>
            </a:pPr>
            <a:r>
              <a:rPr lang="en-US" sz="1350" dirty="0">
                <a:solidFill>
                  <a:srgbClr val="DCD7E5"/>
                </a:solidFill>
                <a:latin typeface="Montserrat" pitchFamily="34" charset="0"/>
                <a:ea typeface="Montserrat" pitchFamily="34" charset="-122"/>
                <a:cs typeface="Montserrat" pitchFamily="34" charset="-120"/>
              </a:rPr>
              <a:t>ORDER BY vote_count DESC LIMIT 3</a:t>
            </a:r>
            <a:endParaRPr lang="en-US" sz="1350" dirty="0"/>
          </a:p>
        </p:txBody>
      </p:sp>
      <p:sp>
        <p:nvSpPr>
          <p:cNvPr id="24" name="Text 22"/>
          <p:cNvSpPr/>
          <p:nvPr/>
        </p:nvSpPr>
        <p:spPr>
          <a:xfrm>
            <a:off x="8086130" y="4493895"/>
            <a:ext cx="6053733" cy="448389"/>
          </a:xfrm>
          <a:prstGeom prst="rect">
            <a:avLst/>
          </a:prstGeom>
          <a:noFill/>
          <a:ln/>
        </p:spPr>
        <p:txBody>
          <a:bodyPr wrap="square" lIns="0" tIns="0" rIns="0" bIns="0" rtlCol="0" anchor="t"/>
          <a:lstStyle/>
          <a:p>
            <a:pPr marL="0" indent="0" algn="l">
              <a:lnSpc>
                <a:spcPts val="1750"/>
              </a:lnSpc>
              <a:buNone/>
            </a:pPr>
            <a:r>
              <a:rPr lang="en-US" sz="1100" dirty="0">
                <a:solidFill>
                  <a:srgbClr val="DCD7E5"/>
                </a:solidFill>
                <a:latin typeface="Heebo Light" pitchFamily="34" charset="0"/>
                <a:ea typeface="Heebo Light" pitchFamily="34" charset="-122"/>
                <a:cs typeface="Heebo Light" pitchFamily="34" charset="-120"/>
              </a:rPr>
              <a:t>Finally, the results are ordered by total votes in descending order, and the top 3 production houses are selected.</a:t>
            </a:r>
            <a:endParaRPr lang="en-US" sz="1100" dirty="0"/>
          </a:p>
        </p:txBody>
      </p:sp>
      <p:sp>
        <p:nvSpPr>
          <p:cNvPr id="25" name="Text 23"/>
          <p:cNvSpPr/>
          <p:nvPr/>
        </p:nvSpPr>
        <p:spPr>
          <a:xfrm>
            <a:off x="490538" y="5329714"/>
            <a:ext cx="13649325"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The output shows the top 3 production houses by total votes are:</a:t>
            </a:r>
            <a:endParaRPr lang="en-US" sz="1100" dirty="0"/>
          </a:p>
        </p:txBody>
      </p:sp>
      <p:sp>
        <p:nvSpPr>
          <p:cNvPr id="26" name="Shape 24"/>
          <p:cNvSpPr/>
          <p:nvPr/>
        </p:nvSpPr>
        <p:spPr>
          <a:xfrm>
            <a:off x="490538" y="5711547"/>
            <a:ext cx="13649325" cy="1645444"/>
          </a:xfrm>
          <a:prstGeom prst="roundRect">
            <a:avLst>
              <a:gd name="adj" fmla="val 3578"/>
            </a:avLst>
          </a:prstGeom>
          <a:noFill/>
          <a:ln w="7620">
            <a:solidFill>
              <a:srgbClr val="FFFFFF">
                <a:alpha val="24000"/>
              </a:srgbClr>
            </a:solidFill>
            <a:prstDash val="solid"/>
          </a:ln>
        </p:spPr>
      </p:sp>
      <p:sp>
        <p:nvSpPr>
          <p:cNvPr id="27" name="Shape 25"/>
          <p:cNvSpPr/>
          <p:nvPr/>
        </p:nvSpPr>
        <p:spPr>
          <a:xfrm>
            <a:off x="498158" y="5719167"/>
            <a:ext cx="13634085" cy="407551"/>
          </a:xfrm>
          <a:prstGeom prst="rect">
            <a:avLst/>
          </a:prstGeom>
          <a:solidFill>
            <a:srgbClr val="FFFFFF">
              <a:alpha val="4000"/>
            </a:srgbClr>
          </a:solidFill>
          <a:ln/>
        </p:spPr>
      </p:sp>
      <p:sp>
        <p:nvSpPr>
          <p:cNvPr id="28" name="Text 26"/>
          <p:cNvSpPr/>
          <p:nvPr/>
        </p:nvSpPr>
        <p:spPr>
          <a:xfrm>
            <a:off x="638532" y="5810845"/>
            <a:ext cx="4261485"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production_company</a:t>
            </a:r>
            <a:endParaRPr lang="en-US" sz="1100" dirty="0"/>
          </a:p>
        </p:txBody>
      </p:sp>
      <p:sp>
        <p:nvSpPr>
          <p:cNvPr id="29" name="Text 27"/>
          <p:cNvSpPr/>
          <p:nvPr/>
        </p:nvSpPr>
        <p:spPr>
          <a:xfrm>
            <a:off x="5187910" y="5810845"/>
            <a:ext cx="4256246"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vote_count</a:t>
            </a:r>
            <a:endParaRPr lang="en-US" sz="1100" dirty="0"/>
          </a:p>
        </p:txBody>
      </p:sp>
      <p:sp>
        <p:nvSpPr>
          <p:cNvPr id="30" name="Text 28"/>
          <p:cNvSpPr/>
          <p:nvPr/>
        </p:nvSpPr>
        <p:spPr>
          <a:xfrm>
            <a:off x="9732050" y="5810845"/>
            <a:ext cx="4260056"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prod_comp_rank</a:t>
            </a:r>
            <a:endParaRPr lang="en-US" sz="1100" dirty="0"/>
          </a:p>
        </p:txBody>
      </p:sp>
      <p:sp>
        <p:nvSpPr>
          <p:cNvPr id="31" name="Shape 29"/>
          <p:cNvSpPr/>
          <p:nvPr/>
        </p:nvSpPr>
        <p:spPr>
          <a:xfrm>
            <a:off x="498158" y="6126718"/>
            <a:ext cx="13634085" cy="407551"/>
          </a:xfrm>
          <a:prstGeom prst="rect">
            <a:avLst/>
          </a:prstGeom>
          <a:solidFill>
            <a:srgbClr val="000000">
              <a:alpha val="4000"/>
            </a:srgbClr>
          </a:solidFill>
          <a:ln/>
        </p:spPr>
      </p:sp>
      <p:sp>
        <p:nvSpPr>
          <p:cNvPr id="32" name="Text 30"/>
          <p:cNvSpPr/>
          <p:nvPr/>
        </p:nvSpPr>
        <p:spPr>
          <a:xfrm>
            <a:off x="638532" y="6218396"/>
            <a:ext cx="4261485"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Marvel Studios</a:t>
            </a:r>
            <a:endParaRPr lang="en-US" sz="1100" dirty="0"/>
          </a:p>
        </p:txBody>
      </p:sp>
      <p:sp>
        <p:nvSpPr>
          <p:cNvPr id="33" name="Text 31"/>
          <p:cNvSpPr/>
          <p:nvPr/>
        </p:nvSpPr>
        <p:spPr>
          <a:xfrm>
            <a:off x="5187910" y="6218396"/>
            <a:ext cx="4256246"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2656967</a:t>
            </a:r>
            <a:endParaRPr lang="en-US" sz="1100" dirty="0"/>
          </a:p>
        </p:txBody>
      </p:sp>
      <p:sp>
        <p:nvSpPr>
          <p:cNvPr id="34" name="Text 32"/>
          <p:cNvSpPr/>
          <p:nvPr/>
        </p:nvSpPr>
        <p:spPr>
          <a:xfrm>
            <a:off x="9732050" y="6218396"/>
            <a:ext cx="4260056"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1</a:t>
            </a:r>
            <a:endParaRPr lang="en-US" sz="1100" dirty="0"/>
          </a:p>
        </p:txBody>
      </p:sp>
      <p:sp>
        <p:nvSpPr>
          <p:cNvPr id="35" name="Shape 33"/>
          <p:cNvSpPr/>
          <p:nvPr/>
        </p:nvSpPr>
        <p:spPr>
          <a:xfrm>
            <a:off x="498158" y="6534269"/>
            <a:ext cx="13634085" cy="407551"/>
          </a:xfrm>
          <a:prstGeom prst="rect">
            <a:avLst/>
          </a:prstGeom>
          <a:solidFill>
            <a:srgbClr val="FFFFFF">
              <a:alpha val="4000"/>
            </a:srgbClr>
          </a:solidFill>
          <a:ln/>
        </p:spPr>
      </p:sp>
      <p:sp>
        <p:nvSpPr>
          <p:cNvPr id="36" name="Text 34"/>
          <p:cNvSpPr/>
          <p:nvPr/>
        </p:nvSpPr>
        <p:spPr>
          <a:xfrm>
            <a:off x="638532" y="6625947"/>
            <a:ext cx="4261485"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Twentieth Century Fox</a:t>
            </a:r>
            <a:endParaRPr lang="en-US" sz="1100" dirty="0"/>
          </a:p>
        </p:txBody>
      </p:sp>
      <p:sp>
        <p:nvSpPr>
          <p:cNvPr id="37" name="Text 35"/>
          <p:cNvSpPr/>
          <p:nvPr/>
        </p:nvSpPr>
        <p:spPr>
          <a:xfrm>
            <a:off x="5187910" y="6625947"/>
            <a:ext cx="4256246"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2411163</a:t>
            </a:r>
            <a:endParaRPr lang="en-US" sz="1100" dirty="0"/>
          </a:p>
        </p:txBody>
      </p:sp>
      <p:sp>
        <p:nvSpPr>
          <p:cNvPr id="38" name="Text 36"/>
          <p:cNvSpPr/>
          <p:nvPr/>
        </p:nvSpPr>
        <p:spPr>
          <a:xfrm>
            <a:off x="9732050" y="6625947"/>
            <a:ext cx="4260056"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2</a:t>
            </a:r>
            <a:endParaRPr lang="en-US" sz="1100" dirty="0"/>
          </a:p>
        </p:txBody>
      </p:sp>
      <p:sp>
        <p:nvSpPr>
          <p:cNvPr id="39" name="Shape 37"/>
          <p:cNvSpPr/>
          <p:nvPr/>
        </p:nvSpPr>
        <p:spPr>
          <a:xfrm>
            <a:off x="498158" y="6941820"/>
            <a:ext cx="13634085" cy="407551"/>
          </a:xfrm>
          <a:prstGeom prst="rect">
            <a:avLst/>
          </a:prstGeom>
          <a:solidFill>
            <a:srgbClr val="000000">
              <a:alpha val="4000"/>
            </a:srgbClr>
          </a:solidFill>
          <a:ln/>
        </p:spPr>
      </p:sp>
      <p:sp>
        <p:nvSpPr>
          <p:cNvPr id="40" name="Text 38"/>
          <p:cNvSpPr/>
          <p:nvPr/>
        </p:nvSpPr>
        <p:spPr>
          <a:xfrm>
            <a:off x="638532" y="7033498"/>
            <a:ext cx="4261485"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Warner Bros.</a:t>
            </a:r>
            <a:endParaRPr lang="en-US" sz="1100" dirty="0"/>
          </a:p>
        </p:txBody>
      </p:sp>
      <p:sp>
        <p:nvSpPr>
          <p:cNvPr id="41" name="Text 39"/>
          <p:cNvSpPr/>
          <p:nvPr/>
        </p:nvSpPr>
        <p:spPr>
          <a:xfrm>
            <a:off x="5187910" y="7033498"/>
            <a:ext cx="4256246"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2396057</a:t>
            </a:r>
            <a:endParaRPr lang="en-US" sz="1100" dirty="0"/>
          </a:p>
        </p:txBody>
      </p:sp>
      <p:sp>
        <p:nvSpPr>
          <p:cNvPr id="42" name="Text 40"/>
          <p:cNvSpPr/>
          <p:nvPr/>
        </p:nvSpPr>
        <p:spPr>
          <a:xfrm>
            <a:off x="9732050" y="7033498"/>
            <a:ext cx="4260056"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3</a:t>
            </a:r>
            <a:endParaRPr lang="en-US" sz="1100" dirty="0"/>
          </a:p>
        </p:txBody>
      </p:sp>
      <p:sp>
        <p:nvSpPr>
          <p:cNvPr id="43" name="Text 41"/>
          <p:cNvSpPr/>
          <p:nvPr/>
        </p:nvSpPr>
        <p:spPr>
          <a:xfrm>
            <a:off x="490538" y="7514630"/>
            <a:ext cx="13649325" cy="224195"/>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This query demonstrates how to use JOINs, aggregation, window functions, and sorting to find the top production houses based on a specific metric like total votes.</a:t>
            </a:r>
            <a:endParaRPr lang="en-US" sz="11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609124" y="846177"/>
            <a:ext cx="13270944" cy="543878"/>
          </a:xfrm>
          <a:prstGeom prst="rect">
            <a:avLst/>
          </a:prstGeom>
          <a:noFill/>
          <a:ln/>
        </p:spPr>
        <p:txBody>
          <a:bodyPr wrap="none" lIns="0" tIns="0" rIns="0" bIns="0" rtlCol="0" anchor="t"/>
          <a:lstStyle/>
          <a:p>
            <a:pPr marL="0" indent="0">
              <a:lnSpc>
                <a:spcPts val="4250"/>
              </a:lnSpc>
              <a:buNone/>
            </a:pPr>
            <a:r>
              <a:rPr lang="en-US" sz="3400" dirty="0">
                <a:solidFill>
                  <a:srgbClr val="F2F0F4"/>
                </a:solidFill>
                <a:latin typeface="Montserrat" pitchFamily="34" charset="0"/>
                <a:ea typeface="Montserrat" pitchFamily="34" charset="-122"/>
                <a:cs typeface="Montserrat" pitchFamily="34" charset="-120"/>
              </a:rPr>
              <a:t>Top Actors in Indian Movies by Weighted Average Rating Q22</a:t>
            </a:r>
            <a:endParaRPr lang="en-US" sz="3400" dirty="0"/>
          </a:p>
        </p:txBody>
      </p:sp>
      <p:sp>
        <p:nvSpPr>
          <p:cNvPr id="3" name="Text 1"/>
          <p:cNvSpPr/>
          <p:nvPr/>
        </p:nvSpPr>
        <p:spPr>
          <a:xfrm>
            <a:off x="609124" y="1738074"/>
            <a:ext cx="13412152" cy="556974"/>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This query is designed to find the top actors who have appeared in at least 5 Indian movies, ranked by their weighted average movie rating. The key aspect is that the average rating is "weighted" - it takes into account the total number of votes for each movie, rather than just a simple average.</a:t>
            </a:r>
            <a:endParaRPr lang="en-US" sz="1350" dirty="0"/>
          </a:p>
        </p:txBody>
      </p:sp>
      <p:sp>
        <p:nvSpPr>
          <p:cNvPr id="4" name="Text 2"/>
          <p:cNvSpPr/>
          <p:nvPr/>
        </p:nvSpPr>
        <p:spPr>
          <a:xfrm>
            <a:off x="609124" y="2490788"/>
            <a:ext cx="13412152" cy="278487"/>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query starts by creating a CTE (Common Table Expression) called "ActorStats". This CTE calculates three important metrics for each eligible actor:</a:t>
            </a:r>
            <a:endParaRPr lang="en-US" sz="1350" dirty="0"/>
          </a:p>
        </p:txBody>
      </p:sp>
      <p:sp>
        <p:nvSpPr>
          <p:cNvPr id="5" name="Shape 3"/>
          <p:cNvSpPr/>
          <p:nvPr/>
        </p:nvSpPr>
        <p:spPr>
          <a:xfrm>
            <a:off x="609124" y="3160752"/>
            <a:ext cx="391597" cy="391597"/>
          </a:xfrm>
          <a:prstGeom prst="roundRect">
            <a:avLst>
              <a:gd name="adj" fmla="val 18668"/>
            </a:avLst>
          </a:prstGeom>
          <a:solidFill>
            <a:srgbClr val="31136C"/>
          </a:solidFill>
          <a:ln w="7620">
            <a:solidFill>
              <a:srgbClr val="4A2C85"/>
            </a:solidFill>
            <a:prstDash val="solid"/>
          </a:ln>
        </p:spPr>
      </p:sp>
      <p:sp>
        <p:nvSpPr>
          <p:cNvPr id="6" name="Text 4"/>
          <p:cNvSpPr/>
          <p:nvPr/>
        </p:nvSpPr>
        <p:spPr>
          <a:xfrm>
            <a:off x="757714" y="3225998"/>
            <a:ext cx="94298" cy="261104"/>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1</a:t>
            </a:r>
            <a:endParaRPr lang="en-US" sz="2050" dirty="0"/>
          </a:p>
        </p:txBody>
      </p:sp>
      <p:sp>
        <p:nvSpPr>
          <p:cNvPr id="7" name="Text 5"/>
          <p:cNvSpPr/>
          <p:nvPr/>
        </p:nvSpPr>
        <p:spPr>
          <a:xfrm>
            <a:off x="1174671" y="3160752"/>
            <a:ext cx="2175629" cy="271820"/>
          </a:xfrm>
          <a:prstGeom prst="rect">
            <a:avLst/>
          </a:prstGeom>
          <a:noFill/>
          <a:ln/>
        </p:spPr>
        <p:txBody>
          <a:bodyPr wrap="none" lIns="0" tIns="0" rIns="0" bIns="0" rtlCol="0" anchor="t"/>
          <a:lstStyle/>
          <a:p>
            <a:pPr marL="0" indent="0">
              <a:lnSpc>
                <a:spcPts val="2100"/>
              </a:lnSpc>
              <a:buNone/>
            </a:pPr>
            <a:r>
              <a:rPr lang="en-US" sz="1700" dirty="0">
                <a:solidFill>
                  <a:srgbClr val="DCD7E5"/>
                </a:solidFill>
                <a:latin typeface="Montserrat" pitchFamily="34" charset="0"/>
                <a:ea typeface="Montserrat" pitchFamily="34" charset="-122"/>
                <a:cs typeface="Montserrat" pitchFamily="34" charset="-120"/>
              </a:rPr>
              <a:t>Total Votes</a:t>
            </a:r>
            <a:endParaRPr lang="en-US" sz="1700" dirty="0"/>
          </a:p>
        </p:txBody>
      </p:sp>
      <p:sp>
        <p:nvSpPr>
          <p:cNvPr id="8" name="Text 6"/>
          <p:cNvSpPr/>
          <p:nvPr/>
        </p:nvSpPr>
        <p:spPr>
          <a:xfrm>
            <a:off x="1174671" y="3536990"/>
            <a:ext cx="3789164" cy="835462"/>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total number of votes across all the actor's movies. This represents the overall popularity and engagement for that actor.</a:t>
            </a:r>
            <a:endParaRPr lang="en-US" sz="1350" dirty="0"/>
          </a:p>
        </p:txBody>
      </p:sp>
      <p:sp>
        <p:nvSpPr>
          <p:cNvPr id="9" name="Shape 7"/>
          <p:cNvSpPr/>
          <p:nvPr/>
        </p:nvSpPr>
        <p:spPr>
          <a:xfrm>
            <a:off x="5137785" y="3160752"/>
            <a:ext cx="391597" cy="391597"/>
          </a:xfrm>
          <a:prstGeom prst="roundRect">
            <a:avLst>
              <a:gd name="adj" fmla="val 18668"/>
            </a:avLst>
          </a:prstGeom>
          <a:solidFill>
            <a:srgbClr val="31136C"/>
          </a:solidFill>
          <a:ln w="7620">
            <a:solidFill>
              <a:srgbClr val="4A2C85"/>
            </a:solidFill>
            <a:prstDash val="solid"/>
          </a:ln>
        </p:spPr>
      </p:sp>
      <p:sp>
        <p:nvSpPr>
          <p:cNvPr id="10" name="Text 8"/>
          <p:cNvSpPr/>
          <p:nvPr/>
        </p:nvSpPr>
        <p:spPr>
          <a:xfrm>
            <a:off x="5259348" y="3225998"/>
            <a:ext cx="148352" cy="261104"/>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2</a:t>
            </a:r>
            <a:endParaRPr lang="en-US" sz="2050" dirty="0"/>
          </a:p>
        </p:txBody>
      </p:sp>
      <p:sp>
        <p:nvSpPr>
          <p:cNvPr id="11" name="Text 9"/>
          <p:cNvSpPr/>
          <p:nvPr/>
        </p:nvSpPr>
        <p:spPr>
          <a:xfrm>
            <a:off x="5703332" y="3160752"/>
            <a:ext cx="2175629" cy="271820"/>
          </a:xfrm>
          <a:prstGeom prst="rect">
            <a:avLst/>
          </a:prstGeom>
          <a:noFill/>
          <a:ln/>
        </p:spPr>
        <p:txBody>
          <a:bodyPr wrap="none" lIns="0" tIns="0" rIns="0" bIns="0" rtlCol="0" anchor="t"/>
          <a:lstStyle/>
          <a:p>
            <a:pPr marL="0" indent="0">
              <a:lnSpc>
                <a:spcPts val="2100"/>
              </a:lnSpc>
              <a:buNone/>
            </a:pPr>
            <a:r>
              <a:rPr lang="en-US" sz="1700" dirty="0">
                <a:solidFill>
                  <a:srgbClr val="DCD7E5"/>
                </a:solidFill>
                <a:latin typeface="Montserrat" pitchFamily="34" charset="0"/>
                <a:ea typeface="Montserrat" pitchFamily="34" charset="-122"/>
                <a:cs typeface="Montserrat" pitchFamily="34" charset="-120"/>
              </a:rPr>
              <a:t>Movie Count</a:t>
            </a:r>
            <a:endParaRPr lang="en-US" sz="1700" dirty="0"/>
          </a:p>
        </p:txBody>
      </p:sp>
      <p:sp>
        <p:nvSpPr>
          <p:cNvPr id="12" name="Text 10"/>
          <p:cNvSpPr/>
          <p:nvPr/>
        </p:nvSpPr>
        <p:spPr>
          <a:xfrm>
            <a:off x="5703332" y="3536990"/>
            <a:ext cx="3789164" cy="835462"/>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number of movies the actor has appeared in that were released in India. The requirement is a minimum of 5 movies.</a:t>
            </a:r>
            <a:endParaRPr lang="en-US" sz="1350" dirty="0"/>
          </a:p>
        </p:txBody>
      </p:sp>
      <p:sp>
        <p:nvSpPr>
          <p:cNvPr id="13" name="Shape 11"/>
          <p:cNvSpPr/>
          <p:nvPr/>
        </p:nvSpPr>
        <p:spPr>
          <a:xfrm>
            <a:off x="9666446" y="3160752"/>
            <a:ext cx="391597" cy="391597"/>
          </a:xfrm>
          <a:prstGeom prst="roundRect">
            <a:avLst>
              <a:gd name="adj" fmla="val 18668"/>
            </a:avLst>
          </a:prstGeom>
          <a:solidFill>
            <a:srgbClr val="31136C"/>
          </a:solidFill>
          <a:ln w="7620">
            <a:solidFill>
              <a:srgbClr val="4A2C85"/>
            </a:solidFill>
            <a:prstDash val="solid"/>
          </a:ln>
        </p:spPr>
      </p:sp>
      <p:sp>
        <p:nvSpPr>
          <p:cNvPr id="14" name="Text 12"/>
          <p:cNvSpPr/>
          <p:nvPr/>
        </p:nvSpPr>
        <p:spPr>
          <a:xfrm>
            <a:off x="9788604" y="3225998"/>
            <a:ext cx="147280" cy="261104"/>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3</a:t>
            </a:r>
            <a:endParaRPr lang="en-US" sz="2050" dirty="0"/>
          </a:p>
        </p:txBody>
      </p:sp>
      <p:sp>
        <p:nvSpPr>
          <p:cNvPr id="15" name="Text 13"/>
          <p:cNvSpPr/>
          <p:nvPr/>
        </p:nvSpPr>
        <p:spPr>
          <a:xfrm>
            <a:off x="10231993" y="3160752"/>
            <a:ext cx="2803565" cy="271820"/>
          </a:xfrm>
          <a:prstGeom prst="rect">
            <a:avLst/>
          </a:prstGeom>
          <a:noFill/>
          <a:ln/>
        </p:spPr>
        <p:txBody>
          <a:bodyPr wrap="none" lIns="0" tIns="0" rIns="0" bIns="0" rtlCol="0" anchor="t"/>
          <a:lstStyle/>
          <a:p>
            <a:pPr marL="0" indent="0">
              <a:lnSpc>
                <a:spcPts val="2100"/>
              </a:lnSpc>
              <a:buNone/>
            </a:pPr>
            <a:r>
              <a:rPr lang="en-US" sz="1700" dirty="0">
                <a:solidFill>
                  <a:srgbClr val="DCD7E5"/>
                </a:solidFill>
                <a:latin typeface="Montserrat" pitchFamily="34" charset="0"/>
                <a:ea typeface="Montserrat" pitchFamily="34" charset="-122"/>
                <a:cs typeface="Montserrat" pitchFamily="34" charset="-120"/>
              </a:rPr>
              <a:t>Weighted Average Rating</a:t>
            </a:r>
            <a:endParaRPr lang="en-US" sz="1700" dirty="0"/>
          </a:p>
        </p:txBody>
      </p:sp>
      <p:sp>
        <p:nvSpPr>
          <p:cNvPr id="16" name="Text 14"/>
          <p:cNvSpPr/>
          <p:nvPr/>
        </p:nvSpPr>
        <p:spPr>
          <a:xfrm>
            <a:off x="10231993" y="3536990"/>
            <a:ext cx="3789164" cy="1113949"/>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average rating of the actor's movies, weighted by the total number of votes for each movie. This gives more importance to movies with higher engagement.</a:t>
            </a:r>
            <a:endParaRPr lang="en-US" sz="1350" dirty="0"/>
          </a:p>
        </p:txBody>
      </p:sp>
      <p:sp>
        <p:nvSpPr>
          <p:cNvPr id="17" name="Text 15"/>
          <p:cNvSpPr/>
          <p:nvPr/>
        </p:nvSpPr>
        <p:spPr>
          <a:xfrm>
            <a:off x="609124" y="4846677"/>
            <a:ext cx="13412152" cy="556974"/>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outer query then selects the relevant columns from the ActorStats CTE - actor name, movie count, total votes, weighted average rating, and a rank calculated using the RANK() window function.</a:t>
            </a:r>
            <a:endParaRPr lang="en-US" sz="1350" dirty="0"/>
          </a:p>
        </p:txBody>
      </p:sp>
      <p:sp>
        <p:nvSpPr>
          <p:cNvPr id="18" name="Text 16"/>
          <p:cNvSpPr/>
          <p:nvPr/>
        </p:nvSpPr>
        <p:spPr>
          <a:xfrm>
            <a:off x="609124" y="5599390"/>
            <a:ext cx="13412152" cy="556974"/>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ranking is done first by the weighted average rating in descending order, and then by the total votes in descending order. This means the top-ranked actor will be the one with the highest weighted average rating, and in case of a tie, the one with the most total votes.</a:t>
            </a:r>
            <a:endParaRPr lang="en-US" sz="1350" dirty="0"/>
          </a:p>
        </p:txBody>
      </p:sp>
      <p:sp>
        <p:nvSpPr>
          <p:cNvPr id="19" name="Text 17"/>
          <p:cNvSpPr/>
          <p:nvPr/>
        </p:nvSpPr>
        <p:spPr>
          <a:xfrm>
            <a:off x="609124" y="6352103"/>
            <a:ext cx="13412152" cy="556974"/>
          </a:xfrm>
          <a:prstGeom prst="rect">
            <a:avLst/>
          </a:prstGeom>
          <a:noFill/>
          <a:ln/>
        </p:spPr>
        <p:txBody>
          <a:bodyPr wrap="squar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The results show that Vijay Sethupathi is the top-ranked actor, with a weighted average rating of 8.42 across his 5 Indian movies. Fahadh Faasil and Yogi Babu round out the top 3.</a:t>
            </a:r>
            <a:endParaRPr lang="en-US" sz="1350" dirty="0"/>
          </a:p>
        </p:txBody>
      </p:sp>
      <p:sp>
        <p:nvSpPr>
          <p:cNvPr id="20" name="Text 18"/>
          <p:cNvSpPr/>
          <p:nvPr/>
        </p:nvSpPr>
        <p:spPr>
          <a:xfrm>
            <a:off x="609124" y="7104817"/>
            <a:ext cx="13412152" cy="278487"/>
          </a:xfrm>
          <a:prstGeom prst="rect">
            <a:avLst/>
          </a:prstGeom>
          <a:noFill/>
          <a:ln/>
        </p:spPr>
        <p:txBody>
          <a:bodyPr wrap="none" lIns="0" tIns="0" rIns="0" bIns="0" rtlCol="0" anchor="t"/>
          <a:lstStyle/>
          <a:p>
            <a:pPr marL="0" indent="0">
              <a:lnSpc>
                <a:spcPts val="2150"/>
              </a:lnSpc>
              <a:buNone/>
            </a:pPr>
            <a:r>
              <a:rPr lang="en-US" sz="1350" dirty="0">
                <a:solidFill>
                  <a:srgbClr val="DCD7E5"/>
                </a:solidFill>
                <a:latin typeface="Heebo Light" pitchFamily="34" charset="0"/>
                <a:ea typeface="Heebo Light" pitchFamily="34" charset="-122"/>
                <a:cs typeface="Heebo Light" pitchFamily="34" charset="-120"/>
              </a:rPr>
              <a:t>This query demonstrates how to use advanced SQL techniques like CTEs, aggregation, window functions, and filtering to derive meaningful insights from movie data.</a:t>
            </a:r>
            <a:endParaRPr lang="en-US" sz="13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589121" y="532805"/>
            <a:ext cx="13452158" cy="1052036"/>
          </a:xfrm>
          <a:prstGeom prst="rect">
            <a:avLst/>
          </a:prstGeom>
          <a:noFill/>
          <a:ln/>
        </p:spPr>
        <p:txBody>
          <a:bodyPr wrap="square" lIns="0" tIns="0" rIns="0" bIns="0" rtlCol="0" anchor="t"/>
          <a:lstStyle/>
          <a:p>
            <a:pPr marL="0" indent="0">
              <a:lnSpc>
                <a:spcPts val="4100"/>
              </a:lnSpc>
              <a:buNone/>
            </a:pPr>
            <a:r>
              <a:rPr lang="en-US" sz="3300" dirty="0">
                <a:solidFill>
                  <a:srgbClr val="F2F0F4"/>
                </a:solidFill>
                <a:latin typeface="Montserrat" pitchFamily="34" charset="0"/>
                <a:ea typeface="Montserrat" pitchFamily="34" charset="-122"/>
                <a:cs typeface="Montserrat" pitchFamily="34" charset="-120"/>
              </a:rPr>
              <a:t>Top 5 Actresses in Hindi Indian Movies by Weighted Average Rating Q23</a:t>
            </a:r>
            <a:endParaRPr lang="en-US" sz="3300" dirty="0"/>
          </a:p>
        </p:txBody>
      </p:sp>
      <p:sp>
        <p:nvSpPr>
          <p:cNvPr id="3" name="Text 1"/>
          <p:cNvSpPr/>
          <p:nvPr/>
        </p:nvSpPr>
        <p:spPr>
          <a:xfrm>
            <a:off x="589121" y="1921431"/>
            <a:ext cx="13452158" cy="538639"/>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This query is designed to find the top 5 actresses who have appeared in at least 3 Hindi movies released in India, ranked by their weighted average movie rating. The key aspect is that the average rating is "weighted" - it takes into account the total number of votes for each movie, rather than just a simple average.</a:t>
            </a:r>
            <a:endParaRPr lang="en-US" sz="1300" dirty="0"/>
          </a:p>
        </p:txBody>
      </p:sp>
      <p:sp>
        <p:nvSpPr>
          <p:cNvPr id="4" name="Shape 2"/>
          <p:cNvSpPr/>
          <p:nvPr/>
        </p:nvSpPr>
        <p:spPr>
          <a:xfrm>
            <a:off x="589121" y="2649379"/>
            <a:ext cx="6642021" cy="3860721"/>
          </a:xfrm>
          <a:prstGeom prst="roundRect">
            <a:avLst>
              <a:gd name="adj" fmla="val 1831"/>
            </a:avLst>
          </a:prstGeom>
          <a:solidFill>
            <a:srgbClr val="31136C"/>
          </a:solidFill>
          <a:ln w="7620">
            <a:solidFill>
              <a:srgbClr val="4A2C85"/>
            </a:solidFill>
            <a:prstDash val="solid"/>
          </a:ln>
        </p:spPr>
      </p:sp>
      <p:sp>
        <p:nvSpPr>
          <p:cNvPr id="5" name="Text 3"/>
          <p:cNvSpPr/>
          <p:nvPr/>
        </p:nvSpPr>
        <p:spPr>
          <a:xfrm>
            <a:off x="764977" y="2825234"/>
            <a:ext cx="2526387" cy="262890"/>
          </a:xfrm>
          <a:prstGeom prst="rect">
            <a:avLst/>
          </a:prstGeom>
          <a:noFill/>
          <a:ln/>
        </p:spPr>
        <p:txBody>
          <a:bodyPr wrap="none" lIns="0" tIns="0" rIns="0" bIns="0" rtlCol="0" anchor="t"/>
          <a:lstStyle/>
          <a:p>
            <a:pPr marL="0" indent="0">
              <a:lnSpc>
                <a:spcPts val="2050"/>
              </a:lnSpc>
              <a:buNone/>
            </a:pPr>
            <a:r>
              <a:rPr lang="en-US" sz="1650" dirty="0">
                <a:solidFill>
                  <a:srgbClr val="DCD7E5"/>
                </a:solidFill>
                <a:latin typeface="Montserrat" pitchFamily="34" charset="0"/>
                <a:ea typeface="Montserrat" pitchFamily="34" charset="-122"/>
                <a:cs typeface="Montserrat" pitchFamily="34" charset="-120"/>
              </a:rPr>
              <a:t>WITH ActressStats AS (...</a:t>
            </a:r>
            <a:endParaRPr lang="en-US" sz="1650" dirty="0"/>
          </a:p>
        </p:txBody>
      </p:sp>
      <p:sp>
        <p:nvSpPr>
          <p:cNvPr id="6" name="Text 4"/>
          <p:cNvSpPr/>
          <p:nvPr/>
        </p:nvSpPr>
        <p:spPr>
          <a:xfrm>
            <a:off x="764977" y="3189089"/>
            <a:ext cx="6290310" cy="538639"/>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This part creates a CTE (Common Table Expression) called "ActressStats". The CTE calculates three important metrics for each eligible actress:</a:t>
            </a:r>
            <a:endParaRPr lang="en-US" sz="1300" dirty="0"/>
          </a:p>
        </p:txBody>
      </p:sp>
      <p:sp>
        <p:nvSpPr>
          <p:cNvPr id="7" name="Text 5"/>
          <p:cNvSpPr/>
          <p:nvPr/>
        </p:nvSpPr>
        <p:spPr>
          <a:xfrm>
            <a:off x="764977" y="3828693"/>
            <a:ext cx="6290310" cy="269319"/>
          </a:xfrm>
          <a:prstGeom prst="rect">
            <a:avLst/>
          </a:prstGeom>
          <a:noFill/>
          <a:ln/>
        </p:spPr>
        <p:txBody>
          <a:bodyPr wrap="none" lIns="0" tIns="0" rIns="0" bIns="0" rtlCol="0" anchor="t"/>
          <a:lstStyle/>
          <a:p>
            <a:pPr marL="342900" indent="-342900" algn="l">
              <a:lnSpc>
                <a:spcPts val="2100"/>
              </a:lnSpc>
              <a:buSzPct val="100000"/>
              <a:buChar char="•"/>
            </a:pPr>
            <a:r>
              <a:rPr lang="en-US" sz="1300" b="1" dirty="0">
                <a:solidFill>
                  <a:srgbClr val="DCD7E5"/>
                </a:solidFill>
                <a:latin typeface="Heebo Light" pitchFamily="34" charset="0"/>
                <a:ea typeface="Heebo Light" pitchFamily="34" charset="-122"/>
                <a:cs typeface="Heebo Light" pitchFamily="34" charset="-120"/>
              </a:rPr>
              <a:t>Actress's Name:</a:t>
            </a:r>
            <a:r>
              <a:rPr lang="en-US" sz="1300" dirty="0">
                <a:solidFill>
                  <a:srgbClr val="DCD7E5"/>
                </a:solidFill>
                <a:latin typeface="Heebo Light" pitchFamily="34" charset="0"/>
                <a:ea typeface="Heebo Light" pitchFamily="34" charset="-122"/>
                <a:cs typeface="Heebo Light" pitchFamily="34" charset="-120"/>
              </a:rPr>
              <a:t> The name of the actress.</a:t>
            </a:r>
            <a:endParaRPr lang="en-US" sz="1300" dirty="0"/>
          </a:p>
        </p:txBody>
      </p:sp>
      <p:sp>
        <p:nvSpPr>
          <p:cNvPr id="8" name="Text 6"/>
          <p:cNvSpPr/>
          <p:nvPr/>
        </p:nvSpPr>
        <p:spPr>
          <a:xfrm>
            <a:off x="764977" y="4156829"/>
            <a:ext cx="6290310" cy="538639"/>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DCD7E5"/>
                </a:solidFill>
                <a:latin typeface="Heebo Light" pitchFamily="34" charset="0"/>
                <a:ea typeface="Heebo Light" pitchFamily="34" charset="-122"/>
                <a:cs typeface="Heebo Light" pitchFamily="34" charset="-120"/>
              </a:rPr>
              <a:t>Movie Count:</a:t>
            </a:r>
            <a:r>
              <a:rPr lang="en-US" sz="1300" dirty="0">
                <a:solidFill>
                  <a:srgbClr val="DCD7E5"/>
                </a:solidFill>
                <a:latin typeface="Heebo Light" pitchFamily="34" charset="0"/>
                <a:ea typeface="Heebo Light" pitchFamily="34" charset="-122"/>
                <a:cs typeface="Heebo Light" pitchFamily="34" charset="-120"/>
              </a:rPr>
              <a:t> The number of Hindi movies released in India that the actress has appeared in. The requirement is a minimum of 3 movies.</a:t>
            </a:r>
            <a:endParaRPr lang="en-US" sz="1300" dirty="0"/>
          </a:p>
        </p:txBody>
      </p:sp>
      <p:sp>
        <p:nvSpPr>
          <p:cNvPr id="9" name="Text 7"/>
          <p:cNvSpPr/>
          <p:nvPr/>
        </p:nvSpPr>
        <p:spPr>
          <a:xfrm>
            <a:off x="764977" y="4754285"/>
            <a:ext cx="6290310" cy="538639"/>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DCD7E5"/>
                </a:solidFill>
                <a:latin typeface="Heebo Light" pitchFamily="34" charset="0"/>
                <a:ea typeface="Heebo Light" pitchFamily="34" charset="-122"/>
                <a:cs typeface="Heebo Light" pitchFamily="34" charset="-120"/>
              </a:rPr>
              <a:t>Total Votes:</a:t>
            </a:r>
            <a:r>
              <a:rPr lang="en-US" sz="1300" dirty="0">
                <a:solidFill>
                  <a:srgbClr val="DCD7E5"/>
                </a:solidFill>
                <a:latin typeface="Heebo Light" pitchFamily="34" charset="0"/>
                <a:ea typeface="Heebo Light" pitchFamily="34" charset="-122"/>
                <a:cs typeface="Heebo Light" pitchFamily="34" charset="-120"/>
              </a:rPr>
              <a:t> The total number of votes across all the actress's movies. This represents the overall popularity and engagement for that actress.</a:t>
            </a:r>
            <a:endParaRPr lang="en-US" sz="1300" dirty="0"/>
          </a:p>
        </p:txBody>
      </p:sp>
      <p:sp>
        <p:nvSpPr>
          <p:cNvPr id="10" name="Text 8"/>
          <p:cNvSpPr/>
          <p:nvPr/>
        </p:nvSpPr>
        <p:spPr>
          <a:xfrm>
            <a:off x="764977" y="5351740"/>
            <a:ext cx="6290310" cy="807958"/>
          </a:xfrm>
          <a:prstGeom prst="rect">
            <a:avLst/>
          </a:prstGeom>
          <a:noFill/>
          <a:ln/>
        </p:spPr>
        <p:txBody>
          <a:bodyPr wrap="square" lIns="0" tIns="0" rIns="0" bIns="0" rtlCol="0" anchor="t"/>
          <a:lstStyle/>
          <a:p>
            <a:pPr marL="342900" indent="-342900" algn="l">
              <a:lnSpc>
                <a:spcPts val="2100"/>
              </a:lnSpc>
              <a:buSzPct val="100000"/>
              <a:buChar char="•"/>
            </a:pPr>
            <a:r>
              <a:rPr lang="en-US" sz="1300" b="1" dirty="0">
                <a:solidFill>
                  <a:srgbClr val="DCD7E5"/>
                </a:solidFill>
                <a:latin typeface="Heebo Light" pitchFamily="34" charset="0"/>
                <a:ea typeface="Heebo Light" pitchFamily="34" charset="-122"/>
                <a:cs typeface="Heebo Light" pitchFamily="34" charset="-120"/>
              </a:rPr>
              <a:t>Weighted Average Rating:</a:t>
            </a:r>
            <a:r>
              <a:rPr lang="en-US" sz="1300" dirty="0">
                <a:solidFill>
                  <a:srgbClr val="DCD7E5"/>
                </a:solidFill>
                <a:latin typeface="Heebo Light" pitchFamily="34" charset="0"/>
                <a:ea typeface="Heebo Light" pitchFamily="34" charset="-122"/>
                <a:cs typeface="Heebo Light" pitchFamily="34" charset="-120"/>
              </a:rPr>
              <a:t> The average rating of the actress's movies, weighted by the total number of votes for each movie. This gives more importance to movies with higher engagement.</a:t>
            </a:r>
            <a:endParaRPr lang="en-US" sz="1300" dirty="0"/>
          </a:p>
        </p:txBody>
      </p:sp>
      <p:sp>
        <p:nvSpPr>
          <p:cNvPr id="11" name="Shape 9"/>
          <p:cNvSpPr/>
          <p:nvPr/>
        </p:nvSpPr>
        <p:spPr>
          <a:xfrm>
            <a:off x="7399377" y="2649379"/>
            <a:ext cx="6642021" cy="3860721"/>
          </a:xfrm>
          <a:prstGeom prst="roundRect">
            <a:avLst>
              <a:gd name="adj" fmla="val 1831"/>
            </a:avLst>
          </a:prstGeom>
          <a:solidFill>
            <a:srgbClr val="31136C"/>
          </a:solidFill>
          <a:ln w="7620">
            <a:solidFill>
              <a:srgbClr val="4A2C85"/>
            </a:solidFill>
            <a:prstDash val="solid"/>
          </a:ln>
        </p:spPr>
      </p:sp>
      <p:sp>
        <p:nvSpPr>
          <p:cNvPr id="12" name="Text 10"/>
          <p:cNvSpPr/>
          <p:nvPr/>
        </p:nvSpPr>
        <p:spPr>
          <a:xfrm>
            <a:off x="7575233" y="2825234"/>
            <a:ext cx="6290310" cy="1051560"/>
          </a:xfrm>
          <a:prstGeom prst="rect">
            <a:avLst/>
          </a:prstGeom>
          <a:noFill/>
          <a:ln/>
        </p:spPr>
        <p:txBody>
          <a:bodyPr wrap="square" lIns="0" tIns="0" rIns="0" bIns="0" rtlCol="0" anchor="t"/>
          <a:lstStyle/>
          <a:p>
            <a:pPr marL="0" indent="0">
              <a:lnSpc>
                <a:spcPts val="2050"/>
              </a:lnSpc>
              <a:buNone/>
            </a:pPr>
            <a:r>
              <a:rPr lang="en-US" sz="1650" dirty="0">
                <a:solidFill>
                  <a:srgbClr val="DCD7E5"/>
                </a:solidFill>
                <a:latin typeface="Montserrat" pitchFamily="34" charset="0"/>
                <a:ea typeface="Montserrat" pitchFamily="34" charset="-122"/>
                <a:cs typeface="Montserrat" pitchFamily="34" charset="-120"/>
              </a:rPr>
              <a:t>SELECT actress_name, total_votes, movie_count, actress_avg_rating, RANK() OVER (ORDER BY actress_avg_rating DESC, total_votes DESC) AS actress_rank FROM ActressStats ORDER BY actress_rank LIMIT 5;</a:t>
            </a:r>
            <a:endParaRPr lang="en-US" sz="1650" dirty="0"/>
          </a:p>
        </p:txBody>
      </p:sp>
      <p:sp>
        <p:nvSpPr>
          <p:cNvPr id="13" name="Text 11"/>
          <p:cNvSpPr/>
          <p:nvPr/>
        </p:nvSpPr>
        <p:spPr>
          <a:xfrm>
            <a:off x="7575233" y="3977759"/>
            <a:ext cx="6290310" cy="807958"/>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The outer query then selects the relevant columns from the ActressStats CTE - actress name, total votes, movie count, weighted average rating, and a rank calculated using the RANK() window function.</a:t>
            </a:r>
            <a:endParaRPr lang="en-US" sz="1300" dirty="0"/>
          </a:p>
        </p:txBody>
      </p:sp>
      <p:sp>
        <p:nvSpPr>
          <p:cNvPr id="14" name="Text 12"/>
          <p:cNvSpPr/>
          <p:nvPr/>
        </p:nvSpPr>
        <p:spPr>
          <a:xfrm>
            <a:off x="7575233" y="4886682"/>
            <a:ext cx="6290310" cy="1077278"/>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The ranking is done first by the weighted average rating in descending order, and then by the total votes in descending order. This means the top-ranked actress will be the one with the highest weighted average rating, and in case of a tie, the one with the most total votes.</a:t>
            </a:r>
            <a:endParaRPr lang="en-US" sz="1300" dirty="0"/>
          </a:p>
        </p:txBody>
      </p:sp>
      <p:sp>
        <p:nvSpPr>
          <p:cNvPr id="15" name="Text 13"/>
          <p:cNvSpPr/>
          <p:nvPr/>
        </p:nvSpPr>
        <p:spPr>
          <a:xfrm>
            <a:off x="7575233" y="6064925"/>
            <a:ext cx="6290310" cy="269319"/>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The results are limited to the top 5 actresses based on this ranking.</a:t>
            </a:r>
            <a:endParaRPr lang="en-US" sz="1300" dirty="0"/>
          </a:p>
        </p:txBody>
      </p:sp>
      <p:sp>
        <p:nvSpPr>
          <p:cNvPr id="16" name="Text 14"/>
          <p:cNvSpPr/>
          <p:nvPr/>
        </p:nvSpPr>
        <p:spPr>
          <a:xfrm>
            <a:off x="589121" y="6699409"/>
            <a:ext cx="13452158" cy="538639"/>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The results show that Taapsee Pannu is the top-ranked actress, with a weighted average rating of 7.74 across her 3 Hindi Indian movies. Divya Dutta, Kriti Kharbanda, and Sonakshi Sinha round out the top 5.</a:t>
            </a:r>
            <a:endParaRPr lang="en-US" sz="1300" dirty="0"/>
          </a:p>
        </p:txBody>
      </p:sp>
      <p:sp>
        <p:nvSpPr>
          <p:cNvPr id="17" name="Text 15"/>
          <p:cNvSpPr/>
          <p:nvPr/>
        </p:nvSpPr>
        <p:spPr>
          <a:xfrm>
            <a:off x="589121" y="7427357"/>
            <a:ext cx="13452158" cy="269319"/>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This query demonstrates how to use advanced SQL techniques like CTEs, aggregation, window functions, and filtering to derive meaningful insights from movie data.</a:t>
            </a:r>
            <a:endParaRPr lang="en-US" sz="13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625673" y="553760"/>
            <a:ext cx="10928509" cy="558641"/>
          </a:xfrm>
          <a:prstGeom prst="rect">
            <a:avLst/>
          </a:prstGeom>
          <a:noFill/>
          <a:ln/>
        </p:spPr>
        <p:txBody>
          <a:bodyPr wrap="none" lIns="0" tIns="0" rIns="0" bIns="0" rtlCol="0" anchor="t"/>
          <a:lstStyle/>
          <a:p>
            <a:pPr marL="0" indent="0">
              <a:lnSpc>
                <a:spcPts val="4350"/>
              </a:lnSpc>
              <a:buNone/>
            </a:pPr>
            <a:r>
              <a:rPr lang="en-US" sz="3500" dirty="0">
                <a:solidFill>
                  <a:srgbClr val="F2F0F4"/>
                </a:solidFill>
                <a:latin typeface="Montserrat" pitchFamily="34" charset="0"/>
                <a:ea typeface="Montserrat" pitchFamily="34" charset="-122"/>
                <a:cs typeface="Montserrat" pitchFamily="34" charset="-120"/>
              </a:rPr>
              <a:t>Classifying Thriller Movies by Average Rating Q24</a:t>
            </a:r>
            <a:endParaRPr lang="en-US" sz="3500" dirty="0"/>
          </a:p>
        </p:txBody>
      </p:sp>
      <p:sp>
        <p:nvSpPr>
          <p:cNvPr id="3" name="Shape 1"/>
          <p:cNvSpPr/>
          <p:nvPr/>
        </p:nvSpPr>
        <p:spPr>
          <a:xfrm>
            <a:off x="7303770" y="1469946"/>
            <a:ext cx="22860" cy="3669268"/>
          </a:xfrm>
          <a:prstGeom prst="roundRect">
            <a:avLst>
              <a:gd name="adj" fmla="val 328464"/>
            </a:avLst>
          </a:prstGeom>
          <a:solidFill>
            <a:srgbClr val="4A2C85"/>
          </a:solidFill>
          <a:ln/>
        </p:spPr>
      </p:sp>
      <p:sp>
        <p:nvSpPr>
          <p:cNvPr id="4" name="Shape 2"/>
          <p:cNvSpPr/>
          <p:nvPr/>
        </p:nvSpPr>
        <p:spPr>
          <a:xfrm>
            <a:off x="6511290" y="1860709"/>
            <a:ext cx="625673" cy="22860"/>
          </a:xfrm>
          <a:prstGeom prst="roundRect">
            <a:avLst>
              <a:gd name="adj" fmla="val 328464"/>
            </a:avLst>
          </a:prstGeom>
          <a:solidFill>
            <a:srgbClr val="4A2C85"/>
          </a:solidFill>
          <a:ln/>
        </p:spPr>
      </p:sp>
      <p:sp>
        <p:nvSpPr>
          <p:cNvPr id="5" name="Shape 3"/>
          <p:cNvSpPr/>
          <p:nvPr/>
        </p:nvSpPr>
        <p:spPr>
          <a:xfrm>
            <a:off x="7114103" y="1671042"/>
            <a:ext cx="402193" cy="402193"/>
          </a:xfrm>
          <a:prstGeom prst="roundRect">
            <a:avLst>
              <a:gd name="adj" fmla="val 18669"/>
            </a:avLst>
          </a:prstGeom>
          <a:solidFill>
            <a:srgbClr val="31136C"/>
          </a:solidFill>
          <a:ln w="7620">
            <a:solidFill>
              <a:srgbClr val="4A2C85"/>
            </a:solidFill>
            <a:prstDash val="solid"/>
          </a:ln>
        </p:spPr>
      </p:sp>
      <p:sp>
        <p:nvSpPr>
          <p:cNvPr id="6" name="Text 4"/>
          <p:cNvSpPr/>
          <p:nvPr/>
        </p:nvSpPr>
        <p:spPr>
          <a:xfrm>
            <a:off x="7266742" y="1738074"/>
            <a:ext cx="96798" cy="268129"/>
          </a:xfrm>
          <a:prstGeom prst="rect">
            <a:avLst/>
          </a:prstGeom>
          <a:noFill/>
          <a:ln/>
        </p:spPr>
        <p:txBody>
          <a:bodyPr wrap="none" lIns="0" tIns="0" rIns="0" bIns="0" rtlCol="0" anchor="t"/>
          <a:lstStyle/>
          <a:p>
            <a:pPr marL="0" indent="0" algn="ctr">
              <a:lnSpc>
                <a:spcPts val="2100"/>
              </a:lnSpc>
              <a:buNone/>
            </a:pPr>
            <a:r>
              <a:rPr lang="en-US" sz="2100" dirty="0">
                <a:solidFill>
                  <a:srgbClr val="DCD7E5"/>
                </a:solidFill>
                <a:latin typeface="Montserrat" pitchFamily="34" charset="0"/>
                <a:ea typeface="Montserrat" pitchFamily="34" charset="-122"/>
                <a:cs typeface="Montserrat" pitchFamily="34" charset="-120"/>
              </a:rPr>
              <a:t>1</a:t>
            </a:r>
            <a:endParaRPr lang="en-US" sz="2100" dirty="0"/>
          </a:p>
        </p:txBody>
      </p:sp>
      <p:sp>
        <p:nvSpPr>
          <p:cNvPr id="7" name="Text 5"/>
          <p:cNvSpPr/>
          <p:nvPr/>
        </p:nvSpPr>
        <p:spPr>
          <a:xfrm>
            <a:off x="4033718" y="1648658"/>
            <a:ext cx="2298263" cy="279321"/>
          </a:xfrm>
          <a:prstGeom prst="rect">
            <a:avLst/>
          </a:prstGeom>
          <a:noFill/>
          <a:ln/>
        </p:spPr>
        <p:txBody>
          <a:bodyPr wrap="none" lIns="0" tIns="0" rIns="0" bIns="0" rtlCol="0" anchor="t"/>
          <a:lstStyle/>
          <a:p>
            <a:pPr marL="0" indent="0" algn="r">
              <a:lnSpc>
                <a:spcPts val="2150"/>
              </a:lnSpc>
              <a:buNone/>
            </a:pPr>
            <a:r>
              <a:rPr lang="en-US" sz="1750" dirty="0">
                <a:solidFill>
                  <a:srgbClr val="DCD7E5"/>
                </a:solidFill>
                <a:latin typeface="Montserrat" pitchFamily="34" charset="0"/>
                <a:ea typeface="Montserrat" pitchFamily="34" charset="-122"/>
                <a:cs typeface="Montserrat" pitchFamily="34" charset="-120"/>
              </a:rPr>
              <a:t>SQL Query Overview</a:t>
            </a:r>
            <a:endParaRPr lang="en-US" sz="1750" dirty="0"/>
          </a:p>
        </p:txBody>
      </p:sp>
      <p:sp>
        <p:nvSpPr>
          <p:cNvPr id="8" name="Text 6"/>
          <p:cNvSpPr/>
          <p:nvPr/>
        </p:nvSpPr>
        <p:spPr>
          <a:xfrm>
            <a:off x="625673" y="2035135"/>
            <a:ext cx="5706308" cy="1144429"/>
          </a:xfrm>
          <a:prstGeom prst="rect">
            <a:avLst/>
          </a:prstGeom>
          <a:noFill/>
          <a:ln/>
        </p:spPr>
        <p:txBody>
          <a:bodyPr wrap="square" lIns="0" tIns="0" rIns="0" bIns="0" rtlCol="0" anchor="t"/>
          <a:lstStyle/>
          <a:p>
            <a:pPr marL="0" indent="0" algn="r">
              <a:lnSpc>
                <a:spcPts val="2250"/>
              </a:lnSpc>
              <a:buNone/>
            </a:pPr>
            <a:r>
              <a:rPr lang="en-US" sz="1400" dirty="0">
                <a:solidFill>
                  <a:srgbClr val="DCD7E5"/>
                </a:solidFill>
                <a:latin typeface="Heebo Light" pitchFamily="34" charset="0"/>
                <a:ea typeface="Heebo Light" pitchFamily="34" charset="-122"/>
                <a:cs typeface="Heebo Light" pitchFamily="34" charset="-120"/>
              </a:rPr>
              <a:t>This SQL query categorizes thriller movies with at least 25,000 votes into different groups based on their average ratings. It uses a CASE statement to assign a category ('Superhit', 'Hit', 'One-time-watch', or 'Flop') to each movie depending on its average rating.</a:t>
            </a:r>
            <a:endParaRPr lang="en-US" sz="1400" dirty="0"/>
          </a:p>
        </p:txBody>
      </p:sp>
      <p:sp>
        <p:nvSpPr>
          <p:cNvPr id="9" name="Shape 7"/>
          <p:cNvSpPr/>
          <p:nvPr/>
        </p:nvSpPr>
        <p:spPr>
          <a:xfrm>
            <a:off x="7493437" y="2754511"/>
            <a:ext cx="625673" cy="22860"/>
          </a:xfrm>
          <a:prstGeom prst="roundRect">
            <a:avLst>
              <a:gd name="adj" fmla="val 328464"/>
            </a:avLst>
          </a:prstGeom>
          <a:solidFill>
            <a:srgbClr val="4A2C85"/>
          </a:solidFill>
          <a:ln/>
        </p:spPr>
      </p:sp>
      <p:sp>
        <p:nvSpPr>
          <p:cNvPr id="10" name="Shape 8"/>
          <p:cNvSpPr/>
          <p:nvPr/>
        </p:nvSpPr>
        <p:spPr>
          <a:xfrm>
            <a:off x="7114103" y="2564844"/>
            <a:ext cx="402193" cy="402193"/>
          </a:xfrm>
          <a:prstGeom prst="roundRect">
            <a:avLst>
              <a:gd name="adj" fmla="val 18669"/>
            </a:avLst>
          </a:prstGeom>
          <a:solidFill>
            <a:srgbClr val="31136C"/>
          </a:solidFill>
          <a:ln w="7620">
            <a:solidFill>
              <a:srgbClr val="4A2C85"/>
            </a:solidFill>
            <a:prstDash val="solid"/>
          </a:ln>
        </p:spPr>
      </p:sp>
      <p:sp>
        <p:nvSpPr>
          <p:cNvPr id="11" name="Text 9"/>
          <p:cNvSpPr/>
          <p:nvPr/>
        </p:nvSpPr>
        <p:spPr>
          <a:xfrm>
            <a:off x="7239000" y="2631877"/>
            <a:ext cx="152400" cy="268129"/>
          </a:xfrm>
          <a:prstGeom prst="rect">
            <a:avLst/>
          </a:prstGeom>
          <a:noFill/>
          <a:ln/>
        </p:spPr>
        <p:txBody>
          <a:bodyPr wrap="none" lIns="0" tIns="0" rIns="0" bIns="0" rtlCol="0" anchor="t"/>
          <a:lstStyle/>
          <a:p>
            <a:pPr marL="0" indent="0" algn="ctr">
              <a:lnSpc>
                <a:spcPts val="2100"/>
              </a:lnSpc>
              <a:buNone/>
            </a:pPr>
            <a:r>
              <a:rPr lang="en-US" sz="2100" dirty="0">
                <a:solidFill>
                  <a:srgbClr val="DCD7E5"/>
                </a:solidFill>
                <a:latin typeface="Montserrat" pitchFamily="34" charset="0"/>
                <a:ea typeface="Montserrat" pitchFamily="34" charset="-122"/>
                <a:cs typeface="Montserrat" pitchFamily="34" charset="-120"/>
              </a:rPr>
              <a:t>2</a:t>
            </a:r>
            <a:endParaRPr lang="en-US" sz="2100" dirty="0"/>
          </a:p>
        </p:txBody>
      </p:sp>
      <p:sp>
        <p:nvSpPr>
          <p:cNvPr id="12" name="Text 10"/>
          <p:cNvSpPr/>
          <p:nvPr/>
        </p:nvSpPr>
        <p:spPr>
          <a:xfrm>
            <a:off x="8298418" y="2542461"/>
            <a:ext cx="2234684" cy="279321"/>
          </a:xfrm>
          <a:prstGeom prst="rect">
            <a:avLst/>
          </a:prstGeom>
          <a:noFill/>
          <a:ln/>
        </p:spPr>
        <p:txBody>
          <a:bodyPr wrap="none" lIns="0" tIns="0" rIns="0" bIns="0" rtlCol="0" anchor="t"/>
          <a:lstStyle/>
          <a:p>
            <a:pPr marL="0" indent="0" algn="l">
              <a:lnSpc>
                <a:spcPts val="2150"/>
              </a:lnSpc>
              <a:buNone/>
            </a:pPr>
            <a:r>
              <a:rPr lang="en-US" sz="1750" dirty="0">
                <a:solidFill>
                  <a:srgbClr val="DCD7E5"/>
                </a:solidFill>
                <a:latin typeface="Montserrat" pitchFamily="34" charset="0"/>
                <a:ea typeface="Montserrat" pitchFamily="34" charset="-122"/>
                <a:cs typeface="Montserrat" pitchFamily="34" charset="-120"/>
              </a:rPr>
              <a:t>Joining Tables</a:t>
            </a:r>
            <a:endParaRPr lang="en-US" sz="1750" dirty="0"/>
          </a:p>
        </p:txBody>
      </p:sp>
      <p:sp>
        <p:nvSpPr>
          <p:cNvPr id="13" name="Text 11"/>
          <p:cNvSpPr/>
          <p:nvPr/>
        </p:nvSpPr>
        <p:spPr>
          <a:xfrm>
            <a:off x="8298418" y="2928938"/>
            <a:ext cx="5706308" cy="858322"/>
          </a:xfrm>
          <a:prstGeom prst="rect">
            <a:avLst/>
          </a:prstGeom>
          <a:noFill/>
          <a:ln/>
        </p:spPr>
        <p:txBody>
          <a:bodyPr wrap="square" lIns="0" tIns="0" rIns="0" bIns="0" rtlCol="0" anchor="t"/>
          <a:lstStyle/>
          <a:p>
            <a:pPr marL="0" indent="0" algn="l">
              <a:lnSpc>
                <a:spcPts val="2250"/>
              </a:lnSpc>
              <a:buNone/>
            </a:pPr>
            <a:r>
              <a:rPr lang="en-US" sz="1400" dirty="0">
                <a:solidFill>
                  <a:srgbClr val="DCD7E5"/>
                </a:solidFill>
                <a:latin typeface="Heebo Light" pitchFamily="34" charset="0"/>
                <a:ea typeface="Heebo Light" pitchFamily="34" charset="-122"/>
                <a:cs typeface="Heebo Light" pitchFamily="34" charset="-120"/>
              </a:rPr>
              <a:t>The query joins the movie, ratings, and genre tables to get the required information. It filters for thriller movies with at least 25,000 votes and orders the results by average rating in descending order.</a:t>
            </a:r>
            <a:endParaRPr lang="en-US" sz="1400" dirty="0"/>
          </a:p>
        </p:txBody>
      </p:sp>
      <p:sp>
        <p:nvSpPr>
          <p:cNvPr id="14" name="Shape 12"/>
          <p:cNvSpPr/>
          <p:nvPr/>
        </p:nvSpPr>
        <p:spPr>
          <a:xfrm>
            <a:off x="6511290" y="3927753"/>
            <a:ext cx="625673" cy="22860"/>
          </a:xfrm>
          <a:prstGeom prst="roundRect">
            <a:avLst>
              <a:gd name="adj" fmla="val 328464"/>
            </a:avLst>
          </a:prstGeom>
          <a:solidFill>
            <a:srgbClr val="4A2C85"/>
          </a:solidFill>
          <a:ln/>
        </p:spPr>
      </p:sp>
      <p:sp>
        <p:nvSpPr>
          <p:cNvPr id="15" name="Shape 13"/>
          <p:cNvSpPr/>
          <p:nvPr/>
        </p:nvSpPr>
        <p:spPr>
          <a:xfrm>
            <a:off x="7114103" y="3738086"/>
            <a:ext cx="402193" cy="402193"/>
          </a:xfrm>
          <a:prstGeom prst="roundRect">
            <a:avLst>
              <a:gd name="adj" fmla="val 18669"/>
            </a:avLst>
          </a:prstGeom>
          <a:solidFill>
            <a:srgbClr val="31136C"/>
          </a:solidFill>
          <a:ln w="7620">
            <a:solidFill>
              <a:srgbClr val="4A2C85"/>
            </a:solidFill>
            <a:prstDash val="solid"/>
          </a:ln>
        </p:spPr>
      </p:sp>
      <p:sp>
        <p:nvSpPr>
          <p:cNvPr id="16" name="Text 14"/>
          <p:cNvSpPr/>
          <p:nvPr/>
        </p:nvSpPr>
        <p:spPr>
          <a:xfrm>
            <a:off x="7239476" y="3805118"/>
            <a:ext cx="151328" cy="268129"/>
          </a:xfrm>
          <a:prstGeom prst="rect">
            <a:avLst/>
          </a:prstGeom>
          <a:noFill/>
          <a:ln/>
        </p:spPr>
        <p:txBody>
          <a:bodyPr wrap="none" lIns="0" tIns="0" rIns="0" bIns="0" rtlCol="0" anchor="t"/>
          <a:lstStyle/>
          <a:p>
            <a:pPr marL="0" indent="0" algn="ctr">
              <a:lnSpc>
                <a:spcPts val="2100"/>
              </a:lnSpc>
              <a:buNone/>
            </a:pPr>
            <a:r>
              <a:rPr lang="en-US" sz="2100" dirty="0">
                <a:solidFill>
                  <a:srgbClr val="DCD7E5"/>
                </a:solidFill>
                <a:latin typeface="Montserrat" pitchFamily="34" charset="0"/>
                <a:ea typeface="Montserrat" pitchFamily="34" charset="-122"/>
                <a:cs typeface="Montserrat" pitchFamily="34" charset="-120"/>
              </a:rPr>
              <a:t>3</a:t>
            </a:r>
            <a:endParaRPr lang="en-US" sz="2100" dirty="0"/>
          </a:p>
        </p:txBody>
      </p:sp>
      <p:sp>
        <p:nvSpPr>
          <p:cNvPr id="17" name="Text 15"/>
          <p:cNvSpPr/>
          <p:nvPr/>
        </p:nvSpPr>
        <p:spPr>
          <a:xfrm>
            <a:off x="3968948" y="3715703"/>
            <a:ext cx="2363033" cy="279321"/>
          </a:xfrm>
          <a:prstGeom prst="rect">
            <a:avLst/>
          </a:prstGeom>
          <a:noFill/>
          <a:ln/>
        </p:spPr>
        <p:txBody>
          <a:bodyPr wrap="none" lIns="0" tIns="0" rIns="0" bIns="0" rtlCol="0" anchor="t"/>
          <a:lstStyle/>
          <a:p>
            <a:pPr marL="0" indent="0" algn="r">
              <a:lnSpc>
                <a:spcPts val="2150"/>
              </a:lnSpc>
              <a:buNone/>
            </a:pPr>
            <a:r>
              <a:rPr lang="en-US" sz="1750" dirty="0">
                <a:solidFill>
                  <a:srgbClr val="DCD7E5"/>
                </a:solidFill>
                <a:latin typeface="Montserrat" pitchFamily="34" charset="0"/>
                <a:ea typeface="Montserrat" pitchFamily="34" charset="-122"/>
                <a:cs typeface="Montserrat" pitchFamily="34" charset="-120"/>
              </a:rPr>
              <a:t>Movie Categorization</a:t>
            </a:r>
            <a:endParaRPr lang="en-US" sz="1750" dirty="0"/>
          </a:p>
        </p:txBody>
      </p:sp>
      <p:sp>
        <p:nvSpPr>
          <p:cNvPr id="18" name="Text 16"/>
          <p:cNvSpPr/>
          <p:nvPr/>
        </p:nvSpPr>
        <p:spPr>
          <a:xfrm>
            <a:off x="625673" y="4102179"/>
            <a:ext cx="5706308" cy="858322"/>
          </a:xfrm>
          <a:prstGeom prst="rect">
            <a:avLst/>
          </a:prstGeom>
          <a:noFill/>
          <a:ln/>
        </p:spPr>
        <p:txBody>
          <a:bodyPr wrap="square" lIns="0" tIns="0" rIns="0" bIns="0" rtlCol="0" anchor="t"/>
          <a:lstStyle/>
          <a:p>
            <a:pPr marL="0" indent="0" algn="r">
              <a:lnSpc>
                <a:spcPts val="2250"/>
              </a:lnSpc>
              <a:buNone/>
            </a:pPr>
            <a:r>
              <a:rPr lang="en-US" sz="1400" dirty="0">
                <a:solidFill>
                  <a:srgbClr val="DCD7E5"/>
                </a:solidFill>
                <a:latin typeface="Heebo Light" pitchFamily="34" charset="0"/>
                <a:ea typeface="Heebo Light" pitchFamily="34" charset="-122"/>
                <a:cs typeface="Heebo Light" pitchFamily="34" charset="-120"/>
              </a:rPr>
              <a:t>The CASE statement uses the following thresholds to classify the movies: - Superhit: avg_rating &gt; 8 - Hit: 7 &lt;= avg_rating &lt;= 8 - One-time-watch: 5 &lt;= avg_rating &lt; 7 - Flop: avg_rating &lt; 5</a:t>
            </a:r>
            <a:endParaRPr lang="en-US" sz="1400" dirty="0"/>
          </a:p>
        </p:txBody>
      </p:sp>
      <p:sp>
        <p:nvSpPr>
          <p:cNvPr id="19" name="Text 17"/>
          <p:cNvSpPr/>
          <p:nvPr/>
        </p:nvSpPr>
        <p:spPr>
          <a:xfrm>
            <a:off x="625673" y="5340310"/>
            <a:ext cx="13379053" cy="572214"/>
          </a:xfrm>
          <a:prstGeom prst="rect">
            <a:avLst/>
          </a:prstGeom>
          <a:noFill/>
          <a:ln/>
        </p:spPr>
        <p:txBody>
          <a:bodyPr wrap="squar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The output shows the movie name and its corresponding category based on the average rating thresholds. This query demonstrates the use of CASE statements, JOINs, and filtering to effectively classify movies according to specific criteria.</a:t>
            </a:r>
            <a:endParaRPr lang="en-US" sz="1400" dirty="0"/>
          </a:p>
        </p:txBody>
      </p:sp>
      <p:sp>
        <p:nvSpPr>
          <p:cNvPr id="20" name="Shape 18"/>
          <p:cNvSpPr/>
          <p:nvPr/>
        </p:nvSpPr>
        <p:spPr>
          <a:xfrm>
            <a:off x="625673" y="6113621"/>
            <a:ext cx="13379053" cy="1562219"/>
          </a:xfrm>
          <a:prstGeom prst="roundRect">
            <a:avLst>
              <a:gd name="adj" fmla="val 4806"/>
            </a:avLst>
          </a:prstGeom>
          <a:noFill/>
          <a:ln w="7620">
            <a:solidFill>
              <a:srgbClr val="FFFFFF">
                <a:alpha val="24000"/>
              </a:srgbClr>
            </a:solidFill>
            <a:prstDash val="solid"/>
          </a:ln>
        </p:spPr>
      </p:sp>
      <p:sp>
        <p:nvSpPr>
          <p:cNvPr id="21" name="Shape 19"/>
          <p:cNvSpPr/>
          <p:nvPr/>
        </p:nvSpPr>
        <p:spPr>
          <a:xfrm>
            <a:off x="633293" y="6121241"/>
            <a:ext cx="13363813" cy="515660"/>
          </a:xfrm>
          <a:prstGeom prst="rect">
            <a:avLst/>
          </a:prstGeom>
          <a:solidFill>
            <a:srgbClr val="FFFFFF">
              <a:alpha val="4000"/>
            </a:srgbClr>
          </a:solidFill>
          <a:ln/>
        </p:spPr>
      </p:sp>
      <p:sp>
        <p:nvSpPr>
          <p:cNvPr id="22" name="Text 20"/>
          <p:cNvSpPr/>
          <p:nvPr/>
        </p:nvSpPr>
        <p:spPr>
          <a:xfrm>
            <a:off x="812006" y="6236018"/>
            <a:ext cx="6320671" cy="286107"/>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movie_name</a:t>
            </a:r>
            <a:endParaRPr lang="en-US" sz="1400" dirty="0"/>
          </a:p>
        </p:txBody>
      </p:sp>
      <p:sp>
        <p:nvSpPr>
          <p:cNvPr id="23" name="Text 21"/>
          <p:cNvSpPr/>
          <p:nvPr/>
        </p:nvSpPr>
        <p:spPr>
          <a:xfrm>
            <a:off x="7497723" y="6236018"/>
            <a:ext cx="6320671" cy="286107"/>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movie_category</a:t>
            </a:r>
            <a:endParaRPr lang="en-US" sz="1400" dirty="0"/>
          </a:p>
        </p:txBody>
      </p:sp>
      <p:sp>
        <p:nvSpPr>
          <p:cNvPr id="24" name="Shape 22"/>
          <p:cNvSpPr/>
          <p:nvPr/>
        </p:nvSpPr>
        <p:spPr>
          <a:xfrm>
            <a:off x="633293" y="6636901"/>
            <a:ext cx="13363813" cy="515660"/>
          </a:xfrm>
          <a:prstGeom prst="rect">
            <a:avLst/>
          </a:prstGeom>
          <a:solidFill>
            <a:srgbClr val="000000">
              <a:alpha val="4000"/>
            </a:srgbClr>
          </a:solidFill>
          <a:ln/>
        </p:spPr>
      </p:sp>
      <p:sp>
        <p:nvSpPr>
          <p:cNvPr id="25" name="Text 23"/>
          <p:cNvSpPr/>
          <p:nvPr/>
        </p:nvSpPr>
        <p:spPr>
          <a:xfrm>
            <a:off x="812006" y="6751677"/>
            <a:ext cx="6320671" cy="286107"/>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Joker</a:t>
            </a:r>
            <a:endParaRPr lang="en-US" sz="1400" dirty="0"/>
          </a:p>
        </p:txBody>
      </p:sp>
      <p:sp>
        <p:nvSpPr>
          <p:cNvPr id="26" name="Text 24"/>
          <p:cNvSpPr/>
          <p:nvPr/>
        </p:nvSpPr>
        <p:spPr>
          <a:xfrm>
            <a:off x="7497723" y="6751677"/>
            <a:ext cx="6320671" cy="286107"/>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Superhit</a:t>
            </a:r>
            <a:endParaRPr lang="en-US" sz="1400" dirty="0"/>
          </a:p>
        </p:txBody>
      </p:sp>
      <p:sp>
        <p:nvSpPr>
          <p:cNvPr id="27" name="Shape 25"/>
          <p:cNvSpPr/>
          <p:nvPr/>
        </p:nvSpPr>
        <p:spPr>
          <a:xfrm>
            <a:off x="633293" y="7152561"/>
            <a:ext cx="13363813" cy="515660"/>
          </a:xfrm>
          <a:prstGeom prst="rect">
            <a:avLst/>
          </a:prstGeom>
          <a:solidFill>
            <a:srgbClr val="FFFFFF">
              <a:alpha val="4000"/>
            </a:srgbClr>
          </a:solidFill>
          <a:ln/>
        </p:spPr>
      </p:sp>
      <p:sp>
        <p:nvSpPr>
          <p:cNvPr id="28" name="Text 26"/>
          <p:cNvSpPr/>
          <p:nvPr/>
        </p:nvSpPr>
        <p:spPr>
          <a:xfrm>
            <a:off x="812006" y="7267337"/>
            <a:ext cx="6320671" cy="286107"/>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Andhadhun</a:t>
            </a:r>
            <a:endParaRPr lang="en-US" sz="1400" dirty="0"/>
          </a:p>
        </p:txBody>
      </p:sp>
      <p:sp>
        <p:nvSpPr>
          <p:cNvPr id="29" name="Text 27"/>
          <p:cNvSpPr/>
          <p:nvPr/>
        </p:nvSpPr>
        <p:spPr>
          <a:xfrm>
            <a:off x="7497723" y="7267337"/>
            <a:ext cx="6320671" cy="286107"/>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Superhit</a:t>
            </a:r>
            <a:endParaRPr lang="en-US" sz="1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590788" y="464106"/>
            <a:ext cx="13448824" cy="1054894"/>
          </a:xfrm>
          <a:prstGeom prst="rect">
            <a:avLst/>
          </a:prstGeom>
          <a:noFill/>
          <a:ln/>
        </p:spPr>
        <p:txBody>
          <a:bodyPr wrap="square" lIns="0" tIns="0" rIns="0" bIns="0" rtlCol="0" anchor="t"/>
          <a:lstStyle/>
          <a:p>
            <a:pPr marL="0" indent="0">
              <a:lnSpc>
                <a:spcPts val="4150"/>
              </a:lnSpc>
              <a:buNone/>
            </a:pPr>
            <a:r>
              <a:rPr lang="en-US" sz="3300" dirty="0">
                <a:solidFill>
                  <a:srgbClr val="F2F0F4"/>
                </a:solidFill>
                <a:latin typeface="Montserrat" pitchFamily="34" charset="0"/>
                <a:ea typeface="Montserrat" pitchFamily="34" charset="-122"/>
                <a:cs typeface="Montserrat" pitchFamily="34" charset="-120"/>
              </a:rPr>
              <a:t>Genre-Wise Running Total and Moving Average of Average Movie Duration Q25</a:t>
            </a:r>
            <a:endParaRPr lang="en-US" sz="3300" dirty="0"/>
          </a:p>
        </p:txBody>
      </p:sp>
      <p:sp>
        <p:nvSpPr>
          <p:cNvPr id="3" name="Text 1"/>
          <p:cNvSpPr/>
          <p:nvPr/>
        </p:nvSpPr>
        <p:spPr>
          <a:xfrm>
            <a:off x="590788" y="1856542"/>
            <a:ext cx="13448824" cy="540068"/>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This query calculates the genre-wise running total and moving average of the average movie duration. The output shows the genre and the corresponding moving average duration for each genre.</a:t>
            </a:r>
            <a:endParaRPr lang="en-US" sz="1300" dirty="0"/>
          </a:p>
        </p:txBody>
      </p:sp>
      <p:sp>
        <p:nvSpPr>
          <p:cNvPr id="4" name="Text 2"/>
          <p:cNvSpPr/>
          <p:nvPr/>
        </p:nvSpPr>
        <p:spPr>
          <a:xfrm>
            <a:off x="590788" y="2586395"/>
            <a:ext cx="13448824" cy="270034"/>
          </a:xfrm>
          <a:prstGeom prst="rect">
            <a:avLst/>
          </a:prstGeom>
          <a:noFill/>
          <a:ln/>
        </p:spPr>
        <p:txBody>
          <a:bodyPr wrap="non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The key steps involved in this query are:</a:t>
            </a:r>
            <a:endParaRPr lang="en-US" sz="1300" dirty="0"/>
          </a:p>
        </p:txBody>
      </p:sp>
      <p:sp>
        <p:nvSpPr>
          <p:cNvPr id="5" name="Shape 3"/>
          <p:cNvSpPr/>
          <p:nvPr/>
        </p:nvSpPr>
        <p:spPr>
          <a:xfrm>
            <a:off x="7303770" y="3046214"/>
            <a:ext cx="22860" cy="3991213"/>
          </a:xfrm>
          <a:prstGeom prst="roundRect">
            <a:avLst>
              <a:gd name="adj" fmla="val 310135"/>
            </a:avLst>
          </a:prstGeom>
          <a:solidFill>
            <a:srgbClr val="4A2C85"/>
          </a:solidFill>
          <a:ln/>
        </p:spPr>
      </p:sp>
      <p:sp>
        <p:nvSpPr>
          <p:cNvPr id="6" name="Shape 4"/>
          <p:cNvSpPr/>
          <p:nvPr/>
        </p:nvSpPr>
        <p:spPr>
          <a:xfrm>
            <a:off x="6557427" y="3414355"/>
            <a:ext cx="590788" cy="22860"/>
          </a:xfrm>
          <a:prstGeom prst="roundRect">
            <a:avLst>
              <a:gd name="adj" fmla="val 310135"/>
            </a:avLst>
          </a:prstGeom>
          <a:solidFill>
            <a:srgbClr val="4A2C85"/>
          </a:solidFill>
          <a:ln/>
        </p:spPr>
      </p:sp>
      <p:sp>
        <p:nvSpPr>
          <p:cNvPr id="7" name="Shape 5"/>
          <p:cNvSpPr/>
          <p:nvPr/>
        </p:nvSpPr>
        <p:spPr>
          <a:xfrm>
            <a:off x="7125355" y="3236000"/>
            <a:ext cx="379690" cy="379690"/>
          </a:xfrm>
          <a:prstGeom prst="roundRect">
            <a:avLst>
              <a:gd name="adj" fmla="val 18672"/>
            </a:avLst>
          </a:prstGeom>
          <a:solidFill>
            <a:srgbClr val="31136C"/>
          </a:solidFill>
          <a:ln w="7620">
            <a:solidFill>
              <a:srgbClr val="4A2C85"/>
            </a:solidFill>
            <a:prstDash val="solid"/>
          </a:ln>
        </p:spPr>
      </p:sp>
      <p:sp>
        <p:nvSpPr>
          <p:cNvPr id="8" name="Text 6"/>
          <p:cNvSpPr/>
          <p:nvPr/>
        </p:nvSpPr>
        <p:spPr>
          <a:xfrm>
            <a:off x="7269420" y="3299222"/>
            <a:ext cx="91440" cy="253246"/>
          </a:xfrm>
          <a:prstGeom prst="rect">
            <a:avLst/>
          </a:prstGeom>
          <a:noFill/>
          <a:ln/>
        </p:spPr>
        <p:txBody>
          <a:bodyPr wrap="none" lIns="0" tIns="0" rIns="0" bIns="0" rtlCol="0" anchor="t"/>
          <a:lstStyle/>
          <a:p>
            <a:pPr marL="0" indent="0" algn="ctr">
              <a:lnSpc>
                <a:spcPts val="1950"/>
              </a:lnSpc>
              <a:buNone/>
            </a:pPr>
            <a:r>
              <a:rPr lang="en-US" sz="1950" dirty="0">
                <a:solidFill>
                  <a:srgbClr val="DCD7E5"/>
                </a:solidFill>
                <a:latin typeface="Montserrat" pitchFamily="34" charset="0"/>
                <a:ea typeface="Montserrat" pitchFamily="34" charset="-122"/>
                <a:cs typeface="Montserrat" pitchFamily="34" charset="-120"/>
              </a:rPr>
              <a:t>1</a:t>
            </a:r>
            <a:endParaRPr lang="en-US" sz="1950" dirty="0"/>
          </a:p>
        </p:txBody>
      </p:sp>
      <p:sp>
        <p:nvSpPr>
          <p:cNvPr id="9" name="Text 7"/>
          <p:cNvSpPr/>
          <p:nvPr/>
        </p:nvSpPr>
        <p:spPr>
          <a:xfrm>
            <a:off x="590788" y="3214926"/>
            <a:ext cx="5796082" cy="527447"/>
          </a:xfrm>
          <a:prstGeom prst="rect">
            <a:avLst/>
          </a:prstGeom>
          <a:noFill/>
          <a:ln/>
        </p:spPr>
        <p:txBody>
          <a:bodyPr wrap="square" lIns="0" tIns="0" rIns="0" bIns="0" rtlCol="0" anchor="t"/>
          <a:lstStyle/>
          <a:p>
            <a:pPr marL="0" indent="0" algn="r">
              <a:lnSpc>
                <a:spcPts val="2050"/>
              </a:lnSpc>
              <a:buNone/>
            </a:pPr>
            <a:r>
              <a:rPr lang="en-US" sz="1650" dirty="0">
                <a:solidFill>
                  <a:srgbClr val="DCD7E5"/>
                </a:solidFill>
                <a:latin typeface="Montserrat" pitchFamily="34" charset="0"/>
                <a:ea typeface="Montserrat" pitchFamily="34" charset="-122"/>
                <a:cs typeface="Montserrat" pitchFamily="34" charset="-120"/>
              </a:rPr>
              <a:t>1. Calculate the average movie duration for each genre using a CTE (GenreDurations).</a:t>
            </a:r>
            <a:endParaRPr lang="en-US" sz="1650" dirty="0"/>
          </a:p>
        </p:txBody>
      </p:sp>
      <p:sp>
        <p:nvSpPr>
          <p:cNvPr id="10" name="Text 8"/>
          <p:cNvSpPr/>
          <p:nvPr/>
        </p:nvSpPr>
        <p:spPr>
          <a:xfrm>
            <a:off x="590788" y="3843576"/>
            <a:ext cx="5796082" cy="1080135"/>
          </a:xfrm>
          <a:prstGeom prst="rect">
            <a:avLst/>
          </a:prstGeom>
          <a:noFill/>
          <a:ln/>
        </p:spPr>
        <p:txBody>
          <a:bodyPr wrap="square" lIns="0" tIns="0" rIns="0" bIns="0" rtlCol="0" anchor="t"/>
          <a:lstStyle/>
          <a:p>
            <a:pPr marL="0" indent="0" algn="r">
              <a:lnSpc>
                <a:spcPts val="2100"/>
              </a:lnSpc>
              <a:buNone/>
            </a:pPr>
            <a:r>
              <a:rPr lang="en-US" sz="1300" dirty="0">
                <a:solidFill>
                  <a:srgbClr val="DCD7E5"/>
                </a:solidFill>
                <a:latin typeface="Heebo Light" pitchFamily="34" charset="0"/>
                <a:ea typeface="Heebo Light" pitchFamily="34" charset="-122"/>
                <a:cs typeface="Heebo Light" pitchFamily="34" charset="-120"/>
              </a:rPr>
              <a:t>This step computes the average duration for each genre by joining the movie and genre tables and grouping by the genre. It creates a CTE (Common Table Expression) called "GenreDurations" that contains the average duration for each genre.</a:t>
            </a:r>
            <a:endParaRPr lang="en-US" sz="1300" dirty="0"/>
          </a:p>
        </p:txBody>
      </p:sp>
      <p:sp>
        <p:nvSpPr>
          <p:cNvPr id="11" name="Shape 9"/>
          <p:cNvSpPr/>
          <p:nvPr/>
        </p:nvSpPr>
        <p:spPr>
          <a:xfrm>
            <a:off x="7482185" y="4258270"/>
            <a:ext cx="590788" cy="22860"/>
          </a:xfrm>
          <a:prstGeom prst="roundRect">
            <a:avLst>
              <a:gd name="adj" fmla="val 310135"/>
            </a:avLst>
          </a:prstGeom>
          <a:solidFill>
            <a:srgbClr val="4A2C85"/>
          </a:solidFill>
          <a:ln/>
        </p:spPr>
      </p:sp>
      <p:sp>
        <p:nvSpPr>
          <p:cNvPr id="12" name="Shape 10"/>
          <p:cNvSpPr/>
          <p:nvPr/>
        </p:nvSpPr>
        <p:spPr>
          <a:xfrm>
            <a:off x="7125355" y="4079915"/>
            <a:ext cx="379690" cy="379690"/>
          </a:xfrm>
          <a:prstGeom prst="roundRect">
            <a:avLst>
              <a:gd name="adj" fmla="val 18672"/>
            </a:avLst>
          </a:prstGeom>
          <a:solidFill>
            <a:srgbClr val="31136C"/>
          </a:solidFill>
          <a:ln w="7620">
            <a:solidFill>
              <a:srgbClr val="4A2C85"/>
            </a:solidFill>
            <a:prstDash val="solid"/>
          </a:ln>
        </p:spPr>
      </p:sp>
      <p:sp>
        <p:nvSpPr>
          <p:cNvPr id="13" name="Text 11"/>
          <p:cNvSpPr/>
          <p:nvPr/>
        </p:nvSpPr>
        <p:spPr>
          <a:xfrm>
            <a:off x="7243227" y="4143137"/>
            <a:ext cx="143828" cy="253246"/>
          </a:xfrm>
          <a:prstGeom prst="rect">
            <a:avLst/>
          </a:prstGeom>
          <a:noFill/>
          <a:ln/>
        </p:spPr>
        <p:txBody>
          <a:bodyPr wrap="none" lIns="0" tIns="0" rIns="0" bIns="0" rtlCol="0" anchor="t"/>
          <a:lstStyle/>
          <a:p>
            <a:pPr marL="0" indent="0" algn="ctr">
              <a:lnSpc>
                <a:spcPts val="1950"/>
              </a:lnSpc>
              <a:buNone/>
            </a:pPr>
            <a:r>
              <a:rPr lang="en-US" sz="1950" dirty="0">
                <a:solidFill>
                  <a:srgbClr val="DCD7E5"/>
                </a:solidFill>
                <a:latin typeface="Montserrat" pitchFamily="34" charset="0"/>
                <a:ea typeface="Montserrat" pitchFamily="34" charset="-122"/>
                <a:cs typeface="Montserrat" pitchFamily="34" charset="-120"/>
              </a:rPr>
              <a:t>2</a:t>
            </a:r>
            <a:endParaRPr lang="en-US" sz="1950" dirty="0"/>
          </a:p>
        </p:txBody>
      </p:sp>
      <p:sp>
        <p:nvSpPr>
          <p:cNvPr id="14" name="Text 12"/>
          <p:cNvSpPr/>
          <p:nvPr/>
        </p:nvSpPr>
        <p:spPr>
          <a:xfrm>
            <a:off x="8243530" y="4058841"/>
            <a:ext cx="5796082" cy="527447"/>
          </a:xfrm>
          <a:prstGeom prst="rect">
            <a:avLst/>
          </a:prstGeom>
          <a:noFill/>
          <a:ln/>
        </p:spPr>
        <p:txBody>
          <a:bodyPr wrap="square" lIns="0" tIns="0" rIns="0" bIns="0" rtlCol="0" anchor="t"/>
          <a:lstStyle/>
          <a:p>
            <a:pPr marL="0" indent="0" algn="l">
              <a:lnSpc>
                <a:spcPts val="2050"/>
              </a:lnSpc>
              <a:buNone/>
            </a:pPr>
            <a:r>
              <a:rPr lang="en-US" sz="1650" dirty="0">
                <a:solidFill>
                  <a:srgbClr val="DCD7E5"/>
                </a:solidFill>
                <a:latin typeface="Montserrat" pitchFamily="34" charset="0"/>
                <a:ea typeface="Montserrat" pitchFamily="34" charset="-122"/>
                <a:cs typeface="Montserrat" pitchFamily="34" charset="-120"/>
              </a:rPr>
              <a:t>2. Compute the running total and moving average of the average durations in another CTE (RunningStats).</a:t>
            </a:r>
            <a:endParaRPr lang="en-US" sz="1650" dirty="0"/>
          </a:p>
        </p:txBody>
      </p:sp>
      <p:sp>
        <p:nvSpPr>
          <p:cNvPr id="15" name="Text 13"/>
          <p:cNvSpPr/>
          <p:nvPr/>
        </p:nvSpPr>
        <p:spPr>
          <a:xfrm>
            <a:off x="8243530" y="4687491"/>
            <a:ext cx="5796082" cy="1080135"/>
          </a:xfrm>
          <a:prstGeom prst="rect">
            <a:avLst/>
          </a:prstGeom>
          <a:noFill/>
          <a:ln/>
        </p:spPr>
        <p:txBody>
          <a:bodyPr wrap="square" lIns="0" tIns="0" rIns="0" bIns="0" rtlCol="0" anchor="t"/>
          <a:lstStyle/>
          <a:p>
            <a:pPr marL="0" indent="0" algn="l">
              <a:lnSpc>
                <a:spcPts val="2100"/>
              </a:lnSpc>
              <a:buNone/>
            </a:pPr>
            <a:r>
              <a:rPr lang="en-US" sz="1300" dirty="0">
                <a:solidFill>
                  <a:srgbClr val="DCD7E5"/>
                </a:solidFill>
                <a:latin typeface="Heebo Light" pitchFamily="34" charset="0"/>
                <a:ea typeface="Heebo Light" pitchFamily="34" charset="-122"/>
                <a:cs typeface="Heebo Light" pitchFamily="34" charset="-120"/>
              </a:rPr>
              <a:t>This step uses window functions (SUM and AVG) to calculate the running total and moving average of the average durations, ordered by the genre. It creates another CTE called "RunningStats" that contains the running total and moving average for each genre.</a:t>
            </a:r>
            <a:endParaRPr lang="en-US" sz="1300" dirty="0"/>
          </a:p>
        </p:txBody>
      </p:sp>
      <p:sp>
        <p:nvSpPr>
          <p:cNvPr id="16" name="Shape 14"/>
          <p:cNvSpPr/>
          <p:nvPr/>
        </p:nvSpPr>
        <p:spPr>
          <a:xfrm>
            <a:off x="6557427" y="5629275"/>
            <a:ext cx="590788" cy="22860"/>
          </a:xfrm>
          <a:prstGeom prst="roundRect">
            <a:avLst>
              <a:gd name="adj" fmla="val 310135"/>
            </a:avLst>
          </a:prstGeom>
          <a:solidFill>
            <a:srgbClr val="4A2C85"/>
          </a:solidFill>
          <a:ln/>
        </p:spPr>
      </p:sp>
      <p:sp>
        <p:nvSpPr>
          <p:cNvPr id="17" name="Shape 15"/>
          <p:cNvSpPr/>
          <p:nvPr/>
        </p:nvSpPr>
        <p:spPr>
          <a:xfrm>
            <a:off x="7125355" y="5450919"/>
            <a:ext cx="379690" cy="379690"/>
          </a:xfrm>
          <a:prstGeom prst="roundRect">
            <a:avLst>
              <a:gd name="adj" fmla="val 18672"/>
            </a:avLst>
          </a:prstGeom>
          <a:solidFill>
            <a:srgbClr val="31136C"/>
          </a:solidFill>
          <a:ln w="7620">
            <a:solidFill>
              <a:srgbClr val="4A2C85"/>
            </a:solidFill>
            <a:prstDash val="solid"/>
          </a:ln>
        </p:spPr>
      </p:sp>
      <p:sp>
        <p:nvSpPr>
          <p:cNvPr id="18" name="Text 16"/>
          <p:cNvSpPr/>
          <p:nvPr/>
        </p:nvSpPr>
        <p:spPr>
          <a:xfrm>
            <a:off x="7243703" y="5514142"/>
            <a:ext cx="142875" cy="253246"/>
          </a:xfrm>
          <a:prstGeom prst="rect">
            <a:avLst/>
          </a:prstGeom>
          <a:noFill/>
          <a:ln/>
        </p:spPr>
        <p:txBody>
          <a:bodyPr wrap="none" lIns="0" tIns="0" rIns="0" bIns="0" rtlCol="0" anchor="t"/>
          <a:lstStyle/>
          <a:p>
            <a:pPr marL="0" indent="0" algn="ctr">
              <a:lnSpc>
                <a:spcPts val="1950"/>
              </a:lnSpc>
              <a:buNone/>
            </a:pPr>
            <a:r>
              <a:rPr lang="en-US" sz="1950" dirty="0">
                <a:solidFill>
                  <a:srgbClr val="DCD7E5"/>
                </a:solidFill>
                <a:latin typeface="Montserrat" pitchFamily="34" charset="0"/>
                <a:ea typeface="Montserrat" pitchFamily="34" charset="-122"/>
                <a:cs typeface="Montserrat" pitchFamily="34" charset="-120"/>
              </a:rPr>
              <a:t>3</a:t>
            </a:r>
            <a:endParaRPr lang="en-US" sz="1950" dirty="0"/>
          </a:p>
        </p:txBody>
      </p:sp>
      <p:sp>
        <p:nvSpPr>
          <p:cNvPr id="19" name="Text 17"/>
          <p:cNvSpPr/>
          <p:nvPr/>
        </p:nvSpPr>
        <p:spPr>
          <a:xfrm>
            <a:off x="590788" y="5429845"/>
            <a:ext cx="5796082" cy="527447"/>
          </a:xfrm>
          <a:prstGeom prst="rect">
            <a:avLst/>
          </a:prstGeom>
          <a:noFill/>
          <a:ln/>
        </p:spPr>
        <p:txBody>
          <a:bodyPr wrap="square" lIns="0" tIns="0" rIns="0" bIns="0" rtlCol="0" anchor="t"/>
          <a:lstStyle/>
          <a:p>
            <a:pPr marL="0" indent="0" algn="r">
              <a:lnSpc>
                <a:spcPts val="2050"/>
              </a:lnSpc>
              <a:buNone/>
            </a:pPr>
            <a:r>
              <a:rPr lang="en-US" sz="1650" dirty="0">
                <a:solidFill>
                  <a:srgbClr val="DCD7E5"/>
                </a:solidFill>
                <a:latin typeface="Montserrat" pitchFamily="34" charset="0"/>
                <a:ea typeface="Montserrat" pitchFamily="34" charset="-122"/>
                <a:cs typeface="Montserrat" pitchFamily="34" charset="-120"/>
              </a:rPr>
              <a:t>3. Select the required columns from the RunningStats CTE and order the output by genre.</a:t>
            </a:r>
            <a:endParaRPr lang="en-US" sz="1650" dirty="0"/>
          </a:p>
        </p:txBody>
      </p:sp>
      <p:sp>
        <p:nvSpPr>
          <p:cNvPr id="20" name="Text 18"/>
          <p:cNvSpPr/>
          <p:nvPr/>
        </p:nvSpPr>
        <p:spPr>
          <a:xfrm>
            <a:off x="590788" y="6058495"/>
            <a:ext cx="5796082" cy="540068"/>
          </a:xfrm>
          <a:prstGeom prst="rect">
            <a:avLst/>
          </a:prstGeom>
          <a:noFill/>
          <a:ln/>
        </p:spPr>
        <p:txBody>
          <a:bodyPr wrap="square" lIns="0" tIns="0" rIns="0" bIns="0" rtlCol="0" anchor="t"/>
          <a:lstStyle/>
          <a:p>
            <a:pPr marL="0" indent="0" algn="r">
              <a:lnSpc>
                <a:spcPts val="2100"/>
              </a:lnSpc>
              <a:buNone/>
            </a:pPr>
            <a:r>
              <a:rPr lang="en-US" sz="1300" dirty="0">
                <a:solidFill>
                  <a:srgbClr val="DCD7E5"/>
                </a:solidFill>
                <a:latin typeface="Heebo Light" pitchFamily="34" charset="0"/>
                <a:ea typeface="Heebo Light" pitchFamily="34" charset="-122"/>
                <a:cs typeface="Heebo Light" pitchFamily="34" charset="-120"/>
              </a:rPr>
              <a:t>The final output shows the genre and moving average duration for each genre, selected from the "RunningStats" CTE and ordered by the genre.</a:t>
            </a:r>
            <a:endParaRPr lang="en-US" sz="1300" dirty="0"/>
          </a:p>
        </p:txBody>
      </p:sp>
      <p:sp>
        <p:nvSpPr>
          <p:cNvPr id="21" name="Text 19"/>
          <p:cNvSpPr/>
          <p:nvPr/>
        </p:nvSpPr>
        <p:spPr>
          <a:xfrm>
            <a:off x="590788" y="7227213"/>
            <a:ext cx="13448824" cy="540068"/>
          </a:xfrm>
          <a:prstGeom prst="rect">
            <a:avLst/>
          </a:prstGeom>
          <a:noFill/>
          <a:ln/>
        </p:spPr>
        <p:txBody>
          <a:bodyPr wrap="square" lIns="0" tIns="0" rIns="0" bIns="0" rtlCol="0" anchor="t"/>
          <a:lstStyle/>
          <a:p>
            <a:pPr marL="0" indent="0">
              <a:lnSpc>
                <a:spcPts val="2100"/>
              </a:lnSpc>
              <a:buNone/>
            </a:pPr>
            <a:r>
              <a:rPr lang="en-US" sz="1300" dirty="0">
                <a:solidFill>
                  <a:srgbClr val="DCD7E5"/>
                </a:solidFill>
                <a:latin typeface="Heebo Light" pitchFamily="34" charset="0"/>
                <a:ea typeface="Heebo Light" pitchFamily="34" charset="-122"/>
                <a:cs typeface="Heebo Light" pitchFamily="34" charset="-120"/>
              </a:rPr>
              <a:t>This query provides insights into the genre-wise trends in movie durations, allowing you to analyze the patterns and relationships between different genres. By calculating the running total and moving average, you can identify how the average duration changes across different genres and observe any genre-specific trends or outliers.</a:t>
            </a:r>
            <a:endParaRPr lang="en-US" sz="13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617815" y="641747"/>
            <a:ext cx="13194625" cy="551617"/>
          </a:xfrm>
          <a:prstGeom prst="rect">
            <a:avLst/>
          </a:prstGeom>
          <a:noFill/>
          <a:ln/>
        </p:spPr>
        <p:txBody>
          <a:bodyPr wrap="none" lIns="0" tIns="0" rIns="0" bIns="0" rtlCol="0" anchor="t"/>
          <a:lstStyle/>
          <a:p>
            <a:pPr marL="0" indent="0">
              <a:lnSpc>
                <a:spcPts val="4300"/>
              </a:lnSpc>
              <a:buNone/>
            </a:pPr>
            <a:r>
              <a:rPr lang="en-US" sz="3450" dirty="0">
                <a:solidFill>
                  <a:srgbClr val="F2F0F4"/>
                </a:solidFill>
                <a:latin typeface="Montserrat" pitchFamily="34" charset="0"/>
                <a:ea typeface="Montserrat" pitchFamily="34" charset="-122"/>
                <a:cs typeface="Montserrat" pitchFamily="34" charset="-120"/>
              </a:rPr>
              <a:t>Top 5 Highest-Grossing Movies per Year in Top 3 Genres Q26</a:t>
            </a:r>
            <a:endParaRPr lang="en-US" sz="3450" dirty="0"/>
          </a:p>
        </p:txBody>
      </p:sp>
      <p:sp>
        <p:nvSpPr>
          <p:cNvPr id="3" name="Text 1"/>
          <p:cNvSpPr/>
          <p:nvPr/>
        </p:nvSpPr>
        <p:spPr>
          <a:xfrm>
            <a:off x="617815" y="1546384"/>
            <a:ext cx="13394769" cy="564833"/>
          </a:xfrm>
          <a:prstGeom prst="rect">
            <a:avLst/>
          </a:prstGeom>
          <a:noFill/>
          <a:ln/>
        </p:spPr>
        <p:txBody>
          <a:bodyPr wrap="square" lIns="0" tIns="0" rIns="0" bIns="0" rtlCol="0" anchor="t"/>
          <a:lstStyle/>
          <a:p>
            <a:pPr marL="0" indent="0">
              <a:lnSpc>
                <a:spcPts val="2200"/>
              </a:lnSpc>
              <a:buNone/>
            </a:pPr>
            <a:r>
              <a:rPr lang="en-US" sz="1350" dirty="0">
                <a:solidFill>
                  <a:srgbClr val="DCD7E5"/>
                </a:solidFill>
                <a:latin typeface="Heebo Light" pitchFamily="34" charset="0"/>
                <a:ea typeface="Heebo Light" pitchFamily="34" charset="-122"/>
                <a:cs typeface="Heebo Light" pitchFamily="34" charset="-120"/>
              </a:rPr>
              <a:t>This query identifies the 5 highest-grossing movies of each year that belong to the top 3 genres (based on the number of movies). The output provides a comprehensive view of the top-grossing movies in the most popular genres, allowing for analysis of trends and insights into audience preferences.</a:t>
            </a:r>
            <a:endParaRPr lang="en-US" sz="1350" dirty="0"/>
          </a:p>
        </p:txBody>
      </p:sp>
      <p:sp>
        <p:nvSpPr>
          <p:cNvPr id="4" name="Text 2"/>
          <p:cNvSpPr/>
          <p:nvPr/>
        </p:nvSpPr>
        <p:spPr>
          <a:xfrm>
            <a:off x="617815" y="2309813"/>
            <a:ext cx="13394769" cy="282416"/>
          </a:xfrm>
          <a:prstGeom prst="rect">
            <a:avLst/>
          </a:prstGeom>
          <a:noFill/>
          <a:ln/>
        </p:spPr>
        <p:txBody>
          <a:bodyPr wrap="none" lIns="0" tIns="0" rIns="0" bIns="0" rtlCol="0" anchor="t"/>
          <a:lstStyle/>
          <a:p>
            <a:pPr marL="0" indent="0">
              <a:lnSpc>
                <a:spcPts val="2200"/>
              </a:lnSpc>
              <a:buNone/>
            </a:pPr>
            <a:r>
              <a:rPr lang="en-US" sz="1350" dirty="0">
                <a:solidFill>
                  <a:srgbClr val="DCD7E5"/>
                </a:solidFill>
                <a:latin typeface="Heebo Light" pitchFamily="34" charset="0"/>
                <a:ea typeface="Heebo Light" pitchFamily="34" charset="-122"/>
                <a:cs typeface="Heebo Light" pitchFamily="34" charset="-120"/>
              </a:rPr>
              <a:t>The key steps involved in this query are:</a:t>
            </a:r>
            <a:endParaRPr lang="en-US" sz="1350" dirty="0"/>
          </a:p>
        </p:txBody>
      </p:sp>
      <p:sp>
        <p:nvSpPr>
          <p:cNvPr id="5" name="Shape 3"/>
          <p:cNvSpPr/>
          <p:nvPr/>
        </p:nvSpPr>
        <p:spPr>
          <a:xfrm>
            <a:off x="617815" y="4807625"/>
            <a:ext cx="13394769" cy="22860"/>
          </a:xfrm>
          <a:prstGeom prst="roundRect">
            <a:avLst>
              <a:gd name="adj" fmla="val 324363"/>
            </a:avLst>
          </a:prstGeom>
          <a:solidFill>
            <a:srgbClr val="4A2C85"/>
          </a:solidFill>
          <a:ln/>
        </p:spPr>
      </p:sp>
      <p:sp>
        <p:nvSpPr>
          <p:cNvPr id="6" name="Shape 4"/>
          <p:cNvSpPr/>
          <p:nvPr/>
        </p:nvSpPr>
        <p:spPr>
          <a:xfrm>
            <a:off x="3910965" y="4189809"/>
            <a:ext cx="22860" cy="617815"/>
          </a:xfrm>
          <a:prstGeom prst="roundRect">
            <a:avLst>
              <a:gd name="adj" fmla="val 324363"/>
            </a:avLst>
          </a:prstGeom>
          <a:solidFill>
            <a:srgbClr val="4A2C85"/>
          </a:solidFill>
          <a:ln/>
        </p:spPr>
      </p:sp>
      <p:sp>
        <p:nvSpPr>
          <p:cNvPr id="7" name="Shape 5"/>
          <p:cNvSpPr/>
          <p:nvPr/>
        </p:nvSpPr>
        <p:spPr>
          <a:xfrm>
            <a:off x="3723799" y="4609028"/>
            <a:ext cx="397193" cy="397193"/>
          </a:xfrm>
          <a:prstGeom prst="roundRect">
            <a:avLst>
              <a:gd name="adj" fmla="val 18668"/>
            </a:avLst>
          </a:prstGeom>
          <a:solidFill>
            <a:srgbClr val="31136C"/>
          </a:solidFill>
          <a:ln w="7620">
            <a:solidFill>
              <a:srgbClr val="4A2C85"/>
            </a:solidFill>
            <a:prstDash val="solid"/>
          </a:ln>
        </p:spPr>
      </p:sp>
      <p:sp>
        <p:nvSpPr>
          <p:cNvPr id="8" name="Text 6"/>
          <p:cNvSpPr/>
          <p:nvPr/>
        </p:nvSpPr>
        <p:spPr>
          <a:xfrm>
            <a:off x="3874532" y="4675227"/>
            <a:ext cx="95607" cy="264795"/>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1</a:t>
            </a:r>
            <a:endParaRPr lang="en-US" sz="2050" dirty="0"/>
          </a:p>
        </p:txBody>
      </p:sp>
      <p:sp>
        <p:nvSpPr>
          <p:cNvPr id="9" name="Text 7"/>
          <p:cNvSpPr/>
          <p:nvPr/>
        </p:nvSpPr>
        <p:spPr>
          <a:xfrm>
            <a:off x="794266" y="2790825"/>
            <a:ext cx="6256258" cy="551736"/>
          </a:xfrm>
          <a:prstGeom prst="rect">
            <a:avLst/>
          </a:prstGeom>
          <a:noFill/>
          <a:ln/>
        </p:spPr>
        <p:txBody>
          <a:bodyPr wrap="square" lIns="0" tIns="0" rIns="0" bIns="0" rtlCol="0" anchor="t"/>
          <a:lstStyle/>
          <a:p>
            <a:pPr marL="0" indent="0" algn="ctr">
              <a:lnSpc>
                <a:spcPts val="2150"/>
              </a:lnSpc>
              <a:buNone/>
            </a:pPr>
            <a:r>
              <a:rPr lang="en-US" sz="1700" dirty="0">
                <a:solidFill>
                  <a:srgbClr val="DCD7E5"/>
                </a:solidFill>
                <a:latin typeface="Montserrat" pitchFamily="34" charset="0"/>
                <a:ea typeface="Montserrat" pitchFamily="34" charset="-122"/>
                <a:cs typeface="Montserrat" pitchFamily="34" charset="-120"/>
              </a:rPr>
              <a:t>1. Find the top 3 genres with the most number of movies.</a:t>
            </a:r>
            <a:endParaRPr lang="en-US" sz="1700" dirty="0"/>
          </a:p>
        </p:txBody>
      </p:sp>
      <p:sp>
        <p:nvSpPr>
          <p:cNvPr id="10" name="Text 8"/>
          <p:cNvSpPr/>
          <p:nvPr/>
        </p:nvSpPr>
        <p:spPr>
          <a:xfrm>
            <a:off x="794266" y="3448407"/>
            <a:ext cx="6256258" cy="564833"/>
          </a:xfrm>
          <a:prstGeom prst="rect">
            <a:avLst/>
          </a:prstGeom>
          <a:noFill/>
          <a:ln/>
        </p:spPr>
        <p:txBody>
          <a:bodyPr wrap="square" lIns="0" tIns="0" rIns="0" bIns="0" rtlCol="0" anchor="t"/>
          <a:lstStyle/>
          <a:p>
            <a:pPr marL="0" indent="0" algn="ctr">
              <a:lnSpc>
                <a:spcPts val="2200"/>
              </a:lnSpc>
              <a:buNone/>
            </a:pPr>
            <a:r>
              <a:rPr lang="en-US" sz="1350" dirty="0">
                <a:solidFill>
                  <a:srgbClr val="DCD7E5"/>
                </a:solidFill>
                <a:latin typeface="Heebo Light" pitchFamily="34" charset="0"/>
                <a:ea typeface="Heebo Light" pitchFamily="34" charset="-122"/>
                <a:cs typeface="Heebo Light" pitchFamily="34" charset="-120"/>
              </a:rPr>
              <a:t>This is done using a CTE (TopGenres) that counts the number of movies per genre and selects the top 3 most popular genres.</a:t>
            </a:r>
            <a:endParaRPr lang="en-US" sz="1350" dirty="0"/>
          </a:p>
        </p:txBody>
      </p:sp>
      <p:sp>
        <p:nvSpPr>
          <p:cNvPr id="11" name="Shape 9"/>
          <p:cNvSpPr/>
          <p:nvPr/>
        </p:nvSpPr>
        <p:spPr>
          <a:xfrm>
            <a:off x="7303770" y="4807625"/>
            <a:ext cx="22860" cy="617815"/>
          </a:xfrm>
          <a:prstGeom prst="roundRect">
            <a:avLst>
              <a:gd name="adj" fmla="val 324363"/>
            </a:avLst>
          </a:prstGeom>
          <a:solidFill>
            <a:srgbClr val="4A2C85"/>
          </a:solidFill>
          <a:ln/>
        </p:spPr>
      </p:sp>
      <p:sp>
        <p:nvSpPr>
          <p:cNvPr id="12" name="Shape 10"/>
          <p:cNvSpPr/>
          <p:nvPr/>
        </p:nvSpPr>
        <p:spPr>
          <a:xfrm>
            <a:off x="7116604" y="4609028"/>
            <a:ext cx="397193" cy="397193"/>
          </a:xfrm>
          <a:prstGeom prst="roundRect">
            <a:avLst>
              <a:gd name="adj" fmla="val 18668"/>
            </a:avLst>
          </a:prstGeom>
          <a:solidFill>
            <a:srgbClr val="31136C"/>
          </a:solidFill>
          <a:ln w="7620">
            <a:solidFill>
              <a:srgbClr val="4A2C85"/>
            </a:solidFill>
            <a:prstDash val="solid"/>
          </a:ln>
        </p:spPr>
      </p:sp>
      <p:sp>
        <p:nvSpPr>
          <p:cNvPr id="13" name="Text 11"/>
          <p:cNvSpPr/>
          <p:nvPr/>
        </p:nvSpPr>
        <p:spPr>
          <a:xfrm>
            <a:off x="7239953" y="4675227"/>
            <a:ext cx="150495" cy="264795"/>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2</a:t>
            </a:r>
            <a:endParaRPr lang="en-US" sz="2050" dirty="0"/>
          </a:p>
        </p:txBody>
      </p:sp>
      <p:sp>
        <p:nvSpPr>
          <p:cNvPr id="14" name="Text 12"/>
          <p:cNvSpPr/>
          <p:nvPr/>
        </p:nvSpPr>
        <p:spPr>
          <a:xfrm>
            <a:off x="4187071" y="5602010"/>
            <a:ext cx="6256258" cy="551736"/>
          </a:xfrm>
          <a:prstGeom prst="rect">
            <a:avLst/>
          </a:prstGeom>
          <a:noFill/>
          <a:ln/>
        </p:spPr>
        <p:txBody>
          <a:bodyPr wrap="square" lIns="0" tIns="0" rIns="0" bIns="0" rtlCol="0" anchor="t"/>
          <a:lstStyle/>
          <a:p>
            <a:pPr marL="0" indent="0" algn="ctr">
              <a:lnSpc>
                <a:spcPts val="2150"/>
              </a:lnSpc>
              <a:buNone/>
            </a:pPr>
            <a:r>
              <a:rPr lang="en-US" sz="1700" dirty="0">
                <a:solidFill>
                  <a:srgbClr val="DCD7E5"/>
                </a:solidFill>
                <a:latin typeface="Montserrat" pitchFamily="34" charset="0"/>
                <a:ea typeface="Montserrat" pitchFamily="34" charset="-122"/>
                <a:cs typeface="Montserrat" pitchFamily="34" charset="-120"/>
              </a:rPr>
              <a:t>2. Identify the top 5 highest-grossing movies from the top 3 genres.</a:t>
            </a:r>
            <a:endParaRPr lang="en-US" sz="1700" dirty="0"/>
          </a:p>
        </p:txBody>
      </p:sp>
      <p:sp>
        <p:nvSpPr>
          <p:cNvPr id="15" name="Text 13"/>
          <p:cNvSpPr/>
          <p:nvPr/>
        </p:nvSpPr>
        <p:spPr>
          <a:xfrm>
            <a:off x="4187071" y="6259592"/>
            <a:ext cx="6256258" cy="564833"/>
          </a:xfrm>
          <a:prstGeom prst="rect">
            <a:avLst/>
          </a:prstGeom>
          <a:noFill/>
          <a:ln/>
        </p:spPr>
        <p:txBody>
          <a:bodyPr wrap="square" lIns="0" tIns="0" rIns="0" bIns="0" rtlCol="0" anchor="t"/>
          <a:lstStyle/>
          <a:p>
            <a:pPr marL="0" indent="0" algn="ctr">
              <a:lnSpc>
                <a:spcPts val="2200"/>
              </a:lnSpc>
              <a:buNone/>
            </a:pPr>
            <a:r>
              <a:rPr lang="en-US" sz="1350" dirty="0">
                <a:solidFill>
                  <a:srgbClr val="DCD7E5"/>
                </a:solidFill>
                <a:latin typeface="Heebo Light" pitchFamily="34" charset="0"/>
                <a:ea typeface="Heebo Light" pitchFamily="34" charset="-122"/>
                <a:cs typeface="Heebo Light" pitchFamily="34" charset="-120"/>
              </a:rPr>
              <a:t>Another CTE (TopMovies) is used to join the movie, genre, and TopGenres tables, and rank the movies by worldwide gross income within each year and genre.</a:t>
            </a:r>
            <a:endParaRPr lang="en-US" sz="1350" dirty="0"/>
          </a:p>
        </p:txBody>
      </p:sp>
      <p:sp>
        <p:nvSpPr>
          <p:cNvPr id="16" name="Shape 14"/>
          <p:cNvSpPr/>
          <p:nvPr/>
        </p:nvSpPr>
        <p:spPr>
          <a:xfrm>
            <a:off x="10696575" y="4189809"/>
            <a:ext cx="22860" cy="617815"/>
          </a:xfrm>
          <a:prstGeom prst="roundRect">
            <a:avLst>
              <a:gd name="adj" fmla="val 324363"/>
            </a:avLst>
          </a:prstGeom>
          <a:solidFill>
            <a:srgbClr val="4A2C85"/>
          </a:solidFill>
          <a:ln/>
        </p:spPr>
      </p:sp>
      <p:sp>
        <p:nvSpPr>
          <p:cNvPr id="17" name="Shape 15"/>
          <p:cNvSpPr/>
          <p:nvPr/>
        </p:nvSpPr>
        <p:spPr>
          <a:xfrm>
            <a:off x="10509409" y="4609028"/>
            <a:ext cx="397193" cy="397193"/>
          </a:xfrm>
          <a:prstGeom prst="roundRect">
            <a:avLst>
              <a:gd name="adj" fmla="val 18668"/>
            </a:avLst>
          </a:prstGeom>
          <a:solidFill>
            <a:srgbClr val="31136C"/>
          </a:solidFill>
          <a:ln w="7620">
            <a:solidFill>
              <a:srgbClr val="4A2C85"/>
            </a:solidFill>
            <a:prstDash val="solid"/>
          </a:ln>
        </p:spPr>
      </p:sp>
      <p:sp>
        <p:nvSpPr>
          <p:cNvPr id="18" name="Text 16"/>
          <p:cNvSpPr/>
          <p:nvPr/>
        </p:nvSpPr>
        <p:spPr>
          <a:xfrm>
            <a:off x="10633234" y="4675227"/>
            <a:ext cx="149423" cy="264795"/>
          </a:xfrm>
          <a:prstGeom prst="rect">
            <a:avLst/>
          </a:prstGeom>
          <a:noFill/>
          <a:ln/>
        </p:spPr>
        <p:txBody>
          <a:bodyPr wrap="none" lIns="0" tIns="0" rIns="0" bIns="0" rtlCol="0" anchor="t"/>
          <a:lstStyle/>
          <a:p>
            <a:pPr marL="0" indent="0" algn="ctr">
              <a:lnSpc>
                <a:spcPts val="2050"/>
              </a:lnSpc>
              <a:buNone/>
            </a:pPr>
            <a:r>
              <a:rPr lang="en-US" sz="2050" dirty="0">
                <a:solidFill>
                  <a:srgbClr val="DCD7E5"/>
                </a:solidFill>
                <a:latin typeface="Montserrat" pitchFamily="34" charset="0"/>
                <a:ea typeface="Montserrat" pitchFamily="34" charset="-122"/>
                <a:cs typeface="Montserrat" pitchFamily="34" charset="-120"/>
              </a:rPr>
              <a:t>3</a:t>
            </a:r>
            <a:endParaRPr lang="en-US" sz="2050" dirty="0"/>
          </a:p>
        </p:txBody>
      </p:sp>
      <p:sp>
        <p:nvSpPr>
          <p:cNvPr id="19" name="Text 17"/>
          <p:cNvSpPr/>
          <p:nvPr/>
        </p:nvSpPr>
        <p:spPr>
          <a:xfrm>
            <a:off x="7579876" y="2790825"/>
            <a:ext cx="6256258" cy="551736"/>
          </a:xfrm>
          <a:prstGeom prst="rect">
            <a:avLst/>
          </a:prstGeom>
          <a:noFill/>
          <a:ln/>
        </p:spPr>
        <p:txBody>
          <a:bodyPr wrap="square" lIns="0" tIns="0" rIns="0" bIns="0" rtlCol="0" anchor="t"/>
          <a:lstStyle/>
          <a:p>
            <a:pPr marL="0" indent="0" algn="ctr">
              <a:lnSpc>
                <a:spcPts val="2150"/>
              </a:lnSpc>
              <a:buNone/>
            </a:pPr>
            <a:r>
              <a:rPr lang="en-US" sz="1700" dirty="0">
                <a:solidFill>
                  <a:srgbClr val="DCD7E5"/>
                </a:solidFill>
                <a:latin typeface="Montserrat" pitchFamily="34" charset="0"/>
                <a:ea typeface="Montserrat" pitchFamily="34" charset="-122"/>
                <a:cs typeface="Montserrat" pitchFamily="34" charset="-120"/>
              </a:rPr>
              <a:t>3. Select the top 5 movies for each year and genre from the TopMovies CTE.</a:t>
            </a:r>
            <a:endParaRPr lang="en-US" sz="1700" dirty="0"/>
          </a:p>
        </p:txBody>
      </p:sp>
      <p:sp>
        <p:nvSpPr>
          <p:cNvPr id="20" name="Text 18"/>
          <p:cNvSpPr/>
          <p:nvPr/>
        </p:nvSpPr>
        <p:spPr>
          <a:xfrm>
            <a:off x="7579876" y="3448407"/>
            <a:ext cx="6256258" cy="564833"/>
          </a:xfrm>
          <a:prstGeom prst="rect">
            <a:avLst/>
          </a:prstGeom>
          <a:noFill/>
          <a:ln/>
        </p:spPr>
        <p:txBody>
          <a:bodyPr wrap="square" lIns="0" tIns="0" rIns="0" bIns="0" rtlCol="0" anchor="t"/>
          <a:lstStyle/>
          <a:p>
            <a:pPr marL="0" indent="0" algn="ctr">
              <a:lnSpc>
                <a:spcPts val="2200"/>
              </a:lnSpc>
              <a:buNone/>
            </a:pPr>
            <a:r>
              <a:rPr lang="en-US" sz="1350" dirty="0">
                <a:solidFill>
                  <a:srgbClr val="DCD7E5"/>
                </a:solidFill>
                <a:latin typeface="Heebo Light" pitchFamily="34" charset="0"/>
                <a:ea typeface="Heebo Light" pitchFamily="34" charset="-122"/>
                <a:cs typeface="Heebo Light" pitchFamily="34" charset="-120"/>
              </a:rPr>
              <a:t>The final query selects the genre, year, movie name, worldwide gross income, and movie rank, filtering for only the top 5 movies and ordering the output.</a:t>
            </a:r>
            <a:endParaRPr lang="en-US" sz="1350" dirty="0"/>
          </a:p>
        </p:txBody>
      </p:sp>
      <p:sp>
        <p:nvSpPr>
          <p:cNvPr id="21" name="Text 19"/>
          <p:cNvSpPr/>
          <p:nvPr/>
        </p:nvSpPr>
        <p:spPr>
          <a:xfrm>
            <a:off x="617815" y="7023021"/>
            <a:ext cx="13394769" cy="564833"/>
          </a:xfrm>
          <a:prstGeom prst="rect">
            <a:avLst/>
          </a:prstGeom>
          <a:noFill/>
          <a:ln/>
        </p:spPr>
        <p:txBody>
          <a:bodyPr wrap="square" lIns="0" tIns="0" rIns="0" bIns="0" rtlCol="0" anchor="t"/>
          <a:lstStyle/>
          <a:p>
            <a:pPr marL="0" indent="0">
              <a:lnSpc>
                <a:spcPts val="2200"/>
              </a:lnSpc>
              <a:buNone/>
            </a:pPr>
            <a:r>
              <a:rPr lang="en-US" sz="1350" dirty="0">
                <a:solidFill>
                  <a:srgbClr val="DCD7E5"/>
                </a:solidFill>
                <a:latin typeface="Heebo Light" pitchFamily="34" charset="0"/>
                <a:ea typeface="Heebo Light" pitchFamily="34" charset="-122"/>
                <a:cs typeface="Heebo Light" pitchFamily="34" charset="-120"/>
              </a:rPr>
              <a:t>This query provides a focused view of the top-grossing movies within the most popular genres, allowing you to identify genre-specific trends and audience preferences. By examining the movie titles, worldwide gross income, and ranking, you can gain insights into the factors that contribute to a movie's commercial success.</a:t>
            </a:r>
            <a:endParaRPr lang="en-US" sz="135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752713" y="591383"/>
            <a:ext cx="13124974" cy="1344216"/>
          </a:xfrm>
          <a:prstGeom prst="rect">
            <a:avLst/>
          </a:prstGeom>
          <a:noFill/>
          <a:ln/>
        </p:spPr>
        <p:txBody>
          <a:bodyPr wrap="square" lIns="0" tIns="0" rIns="0" bIns="0" rtlCol="0" anchor="t"/>
          <a:lstStyle/>
          <a:p>
            <a:pPr marL="0" indent="0">
              <a:lnSpc>
                <a:spcPts val="5250"/>
              </a:lnSpc>
              <a:buNone/>
            </a:pPr>
            <a:r>
              <a:rPr lang="en-US" sz="4200" dirty="0">
                <a:solidFill>
                  <a:srgbClr val="F2F0F4"/>
                </a:solidFill>
                <a:latin typeface="Montserrat" pitchFamily="34" charset="0"/>
                <a:ea typeface="Montserrat" pitchFamily="34" charset="-122"/>
                <a:cs typeface="Montserrat" pitchFamily="34" charset="-120"/>
              </a:rPr>
              <a:t>Top Two Production Houses with the Most Hits Among Multilingual Movies Q27</a:t>
            </a:r>
            <a:endParaRPr lang="en-US" sz="4200" dirty="0"/>
          </a:p>
        </p:txBody>
      </p:sp>
      <p:sp>
        <p:nvSpPr>
          <p:cNvPr id="3" name="Shape 1"/>
          <p:cNvSpPr/>
          <p:nvPr/>
        </p:nvSpPr>
        <p:spPr>
          <a:xfrm>
            <a:off x="752713" y="4830247"/>
            <a:ext cx="13124974" cy="30480"/>
          </a:xfrm>
          <a:prstGeom prst="roundRect">
            <a:avLst>
              <a:gd name="adj" fmla="val 296368"/>
            </a:avLst>
          </a:prstGeom>
          <a:solidFill>
            <a:srgbClr val="4A2C85"/>
          </a:solidFill>
          <a:ln/>
        </p:spPr>
      </p:sp>
      <p:sp>
        <p:nvSpPr>
          <p:cNvPr id="4" name="Shape 2"/>
          <p:cNvSpPr/>
          <p:nvPr/>
        </p:nvSpPr>
        <p:spPr>
          <a:xfrm>
            <a:off x="3964900" y="4077533"/>
            <a:ext cx="30480" cy="752713"/>
          </a:xfrm>
          <a:prstGeom prst="roundRect">
            <a:avLst>
              <a:gd name="adj" fmla="val 296368"/>
            </a:avLst>
          </a:prstGeom>
          <a:solidFill>
            <a:srgbClr val="4A2C85"/>
          </a:solidFill>
          <a:ln/>
        </p:spPr>
      </p:sp>
      <p:sp>
        <p:nvSpPr>
          <p:cNvPr id="5" name="Shape 3"/>
          <p:cNvSpPr/>
          <p:nvPr/>
        </p:nvSpPr>
        <p:spPr>
          <a:xfrm>
            <a:off x="3738205" y="4588312"/>
            <a:ext cx="483870" cy="483870"/>
          </a:xfrm>
          <a:prstGeom prst="roundRect">
            <a:avLst>
              <a:gd name="adj" fmla="val 18669"/>
            </a:avLst>
          </a:prstGeom>
          <a:solidFill>
            <a:srgbClr val="31136C"/>
          </a:solidFill>
          <a:ln w="7620">
            <a:solidFill>
              <a:srgbClr val="4A2C85"/>
            </a:solidFill>
            <a:prstDash val="solid"/>
          </a:ln>
        </p:spPr>
      </p:sp>
      <p:sp>
        <p:nvSpPr>
          <p:cNvPr id="6" name="Text 4"/>
          <p:cNvSpPr/>
          <p:nvPr/>
        </p:nvSpPr>
        <p:spPr>
          <a:xfrm>
            <a:off x="3921919" y="4668917"/>
            <a:ext cx="116443" cy="322659"/>
          </a:xfrm>
          <a:prstGeom prst="rect">
            <a:avLst/>
          </a:prstGeom>
          <a:noFill/>
          <a:ln/>
        </p:spPr>
        <p:txBody>
          <a:bodyPr wrap="none" lIns="0" tIns="0" rIns="0" bIns="0" rtlCol="0" anchor="t"/>
          <a:lstStyle/>
          <a:p>
            <a:pPr marL="0" indent="0" algn="ctr">
              <a:lnSpc>
                <a:spcPts val="2500"/>
              </a:lnSpc>
              <a:buNone/>
            </a:pPr>
            <a:r>
              <a:rPr lang="en-US" sz="2500" dirty="0">
                <a:solidFill>
                  <a:srgbClr val="DCD7E5"/>
                </a:solidFill>
                <a:latin typeface="Montserrat" pitchFamily="34" charset="0"/>
                <a:ea typeface="Montserrat" pitchFamily="34" charset="-122"/>
                <a:cs typeface="Montserrat" pitchFamily="34" charset="-120"/>
              </a:rPr>
              <a:t>1</a:t>
            </a:r>
            <a:endParaRPr lang="en-US" sz="2500" dirty="0"/>
          </a:p>
        </p:txBody>
      </p:sp>
      <p:sp>
        <p:nvSpPr>
          <p:cNvPr id="7" name="Text 5"/>
          <p:cNvSpPr/>
          <p:nvPr/>
        </p:nvSpPr>
        <p:spPr>
          <a:xfrm>
            <a:off x="1874520" y="2365653"/>
            <a:ext cx="4211241" cy="335994"/>
          </a:xfrm>
          <a:prstGeom prst="rect">
            <a:avLst/>
          </a:prstGeom>
          <a:noFill/>
          <a:ln/>
        </p:spPr>
        <p:txBody>
          <a:bodyPr wrap="none" lIns="0" tIns="0" rIns="0" bIns="0" rtlCol="0" anchor="t"/>
          <a:lstStyle/>
          <a:p>
            <a:pPr marL="0" indent="0" algn="ctr">
              <a:lnSpc>
                <a:spcPts val="2600"/>
              </a:lnSpc>
              <a:buNone/>
            </a:pPr>
            <a:r>
              <a:rPr lang="en-US" sz="2100" dirty="0">
                <a:solidFill>
                  <a:srgbClr val="DCD7E5"/>
                </a:solidFill>
                <a:latin typeface="Montserrat" pitchFamily="34" charset="0"/>
                <a:ea typeface="Montserrat" pitchFamily="34" charset="-122"/>
                <a:cs typeface="Montserrat" pitchFamily="34" charset="-120"/>
              </a:rPr>
              <a:t>Step 1: Identify Multilingual Hits</a:t>
            </a:r>
            <a:endParaRPr lang="en-US" sz="2100" dirty="0"/>
          </a:p>
        </p:txBody>
      </p:sp>
      <p:sp>
        <p:nvSpPr>
          <p:cNvPr id="8" name="Text 6"/>
          <p:cNvSpPr/>
          <p:nvPr/>
        </p:nvSpPr>
        <p:spPr>
          <a:xfrm>
            <a:off x="967740" y="2830592"/>
            <a:ext cx="6024920" cy="1031915"/>
          </a:xfrm>
          <a:prstGeom prst="rect">
            <a:avLst/>
          </a:prstGeom>
          <a:noFill/>
          <a:ln/>
        </p:spPr>
        <p:txBody>
          <a:bodyPr wrap="square" lIns="0" tIns="0" rIns="0" bIns="0" rtlCol="0" anchor="t"/>
          <a:lstStyle/>
          <a:p>
            <a:pPr marL="0" indent="0" algn="ctr">
              <a:lnSpc>
                <a:spcPts val="2700"/>
              </a:lnSpc>
              <a:buNone/>
            </a:pPr>
            <a:r>
              <a:rPr lang="en-US" sz="1650" dirty="0">
                <a:solidFill>
                  <a:srgbClr val="DCD7E5"/>
                </a:solidFill>
                <a:latin typeface="Heebo Light" pitchFamily="34" charset="0"/>
                <a:ea typeface="Heebo Light" pitchFamily="34" charset="-122"/>
                <a:cs typeface="Heebo Light" pitchFamily="34" charset="-120"/>
              </a:rPr>
              <a:t>The first step is to find the movies that are multilingual (have more than one language) and have a median rating of 8 or higher, which we consider to be "hits".</a:t>
            </a:r>
            <a:endParaRPr lang="en-US" sz="1650" dirty="0"/>
          </a:p>
        </p:txBody>
      </p:sp>
      <p:sp>
        <p:nvSpPr>
          <p:cNvPr id="9" name="Shape 7"/>
          <p:cNvSpPr/>
          <p:nvPr/>
        </p:nvSpPr>
        <p:spPr>
          <a:xfrm>
            <a:off x="7299841" y="4830247"/>
            <a:ext cx="30480" cy="752713"/>
          </a:xfrm>
          <a:prstGeom prst="roundRect">
            <a:avLst>
              <a:gd name="adj" fmla="val 296368"/>
            </a:avLst>
          </a:prstGeom>
          <a:solidFill>
            <a:srgbClr val="4A2C85"/>
          </a:solidFill>
          <a:ln/>
        </p:spPr>
      </p:sp>
      <p:sp>
        <p:nvSpPr>
          <p:cNvPr id="10" name="Shape 8"/>
          <p:cNvSpPr/>
          <p:nvPr/>
        </p:nvSpPr>
        <p:spPr>
          <a:xfrm>
            <a:off x="7073146" y="4588312"/>
            <a:ext cx="483870" cy="483870"/>
          </a:xfrm>
          <a:prstGeom prst="roundRect">
            <a:avLst>
              <a:gd name="adj" fmla="val 18669"/>
            </a:avLst>
          </a:prstGeom>
          <a:solidFill>
            <a:srgbClr val="31136C"/>
          </a:solidFill>
          <a:ln w="7620">
            <a:solidFill>
              <a:srgbClr val="4A2C85"/>
            </a:solidFill>
            <a:prstDash val="solid"/>
          </a:ln>
        </p:spPr>
      </p:sp>
      <p:sp>
        <p:nvSpPr>
          <p:cNvPr id="11" name="Text 9"/>
          <p:cNvSpPr/>
          <p:nvPr/>
        </p:nvSpPr>
        <p:spPr>
          <a:xfrm>
            <a:off x="7223403" y="4668917"/>
            <a:ext cx="183237" cy="322659"/>
          </a:xfrm>
          <a:prstGeom prst="rect">
            <a:avLst/>
          </a:prstGeom>
          <a:noFill/>
          <a:ln/>
        </p:spPr>
        <p:txBody>
          <a:bodyPr wrap="none" lIns="0" tIns="0" rIns="0" bIns="0" rtlCol="0" anchor="t"/>
          <a:lstStyle/>
          <a:p>
            <a:pPr marL="0" indent="0" algn="ctr">
              <a:lnSpc>
                <a:spcPts val="2500"/>
              </a:lnSpc>
              <a:buNone/>
            </a:pPr>
            <a:r>
              <a:rPr lang="en-US" sz="2500" dirty="0">
                <a:solidFill>
                  <a:srgbClr val="DCD7E5"/>
                </a:solidFill>
                <a:latin typeface="Montserrat" pitchFamily="34" charset="0"/>
                <a:ea typeface="Montserrat" pitchFamily="34" charset="-122"/>
                <a:cs typeface="Montserrat" pitchFamily="34" charset="-120"/>
              </a:rPr>
              <a:t>2</a:t>
            </a:r>
            <a:endParaRPr lang="en-US" sz="2500" dirty="0"/>
          </a:p>
        </p:txBody>
      </p:sp>
      <p:sp>
        <p:nvSpPr>
          <p:cNvPr id="12" name="Text 10"/>
          <p:cNvSpPr/>
          <p:nvPr/>
        </p:nvSpPr>
        <p:spPr>
          <a:xfrm>
            <a:off x="4899660" y="5797987"/>
            <a:ext cx="4830961" cy="335994"/>
          </a:xfrm>
          <a:prstGeom prst="rect">
            <a:avLst/>
          </a:prstGeom>
          <a:noFill/>
          <a:ln/>
        </p:spPr>
        <p:txBody>
          <a:bodyPr wrap="none" lIns="0" tIns="0" rIns="0" bIns="0" rtlCol="0" anchor="t"/>
          <a:lstStyle/>
          <a:p>
            <a:pPr marL="0" indent="0" algn="ctr">
              <a:lnSpc>
                <a:spcPts val="2600"/>
              </a:lnSpc>
              <a:buNone/>
            </a:pPr>
            <a:r>
              <a:rPr lang="en-US" sz="2100" dirty="0">
                <a:solidFill>
                  <a:srgbClr val="DCD7E5"/>
                </a:solidFill>
                <a:latin typeface="Montserrat" pitchFamily="34" charset="0"/>
                <a:ea typeface="Montserrat" pitchFamily="34" charset="-122"/>
                <a:cs typeface="Montserrat" pitchFamily="34" charset="-120"/>
              </a:rPr>
              <a:t>Step 2: Rank Production Companies</a:t>
            </a:r>
            <a:endParaRPr lang="en-US" sz="2100" dirty="0"/>
          </a:p>
        </p:txBody>
      </p:sp>
      <p:sp>
        <p:nvSpPr>
          <p:cNvPr id="13" name="Text 11"/>
          <p:cNvSpPr/>
          <p:nvPr/>
        </p:nvSpPr>
        <p:spPr>
          <a:xfrm>
            <a:off x="4302681" y="6262926"/>
            <a:ext cx="6024920" cy="1375886"/>
          </a:xfrm>
          <a:prstGeom prst="rect">
            <a:avLst/>
          </a:prstGeom>
          <a:noFill/>
          <a:ln/>
        </p:spPr>
        <p:txBody>
          <a:bodyPr wrap="square" lIns="0" tIns="0" rIns="0" bIns="0" rtlCol="0" anchor="t"/>
          <a:lstStyle/>
          <a:p>
            <a:pPr marL="0" indent="0" algn="ctr">
              <a:lnSpc>
                <a:spcPts val="2700"/>
              </a:lnSpc>
              <a:buNone/>
            </a:pPr>
            <a:r>
              <a:rPr lang="en-US" sz="1650" dirty="0">
                <a:solidFill>
                  <a:srgbClr val="DCD7E5"/>
                </a:solidFill>
                <a:latin typeface="Heebo Light" pitchFamily="34" charset="0"/>
                <a:ea typeface="Heebo Light" pitchFamily="34" charset="-122"/>
                <a:cs typeface="Heebo Light" pitchFamily="34" charset="-120"/>
              </a:rPr>
              <a:t>Next, we group the hit movies by their production company and count the number of hits for each company. We then rank the production companies based on the number of hits they have produced.</a:t>
            </a:r>
            <a:endParaRPr lang="en-US" sz="1650" dirty="0"/>
          </a:p>
        </p:txBody>
      </p:sp>
      <p:sp>
        <p:nvSpPr>
          <p:cNvPr id="14" name="Shape 12"/>
          <p:cNvSpPr/>
          <p:nvPr/>
        </p:nvSpPr>
        <p:spPr>
          <a:xfrm>
            <a:off x="10634901" y="4077533"/>
            <a:ext cx="30480" cy="752713"/>
          </a:xfrm>
          <a:prstGeom prst="roundRect">
            <a:avLst>
              <a:gd name="adj" fmla="val 296368"/>
            </a:avLst>
          </a:prstGeom>
          <a:solidFill>
            <a:srgbClr val="4A2C85"/>
          </a:solidFill>
          <a:ln/>
        </p:spPr>
      </p:sp>
      <p:sp>
        <p:nvSpPr>
          <p:cNvPr id="15" name="Shape 13"/>
          <p:cNvSpPr/>
          <p:nvPr/>
        </p:nvSpPr>
        <p:spPr>
          <a:xfrm>
            <a:off x="10408206" y="4588312"/>
            <a:ext cx="483870" cy="483870"/>
          </a:xfrm>
          <a:prstGeom prst="roundRect">
            <a:avLst>
              <a:gd name="adj" fmla="val 18669"/>
            </a:avLst>
          </a:prstGeom>
          <a:solidFill>
            <a:srgbClr val="31136C"/>
          </a:solidFill>
          <a:ln w="7620">
            <a:solidFill>
              <a:srgbClr val="4A2C85"/>
            </a:solidFill>
            <a:prstDash val="solid"/>
          </a:ln>
        </p:spPr>
      </p:sp>
      <p:sp>
        <p:nvSpPr>
          <p:cNvPr id="16" name="Text 14"/>
          <p:cNvSpPr/>
          <p:nvPr/>
        </p:nvSpPr>
        <p:spPr>
          <a:xfrm>
            <a:off x="10559177" y="4668917"/>
            <a:ext cx="181928" cy="322659"/>
          </a:xfrm>
          <a:prstGeom prst="rect">
            <a:avLst/>
          </a:prstGeom>
          <a:noFill/>
          <a:ln/>
        </p:spPr>
        <p:txBody>
          <a:bodyPr wrap="none" lIns="0" tIns="0" rIns="0" bIns="0" rtlCol="0" anchor="t"/>
          <a:lstStyle/>
          <a:p>
            <a:pPr marL="0" indent="0" algn="ctr">
              <a:lnSpc>
                <a:spcPts val="2500"/>
              </a:lnSpc>
              <a:buNone/>
            </a:pPr>
            <a:r>
              <a:rPr lang="en-US" sz="2500" dirty="0">
                <a:solidFill>
                  <a:srgbClr val="DCD7E5"/>
                </a:solidFill>
                <a:latin typeface="Montserrat" pitchFamily="34" charset="0"/>
                <a:ea typeface="Montserrat" pitchFamily="34" charset="-122"/>
                <a:cs typeface="Montserrat" pitchFamily="34" charset="-120"/>
              </a:rPr>
              <a:t>3</a:t>
            </a:r>
            <a:endParaRPr lang="en-US" sz="2500" dirty="0"/>
          </a:p>
        </p:txBody>
      </p:sp>
      <p:sp>
        <p:nvSpPr>
          <p:cNvPr id="17" name="Text 15"/>
          <p:cNvSpPr/>
          <p:nvPr/>
        </p:nvSpPr>
        <p:spPr>
          <a:xfrm>
            <a:off x="9102923" y="2709624"/>
            <a:ext cx="3094434" cy="335994"/>
          </a:xfrm>
          <a:prstGeom prst="rect">
            <a:avLst/>
          </a:prstGeom>
          <a:noFill/>
          <a:ln/>
        </p:spPr>
        <p:txBody>
          <a:bodyPr wrap="none" lIns="0" tIns="0" rIns="0" bIns="0" rtlCol="0" anchor="t"/>
          <a:lstStyle/>
          <a:p>
            <a:pPr marL="0" indent="0" algn="ctr">
              <a:lnSpc>
                <a:spcPts val="2600"/>
              </a:lnSpc>
              <a:buNone/>
            </a:pPr>
            <a:r>
              <a:rPr lang="en-US" sz="2100" dirty="0">
                <a:solidFill>
                  <a:srgbClr val="DCD7E5"/>
                </a:solidFill>
                <a:latin typeface="Montserrat" pitchFamily="34" charset="0"/>
                <a:ea typeface="Montserrat" pitchFamily="34" charset="-122"/>
                <a:cs typeface="Montserrat" pitchFamily="34" charset="-120"/>
              </a:rPr>
              <a:t>Step 3: Select the Top 2</a:t>
            </a:r>
            <a:endParaRPr lang="en-US" sz="2100" dirty="0"/>
          </a:p>
        </p:txBody>
      </p:sp>
      <p:sp>
        <p:nvSpPr>
          <p:cNvPr id="18" name="Text 16"/>
          <p:cNvSpPr/>
          <p:nvPr/>
        </p:nvSpPr>
        <p:spPr>
          <a:xfrm>
            <a:off x="7637740" y="3174563"/>
            <a:ext cx="6024920" cy="687943"/>
          </a:xfrm>
          <a:prstGeom prst="rect">
            <a:avLst/>
          </a:prstGeom>
          <a:noFill/>
          <a:ln/>
        </p:spPr>
        <p:txBody>
          <a:bodyPr wrap="square" lIns="0" tIns="0" rIns="0" bIns="0" rtlCol="0" anchor="t"/>
          <a:lstStyle/>
          <a:p>
            <a:pPr marL="0" indent="0" algn="ctr">
              <a:lnSpc>
                <a:spcPts val="2700"/>
              </a:lnSpc>
              <a:buNone/>
            </a:pPr>
            <a:r>
              <a:rPr lang="en-US" sz="1650" dirty="0">
                <a:solidFill>
                  <a:srgbClr val="DCD7E5"/>
                </a:solidFill>
                <a:latin typeface="Heebo Light" pitchFamily="34" charset="0"/>
                <a:ea typeface="Heebo Light" pitchFamily="34" charset="-122"/>
                <a:cs typeface="Heebo Light" pitchFamily="34" charset="-120"/>
              </a:rPr>
              <a:t>Finally, we select the top 2 production companies that have produced the most hits among multilingual movies.</a:t>
            </a:r>
            <a:endParaRPr lang="en-US" sz="165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722233" y="733544"/>
            <a:ext cx="13185934" cy="1289685"/>
          </a:xfrm>
          <a:prstGeom prst="rect">
            <a:avLst/>
          </a:prstGeom>
          <a:noFill/>
          <a:ln/>
        </p:spPr>
        <p:txBody>
          <a:bodyPr wrap="square" lIns="0" tIns="0" rIns="0" bIns="0" rtlCol="0" anchor="t"/>
          <a:lstStyle/>
          <a:p>
            <a:pPr marL="0" indent="0">
              <a:lnSpc>
                <a:spcPts val="5050"/>
              </a:lnSpc>
              <a:buNone/>
            </a:pPr>
            <a:r>
              <a:rPr lang="en-US" sz="4050" dirty="0">
                <a:solidFill>
                  <a:srgbClr val="F2F0F4"/>
                </a:solidFill>
                <a:latin typeface="Montserrat" pitchFamily="34" charset="0"/>
                <a:ea typeface="Montserrat" pitchFamily="34" charset="-122"/>
                <a:cs typeface="Montserrat" pitchFamily="34" charset="-120"/>
              </a:rPr>
              <a:t>Top 3 Actresses with the Most Super Hit Drama Movies Q28</a:t>
            </a:r>
            <a:endParaRPr lang="en-US" sz="4050" dirty="0"/>
          </a:p>
        </p:txBody>
      </p:sp>
      <p:sp>
        <p:nvSpPr>
          <p:cNvPr id="3" name="Shape 1"/>
          <p:cNvSpPr/>
          <p:nvPr/>
        </p:nvSpPr>
        <p:spPr>
          <a:xfrm>
            <a:off x="722233" y="4800957"/>
            <a:ext cx="13185934" cy="22860"/>
          </a:xfrm>
          <a:prstGeom prst="roundRect">
            <a:avLst>
              <a:gd name="adj" fmla="val 379178"/>
            </a:avLst>
          </a:prstGeom>
          <a:solidFill>
            <a:srgbClr val="4A2C85"/>
          </a:solidFill>
          <a:ln/>
        </p:spPr>
      </p:sp>
      <p:sp>
        <p:nvSpPr>
          <p:cNvPr id="4" name="Shape 2"/>
          <p:cNvSpPr/>
          <p:nvPr/>
        </p:nvSpPr>
        <p:spPr>
          <a:xfrm>
            <a:off x="3955613" y="4078724"/>
            <a:ext cx="22860" cy="722233"/>
          </a:xfrm>
          <a:prstGeom prst="roundRect">
            <a:avLst>
              <a:gd name="adj" fmla="val 379178"/>
            </a:avLst>
          </a:prstGeom>
          <a:solidFill>
            <a:srgbClr val="4A2C85"/>
          </a:solidFill>
          <a:ln/>
        </p:spPr>
      </p:sp>
      <p:sp>
        <p:nvSpPr>
          <p:cNvPr id="5" name="Shape 3"/>
          <p:cNvSpPr/>
          <p:nvPr/>
        </p:nvSpPr>
        <p:spPr>
          <a:xfrm>
            <a:off x="3734872" y="4568785"/>
            <a:ext cx="464344" cy="464344"/>
          </a:xfrm>
          <a:prstGeom prst="roundRect">
            <a:avLst>
              <a:gd name="adj" fmla="val 18667"/>
            </a:avLst>
          </a:prstGeom>
          <a:solidFill>
            <a:srgbClr val="31136C"/>
          </a:solidFill>
          <a:ln w="7620">
            <a:solidFill>
              <a:srgbClr val="4A2C85"/>
            </a:solidFill>
            <a:prstDash val="solid"/>
          </a:ln>
        </p:spPr>
      </p:sp>
      <p:sp>
        <p:nvSpPr>
          <p:cNvPr id="6" name="Text 4"/>
          <p:cNvSpPr/>
          <p:nvPr/>
        </p:nvSpPr>
        <p:spPr>
          <a:xfrm>
            <a:off x="3911084" y="4646176"/>
            <a:ext cx="111800" cy="309563"/>
          </a:xfrm>
          <a:prstGeom prst="rect">
            <a:avLst/>
          </a:prstGeom>
          <a:noFill/>
          <a:ln/>
        </p:spPr>
        <p:txBody>
          <a:bodyPr wrap="none" lIns="0" tIns="0" rIns="0" bIns="0" rtlCol="0" anchor="t"/>
          <a:lstStyle/>
          <a:p>
            <a:pPr marL="0" indent="0" algn="ctr">
              <a:lnSpc>
                <a:spcPts val="2400"/>
              </a:lnSpc>
              <a:buNone/>
            </a:pPr>
            <a:r>
              <a:rPr lang="en-US" sz="2400" dirty="0">
                <a:solidFill>
                  <a:srgbClr val="DCD7E5"/>
                </a:solidFill>
                <a:latin typeface="Montserrat" pitchFamily="34" charset="0"/>
                <a:ea typeface="Montserrat" pitchFamily="34" charset="-122"/>
                <a:cs typeface="Montserrat" pitchFamily="34" charset="-120"/>
              </a:rPr>
              <a:t>1</a:t>
            </a:r>
            <a:endParaRPr lang="en-US" sz="2400" dirty="0"/>
          </a:p>
        </p:txBody>
      </p:sp>
      <p:sp>
        <p:nvSpPr>
          <p:cNvPr id="7" name="Text 5"/>
          <p:cNvSpPr/>
          <p:nvPr/>
        </p:nvSpPr>
        <p:spPr>
          <a:xfrm>
            <a:off x="1694498" y="2435900"/>
            <a:ext cx="4545092" cy="322421"/>
          </a:xfrm>
          <a:prstGeom prst="rect">
            <a:avLst/>
          </a:prstGeom>
          <a:noFill/>
          <a:ln/>
        </p:spPr>
        <p:txBody>
          <a:bodyPr wrap="none" lIns="0" tIns="0" rIns="0" bIns="0" rtlCol="0" anchor="t"/>
          <a:lstStyle/>
          <a:p>
            <a:pPr marL="0" indent="0" algn="ctr">
              <a:lnSpc>
                <a:spcPts val="2500"/>
              </a:lnSpc>
              <a:buNone/>
            </a:pPr>
            <a:r>
              <a:rPr lang="en-US" sz="2000" dirty="0">
                <a:solidFill>
                  <a:srgbClr val="DCD7E5"/>
                </a:solidFill>
                <a:latin typeface="Montserrat" pitchFamily="34" charset="0"/>
                <a:ea typeface="Montserrat" pitchFamily="34" charset="-122"/>
                <a:cs typeface="Montserrat" pitchFamily="34" charset="-120"/>
              </a:rPr>
              <a:t>Step 1: Find Superhit Drama Movies</a:t>
            </a:r>
            <a:endParaRPr lang="en-US" sz="2000" dirty="0"/>
          </a:p>
        </p:txBody>
      </p:sp>
      <p:sp>
        <p:nvSpPr>
          <p:cNvPr id="8" name="Text 6"/>
          <p:cNvSpPr/>
          <p:nvPr/>
        </p:nvSpPr>
        <p:spPr>
          <a:xfrm>
            <a:off x="928568" y="2882146"/>
            <a:ext cx="6077069" cy="990124"/>
          </a:xfrm>
          <a:prstGeom prst="rect">
            <a:avLst/>
          </a:prstGeom>
          <a:noFill/>
          <a:ln/>
        </p:spPr>
        <p:txBody>
          <a:bodyPr wrap="square" lIns="0" tIns="0" rIns="0" bIns="0" rtlCol="0" anchor="t"/>
          <a:lstStyle/>
          <a:p>
            <a:pPr marL="0" indent="0" algn="ctr">
              <a:lnSpc>
                <a:spcPts val="2600"/>
              </a:lnSpc>
              <a:buNone/>
            </a:pPr>
            <a:r>
              <a:rPr lang="en-US" sz="1600" dirty="0">
                <a:solidFill>
                  <a:srgbClr val="DCD7E5"/>
                </a:solidFill>
                <a:latin typeface="Heebo Light" pitchFamily="34" charset="0"/>
                <a:ea typeface="Heebo Light" pitchFamily="34" charset="-122"/>
                <a:cs typeface="Heebo Light" pitchFamily="34" charset="-120"/>
              </a:rPr>
              <a:t>The first step is to identify the movies in the drama genre that have an average rating greater than 8, which we consider to be "superhit" movies.</a:t>
            </a:r>
            <a:endParaRPr lang="en-US" sz="1600" dirty="0"/>
          </a:p>
        </p:txBody>
      </p:sp>
      <p:sp>
        <p:nvSpPr>
          <p:cNvPr id="9" name="Shape 7"/>
          <p:cNvSpPr/>
          <p:nvPr/>
        </p:nvSpPr>
        <p:spPr>
          <a:xfrm>
            <a:off x="7303651" y="4800957"/>
            <a:ext cx="22860" cy="722233"/>
          </a:xfrm>
          <a:prstGeom prst="roundRect">
            <a:avLst>
              <a:gd name="adj" fmla="val 379178"/>
            </a:avLst>
          </a:prstGeom>
          <a:solidFill>
            <a:srgbClr val="4A2C85"/>
          </a:solidFill>
          <a:ln/>
        </p:spPr>
      </p:sp>
      <p:sp>
        <p:nvSpPr>
          <p:cNvPr id="10" name="Shape 8"/>
          <p:cNvSpPr/>
          <p:nvPr/>
        </p:nvSpPr>
        <p:spPr>
          <a:xfrm>
            <a:off x="7082909" y="4568785"/>
            <a:ext cx="464344" cy="464344"/>
          </a:xfrm>
          <a:prstGeom prst="roundRect">
            <a:avLst>
              <a:gd name="adj" fmla="val 18667"/>
            </a:avLst>
          </a:prstGeom>
          <a:solidFill>
            <a:srgbClr val="31136C"/>
          </a:solidFill>
          <a:ln w="7620">
            <a:solidFill>
              <a:srgbClr val="4A2C85"/>
            </a:solidFill>
            <a:prstDash val="solid"/>
          </a:ln>
        </p:spPr>
      </p:sp>
      <p:sp>
        <p:nvSpPr>
          <p:cNvPr id="11" name="Text 9"/>
          <p:cNvSpPr/>
          <p:nvPr/>
        </p:nvSpPr>
        <p:spPr>
          <a:xfrm>
            <a:off x="7227094" y="4646176"/>
            <a:ext cx="175855" cy="309563"/>
          </a:xfrm>
          <a:prstGeom prst="rect">
            <a:avLst/>
          </a:prstGeom>
          <a:noFill/>
          <a:ln/>
        </p:spPr>
        <p:txBody>
          <a:bodyPr wrap="none" lIns="0" tIns="0" rIns="0" bIns="0" rtlCol="0" anchor="t"/>
          <a:lstStyle/>
          <a:p>
            <a:pPr marL="0" indent="0" algn="ctr">
              <a:lnSpc>
                <a:spcPts val="2400"/>
              </a:lnSpc>
              <a:buNone/>
            </a:pPr>
            <a:r>
              <a:rPr lang="en-US" sz="2400" dirty="0">
                <a:solidFill>
                  <a:srgbClr val="DCD7E5"/>
                </a:solidFill>
                <a:latin typeface="Montserrat" pitchFamily="34" charset="0"/>
                <a:ea typeface="Montserrat" pitchFamily="34" charset="-122"/>
                <a:cs typeface="Montserrat" pitchFamily="34" charset="-120"/>
              </a:rPr>
              <a:t>2</a:t>
            </a:r>
            <a:endParaRPr lang="en-US" sz="2400" dirty="0"/>
          </a:p>
        </p:txBody>
      </p:sp>
      <p:sp>
        <p:nvSpPr>
          <p:cNvPr id="12" name="Text 10"/>
          <p:cNvSpPr/>
          <p:nvPr/>
        </p:nvSpPr>
        <p:spPr>
          <a:xfrm>
            <a:off x="5394246" y="5729645"/>
            <a:ext cx="3841790" cy="322421"/>
          </a:xfrm>
          <a:prstGeom prst="rect">
            <a:avLst/>
          </a:prstGeom>
          <a:noFill/>
          <a:ln/>
        </p:spPr>
        <p:txBody>
          <a:bodyPr wrap="none" lIns="0" tIns="0" rIns="0" bIns="0" rtlCol="0" anchor="t"/>
          <a:lstStyle/>
          <a:p>
            <a:pPr marL="0" indent="0" algn="ctr">
              <a:lnSpc>
                <a:spcPts val="2500"/>
              </a:lnSpc>
              <a:buNone/>
            </a:pPr>
            <a:r>
              <a:rPr lang="en-US" sz="2000" dirty="0">
                <a:solidFill>
                  <a:srgbClr val="DCD7E5"/>
                </a:solidFill>
                <a:latin typeface="Montserrat" pitchFamily="34" charset="0"/>
                <a:ea typeface="Montserrat" pitchFamily="34" charset="-122"/>
                <a:cs typeface="Montserrat" pitchFamily="34" charset="-120"/>
              </a:rPr>
              <a:t>Step 2: Calculate Actress Stats</a:t>
            </a:r>
            <a:endParaRPr lang="en-US" sz="2000" dirty="0"/>
          </a:p>
        </p:txBody>
      </p:sp>
      <p:sp>
        <p:nvSpPr>
          <p:cNvPr id="13" name="Text 11"/>
          <p:cNvSpPr/>
          <p:nvPr/>
        </p:nvSpPr>
        <p:spPr>
          <a:xfrm>
            <a:off x="4276606" y="6175891"/>
            <a:ext cx="6077069" cy="1320165"/>
          </a:xfrm>
          <a:prstGeom prst="rect">
            <a:avLst/>
          </a:prstGeom>
          <a:noFill/>
          <a:ln/>
        </p:spPr>
        <p:txBody>
          <a:bodyPr wrap="square" lIns="0" tIns="0" rIns="0" bIns="0" rtlCol="0" anchor="t"/>
          <a:lstStyle/>
          <a:p>
            <a:pPr marL="0" indent="0" algn="ctr">
              <a:lnSpc>
                <a:spcPts val="2600"/>
              </a:lnSpc>
              <a:buNone/>
            </a:pPr>
            <a:r>
              <a:rPr lang="en-US" sz="1600" dirty="0">
                <a:solidFill>
                  <a:srgbClr val="DCD7E5"/>
                </a:solidFill>
                <a:latin typeface="Heebo Light" pitchFamily="34" charset="0"/>
                <a:ea typeface="Heebo Light" pitchFamily="34" charset="-122"/>
                <a:cs typeface="Heebo Light" pitchFamily="34" charset="-120"/>
              </a:rPr>
              <a:t>Next, we calculate the weighted average rating, total votes, and number of superhit drama movies for each actress. We use the weighted average to account for the number of votes each movie has received.</a:t>
            </a:r>
            <a:endParaRPr lang="en-US" sz="1600" dirty="0"/>
          </a:p>
        </p:txBody>
      </p:sp>
      <p:sp>
        <p:nvSpPr>
          <p:cNvPr id="14" name="Shape 12"/>
          <p:cNvSpPr/>
          <p:nvPr/>
        </p:nvSpPr>
        <p:spPr>
          <a:xfrm>
            <a:off x="10651808" y="4078724"/>
            <a:ext cx="22860" cy="722233"/>
          </a:xfrm>
          <a:prstGeom prst="roundRect">
            <a:avLst>
              <a:gd name="adj" fmla="val 379178"/>
            </a:avLst>
          </a:prstGeom>
          <a:solidFill>
            <a:srgbClr val="4A2C85"/>
          </a:solidFill>
          <a:ln/>
        </p:spPr>
      </p:sp>
      <p:sp>
        <p:nvSpPr>
          <p:cNvPr id="15" name="Shape 13"/>
          <p:cNvSpPr/>
          <p:nvPr/>
        </p:nvSpPr>
        <p:spPr>
          <a:xfrm>
            <a:off x="10431066" y="4568785"/>
            <a:ext cx="464344" cy="464344"/>
          </a:xfrm>
          <a:prstGeom prst="roundRect">
            <a:avLst>
              <a:gd name="adj" fmla="val 18667"/>
            </a:avLst>
          </a:prstGeom>
          <a:solidFill>
            <a:srgbClr val="31136C"/>
          </a:solidFill>
          <a:ln w="7620">
            <a:solidFill>
              <a:srgbClr val="4A2C85"/>
            </a:solidFill>
            <a:prstDash val="solid"/>
          </a:ln>
        </p:spPr>
      </p:sp>
      <p:sp>
        <p:nvSpPr>
          <p:cNvPr id="16" name="Text 14"/>
          <p:cNvSpPr/>
          <p:nvPr/>
        </p:nvSpPr>
        <p:spPr>
          <a:xfrm>
            <a:off x="10575965" y="4646176"/>
            <a:ext cx="174546" cy="309563"/>
          </a:xfrm>
          <a:prstGeom prst="rect">
            <a:avLst/>
          </a:prstGeom>
          <a:noFill/>
          <a:ln/>
        </p:spPr>
        <p:txBody>
          <a:bodyPr wrap="none" lIns="0" tIns="0" rIns="0" bIns="0" rtlCol="0" anchor="t"/>
          <a:lstStyle/>
          <a:p>
            <a:pPr marL="0" indent="0" algn="ctr">
              <a:lnSpc>
                <a:spcPts val="2400"/>
              </a:lnSpc>
              <a:buNone/>
            </a:pPr>
            <a:r>
              <a:rPr lang="en-US" sz="2400" dirty="0">
                <a:solidFill>
                  <a:srgbClr val="DCD7E5"/>
                </a:solidFill>
                <a:latin typeface="Montserrat" pitchFamily="34" charset="0"/>
                <a:ea typeface="Montserrat" pitchFamily="34" charset="-122"/>
                <a:cs typeface="Montserrat" pitchFamily="34" charset="-120"/>
              </a:rPr>
              <a:t>3</a:t>
            </a:r>
            <a:endParaRPr lang="en-US" sz="2400" dirty="0"/>
          </a:p>
        </p:txBody>
      </p:sp>
      <p:sp>
        <p:nvSpPr>
          <p:cNvPr id="17" name="Text 15"/>
          <p:cNvSpPr/>
          <p:nvPr/>
        </p:nvSpPr>
        <p:spPr>
          <a:xfrm>
            <a:off x="8971002" y="2435900"/>
            <a:ext cx="3384352" cy="322421"/>
          </a:xfrm>
          <a:prstGeom prst="rect">
            <a:avLst/>
          </a:prstGeom>
          <a:noFill/>
          <a:ln/>
        </p:spPr>
        <p:txBody>
          <a:bodyPr wrap="none" lIns="0" tIns="0" rIns="0" bIns="0" rtlCol="0" anchor="t"/>
          <a:lstStyle/>
          <a:p>
            <a:pPr marL="0" indent="0" algn="ctr">
              <a:lnSpc>
                <a:spcPts val="2500"/>
              </a:lnSpc>
              <a:buNone/>
            </a:pPr>
            <a:r>
              <a:rPr lang="en-US" sz="2000" dirty="0">
                <a:solidFill>
                  <a:srgbClr val="DCD7E5"/>
                </a:solidFill>
                <a:latin typeface="Montserrat" pitchFamily="34" charset="0"/>
                <a:ea typeface="Montserrat" pitchFamily="34" charset="-122"/>
                <a:cs typeface="Montserrat" pitchFamily="34" charset="-120"/>
              </a:rPr>
              <a:t>Step 3: Rank the Actresses</a:t>
            </a:r>
            <a:endParaRPr lang="en-US" sz="2000" dirty="0"/>
          </a:p>
        </p:txBody>
      </p:sp>
      <p:sp>
        <p:nvSpPr>
          <p:cNvPr id="18" name="Text 16"/>
          <p:cNvSpPr/>
          <p:nvPr/>
        </p:nvSpPr>
        <p:spPr>
          <a:xfrm>
            <a:off x="7624643" y="2882146"/>
            <a:ext cx="6077188" cy="990124"/>
          </a:xfrm>
          <a:prstGeom prst="rect">
            <a:avLst/>
          </a:prstGeom>
          <a:noFill/>
          <a:ln/>
        </p:spPr>
        <p:txBody>
          <a:bodyPr wrap="square" lIns="0" tIns="0" rIns="0" bIns="0" rtlCol="0" anchor="t"/>
          <a:lstStyle/>
          <a:p>
            <a:pPr marL="0" indent="0" algn="ctr">
              <a:lnSpc>
                <a:spcPts val="2600"/>
              </a:lnSpc>
              <a:buNone/>
            </a:pPr>
            <a:r>
              <a:rPr lang="en-US" sz="1600" dirty="0">
                <a:solidFill>
                  <a:srgbClr val="DCD7E5"/>
                </a:solidFill>
                <a:latin typeface="Heebo Light" pitchFamily="34" charset="0"/>
                <a:ea typeface="Heebo Light" pitchFamily="34" charset="-122"/>
                <a:cs typeface="Heebo Light" pitchFamily="34" charset="-120"/>
              </a:rPr>
              <a:t>Finally, we rank the actresses based on the number of superhit drama movies they've appeared in. If there's a tie, we use the total votes and then the actress name alphabetically as a tie breaker.</a:t>
            </a:r>
            <a:endParaRPr lang="en-US"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57939" y="516969"/>
            <a:ext cx="6865382" cy="587573"/>
          </a:xfrm>
          <a:prstGeom prst="rect">
            <a:avLst/>
          </a:prstGeom>
          <a:noFill/>
          <a:ln/>
        </p:spPr>
        <p:txBody>
          <a:bodyPr wrap="none" lIns="0" tIns="0" rIns="0" bIns="0" rtlCol="0" anchor="t"/>
          <a:lstStyle/>
          <a:p>
            <a:pPr marL="0" indent="0">
              <a:lnSpc>
                <a:spcPts val="4600"/>
              </a:lnSpc>
              <a:buNone/>
            </a:pPr>
            <a:r>
              <a:rPr lang="en-US" sz="3700" dirty="0">
                <a:solidFill>
                  <a:srgbClr val="F2F0F4"/>
                </a:solidFill>
                <a:latin typeface="Montserrat" pitchFamily="34" charset="0"/>
                <a:ea typeface="Montserrat" pitchFamily="34" charset="-122"/>
                <a:cs typeface="Montserrat" pitchFamily="34" charset="-120"/>
              </a:rPr>
              <a:t>Null Values in Movie Table Q2</a:t>
            </a:r>
            <a:endParaRPr lang="en-US" sz="3700" dirty="0"/>
          </a:p>
        </p:txBody>
      </p:sp>
      <p:sp>
        <p:nvSpPr>
          <p:cNvPr id="3" name="Text 1"/>
          <p:cNvSpPr/>
          <p:nvPr/>
        </p:nvSpPr>
        <p:spPr>
          <a:xfrm>
            <a:off x="657939" y="1480542"/>
            <a:ext cx="13314521" cy="601504"/>
          </a:xfrm>
          <a:prstGeom prst="rect">
            <a:avLst/>
          </a:prstGeom>
          <a:noFill/>
          <a:ln/>
        </p:spPr>
        <p:txBody>
          <a:bodyPr wrap="squar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This SQL query checks each column in the 'movie' table to see how many rows have a NULL value for that column. It uses a series of SELECT statements with UNION ALL to combine the results for each column.</a:t>
            </a:r>
            <a:endParaRPr lang="en-US" sz="1450" dirty="0"/>
          </a:p>
        </p:txBody>
      </p:sp>
      <p:sp>
        <p:nvSpPr>
          <p:cNvPr id="4" name="Shape 2"/>
          <p:cNvSpPr/>
          <p:nvPr/>
        </p:nvSpPr>
        <p:spPr>
          <a:xfrm>
            <a:off x="657939" y="2293501"/>
            <a:ext cx="13314521" cy="5430203"/>
          </a:xfrm>
          <a:prstGeom prst="roundRect">
            <a:avLst>
              <a:gd name="adj" fmla="val 1454"/>
            </a:avLst>
          </a:prstGeom>
          <a:noFill/>
          <a:ln w="7620">
            <a:solidFill>
              <a:srgbClr val="FFFFFF">
                <a:alpha val="24000"/>
              </a:srgbClr>
            </a:solidFill>
            <a:prstDash val="solid"/>
          </a:ln>
        </p:spPr>
      </p:sp>
      <p:sp>
        <p:nvSpPr>
          <p:cNvPr id="5" name="Shape 3"/>
          <p:cNvSpPr/>
          <p:nvPr/>
        </p:nvSpPr>
        <p:spPr>
          <a:xfrm>
            <a:off x="665559" y="2301121"/>
            <a:ext cx="13299281" cy="541496"/>
          </a:xfrm>
          <a:prstGeom prst="rect">
            <a:avLst/>
          </a:prstGeom>
          <a:solidFill>
            <a:srgbClr val="FFFFFF">
              <a:alpha val="4000"/>
            </a:srgbClr>
          </a:solidFill>
          <a:ln/>
        </p:spPr>
      </p:sp>
      <p:sp>
        <p:nvSpPr>
          <p:cNvPr id="6" name="Text 4"/>
          <p:cNvSpPr/>
          <p:nvPr/>
        </p:nvSpPr>
        <p:spPr>
          <a:xfrm>
            <a:off x="853559" y="2421493"/>
            <a:ext cx="6269831" cy="300752"/>
          </a:xfrm>
          <a:prstGeom prst="rect">
            <a:avLst/>
          </a:prstGeom>
          <a:noFill/>
          <a:ln/>
        </p:spPr>
        <p:txBody>
          <a:bodyPr wrap="none" lIns="0" tIns="0" rIns="0" bIns="0" rtlCol="0" anchor="t"/>
          <a:lstStyle/>
          <a:p>
            <a:pPr marL="0" indent="0">
              <a:lnSpc>
                <a:spcPts val="2350"/>
              </a:lnSpc>
              <a:buNone/>
            </a:pPr>
            <a:r>
              <a:rPr lang="en-US" sz="1450" b="1" dirty="0">
                <a:solidFill>
                  <a:srgbClr val="DCD7E5"/>
                </a:solidFill>
                <a:latin typeface="Heebo Light" pitchFamily="34" charset="0"/>
                <a:ea typeface="Heebo Light" pitchFamily="34" charset="-122"/>
                <a:cs typeface="Heebo Light" pitchFamily="34" charset="-120"/>
              </a:rPr>
              <a:t>Column Name</a:t>
            </a:r>
            <a:endParaRPr lang="en-US" sz="1450" dirty="0"/>
          </a:p>
        </p:txBody>
      </p:sp>
      <p:sp>
        <p:nvSpPr>
          <p:cNvPr id="7" name="Text 5"/>
          <p:cNvSpPr/>
          <p:nvPr/>
        </p:nvSpPr>
        <p:spPr>
          <a:xfrm>
            <a:off x="7507010" y="2421493"/>
            <a:ext cx="6269831" cy="300752"/>
          </a:xfrm>
          <a:prstGeom prst="rect">
            <a:avLst/>
          </a:prstGeom>
          <a:noFill/>
          <a:ln/>
        </p:spPr>
        <p:txBody>
          <a:bodyPr wrap="none" lIns="0" tIns="0" rIns="0" bIns="0" rtlCol="0" anchor="t"/>
          <a:lstStyle/>
          <a:p>
            <a:pPr marL="0" indent="0">
              <a:lnSpc>
                <a:spcPts val="2350"/>
              </a:lnSpc>
              <a:buNone/>
            </a:pPr>
            <a:r>
              <a:rPr lang="en-US" sz="1450" b="1" dirty="0">
                <a:solidFill>
                  <a:srgbClr val="DCD7E5"/>
                </a:solidFill>
                <a:latin typeface="Heebo Light" pitchFamily="34" charset="0"/>
                <a:ea typeface="Heebo Light" pitchFamily="34" charset="-122"/>
                <a:cs typeface="Heebo Light" pitchFamily="34" charset="-120"/>
              </a:rPr>
              <a:t>Null Count</a:t>
            </a:r>
            <a:endParaRPr lang="en-US" sz="1450" dirty="0"/>
          </a:p>
        </p:txBody>
      </p:sp>
      <p:sp>
        <p:nvSpPr>
          <p:cNvPr id="8" name="Shape 6"/>
          <p:cNvSpPr/>
          <p:nvPr/>
        </p:nvSpPr>
        <p:spPr>
          <a:xfrm>
            <a:off x="665559" y="2842617"/>
            <a:ext cx="13299281" cy="541496"/>
          </a:xfrm>
          <a:prstGeom prst="rect">
            <a:avLst/>
          </a:prstGeom>
          <a:solidFill>
            <a:srgbClr val="000000">
              <a:alpha val="4000"/>
            </a:srgbClr>
          </a:solidFill>
          <a:ln/>
        </p:spPr>
      </p:sp>
      <p:sp>
        <p:nvSpPr>
          <p:cNvPr id="9" name="Text 7"/>
          <p:cNvSpPr/>
          <p:nvPr/>
        </p:nvSpPr>
        <p:spPr>
          <a:xfrm>
            <a:off x="853559" y="2962989"/>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id</a:t>
            </a:r>
            <a:endParaRPr lang="en-US" sz="1450" dirty="0"/>
          </a:p>
        </p:txBody>
      </p:sp>
      <p:sp>
        <p:nvSpPr>
          <p:cNvPr id="10" name="Text 8"/>
          <p:cNvSpPr/>
          <p:nvPr/>
        </p:nvSpPr>
        <p:spPr>
          <a:xfrm>
            <a:off x="7507010" y="2962989"/>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0</a:t>
            </a:r>
            <a:endParaRPr lang="en-US" sz="1450" dirty="0"/>
          </a:p>
        </p:txBody>
      </p:sp>
      <p:sp>
        <p:nvSpPr>
          <p:cNvPr id="11" name="Shape 9"/>
          <p:cNvSpPr/>
          <p:nvPr/>
        </p:nvSpPr>
        <p:spPr>
          <a:xfrm>
            <a:off x="665559" y="3384113"/>
            <a:ext cx="13299281" cy="541496"/>
          </a:xfrm>
          <a:prstGeom prst="rect">
            <a:avLst/>
          </a:prstGeom>
          <a:solidFill>
            <a:srgbClr val="FFFFFF">
              <a:alpha val="4000"/>
            </a:srgbClr>
          </a:solidFill>
          <a:ln/>
        </p:spPr>
      </p:sp>
      <p:sp>
        <p:nvSpPr>
          <p:cNvPr id="12" name="Text 10"/>
          <p:cNvSpPr/>
          <p:nvPr/>
        </p:nvSpPr>
        <p:spPr>
          <a:xfrm>
            <a:off x="853559" y="3504486"/>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title</a:t>
            </a:r>
            <a:endParaRPr lang="en-US" sz="1450" dirty="0"/>
          </a:p>
        </p:txBody>
      </p:sp>
      <p:sp>
        <p:nvSpPr>
          <p:cNvPr id="13" name="Text 11"/>
          <p:cNvSpPr/>
          <p:nvPr/>
        </p:nvSpPr>
        <p:spPr>
          <a:xfrm>
            <a:off x="7507010" y="3504486"/>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0</a:t>
            </a:r>
            <a:endParaRPr lang="en-US" sz="1450" dirty="0"/>
          </a:p>
        </p:txBody>
      </p:sp>
      <p:sp>
        <p:nvSpPr>
          <p:cNvPr id="14" name="Shape 12"/>
          <p:cNvSpPr/>
          <p:nvPr/>
        </p:nvSpPr>
        <p:spPr>
          <a:xfrm>
            <a:off x="665559" y="3925610"/>
            <a:ext cx="13299281" cy="541496"/>
          </a:xfrm>
          <a:prstGeom prst="rect">
            <a:avLst/>
          </a:prstGeom>
          <a:solidFill>
            <a:srgbClr val="000000">
              <a:alpha val="4000"/>
            </a:srgbClr>
          </a:solidFill>
          <a:ln/>
        </p:spPr>
      </p:sp>
      <p:sp>
        <p:nvSpPr>
          <p:cNvPr id="15" name="Text 13"/>
          <p:cNvSpPr/>
          <p:nvPr/>
        </p:nvSpPr>
        <p:spPr>
          <a:xfrm>
            <a:off x="853559" y="4045982"/>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year</a:t>
            </a:r>
            <a:endParaRPr lang="en-US" sz="1450" dirty="0"/>
          </a:p>
        </p:txBody>
      </p:sp>
      <p:sp>
        <p:nvSpPr>
          <p:cNvPr id="16" name="Text 14"/>
          <p:cNvSpPr/>
          <p:nvPr/>
        </p:nvSpPr>
        <p:spPr>
          <a:xfrm>
            <a:off x="7507010" y="4045982"/>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0</a:t>
            </a:r>
            <a:endParaRPr lang="en-US" sz="1450" dirty="0"/>
          </a:p>
        </p:txBody>
      </p:sp>
      <p:sp>
        <p:nvSpPr>
          <p:cNvPr id="17" name="Shape 15"/>
          <p:cNvSpPr/>
          <p:nvPr/>
        </p:nvSpPr>
        <p:spPr>
          <a:xfrm>
            <a:off x="665559" y="4467106"/>
            <a:ext cx="13299281" cy="541496"/>
          </a:xfrm>
          <a:prstGeom prst="rect">
            <a:avLst/>
          </a:prstGeom>
          <a:solidFill>
            <a:srgbClr val="FFFFFF">
              <a:alpha val="4000"/>
            </a:srgbClr>
          </a:solidFill>
          <a:ln/>
        </p:spPr>
      </p:sp>
      <p:sp>
        <p:nvSpPr>
          <p:cNvPr id="18" name="Text 16"/>
          <p:cNvSpPr/>
          <p:nvPr/>
        </p:nvSpPr>
        <p:spPr>
          <a:xfrm>
            <a:off x="853559" y="4587478"/>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date_published</a:t>
            </a:r>
            <a:endParaRPr lang="en-US" sz="1450" dirty="0"/>
          </a:p>
        </p:txBody>
      </p:sp>
      <p:sp>
        <p:nvSpPr>
          <p:cNvPr id="19" name="Text 17"/>
          <p:cNvSpPr/>
          <p:nvPr/>
        </p:nvSpPr>
        <p:spPr>
          <a:xfrm>
            <a:off x="7507010" y="4587478"/>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0</a:t>
            </a:r>
            <a:endParaRPr lang="en-US" sz="1450" dirty="0"/>
          </a:p>
        </p:txBody>
      </p:sp>
      <p:sp>
        <p:nvSpPr>
          <p:cNvPr id="20" name="Shape 18"/>
          <p:cNvSpPr/>
          <p:nvPr/>
        </p:nvSpPr>
        <p:spPr>
          <a:xfrm>
            <a:off x="665559" y="5008602"/>
            <a:ext cx="13299281" cy="541496"/>
          </a:xfrm>
          <a:prstGeom prst="rect">
            <a:avLst/>
          </a:prstGeom>
          <a:solidFill>
            <a:srgbClr val="000000">
              <a:alpha val="4000"/>
            </a:srgbClr>
          </a:solidFill>
          <a:ln/>
        </p:spPr>
      </p:sp>
      <p:sp>
        <p:nvSpPr>
          <p:cNvPr id="21" name="Text 19"/>
          <p:cNvSpPr/>
          <p:nvPr/>
        </p:nvSpPr>
        <p:spPr>
          <a:xfrm>
            <a:off x="853559" y="5128974"/>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duration</a:t>
            </a:r>
            <a:endParaRPr lang="en-US" sz="1450" dirty="0"/>
          </a:p>
        </p:txBody>
      </p:sp>
      <p:sp>
        <p:nvSpPr>
          <p:cNvPr id="22" name="Text 20"/>
          <p:cNvSpPr/>
          <p:nvPr/>
        </p:nvSpPr>
        <p:spPr>
          <a:xfrm>
            <a:off x="7507010" y="5128974"/>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0</a:t>
            </a:r>
            <a:endParaRPr lang="en-US" sz="1450" dirty="0"/>
          </a:p>
        </p:txBody>
      </p:sp>
      <p:sp>
        <p:nvSpPr>
          <p:cNvPr id="23" name="Shape 21"/>
          <p:cNvSpPr/>
          <p:nvPr/>
        </p:nvSpPr>
        <p:spPr>
          <a:xfrm>
            <a:off x="665559" y="5550098"/>
            <a:ext cx="13299281" cy="541496"/>
          </a:xfrm>
          <a:prstGeom prst="rect">
            <a:avLst/>
          </a:prstGeom>
          <a:solidFill>
            <a:srgbClr val="FFFFFF">
              <a:alpha val="4000"/>
            </a:srgbClr>
          </a:solidFill>
          <a:ln/>
        </p:spPr>
      </p:sp>
      <p:sp>
        <p:nvSpPr>
          <p:cNvPr id="24" name="Text 22"/>
          <p:cNvSpPr/>
          <p:nvPr/>
        </p:nvSpPr>
        <p:spPr>
          <a:xfrm>
            <a:off x="853559" y="5670471"/>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country</a:t>
            </a:r>
            <a:endParaRPr lang="en-US" sz="1450" dirty="0"/>
          </a:p>
        </p:txBody>
      </p:sp>
      <p:sp>
        <p:nvSpPr>
          <p:cNvPr id="25" name="Text 23"/>
          <p:cNvSpPr/>
          <p:nvPr/>
        </p:nvSpPr>
        <p:spPr>
          <a:xfrm>
            <a:off x="7507010" y="5670471"/>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20</a:t>
            </a:r>
            <a:endParaRPr lang="en-US" sz="1450" dirty="0"/>
          </a:p>
        </p:txBody>
      </p:sp>
      <p:sp>
        <p:nvSpPr>
          <p:cNvPr id="26" name="Shape 24"/>
          <p:cNvSpPr/>
          <p:nvPr/>
        </p:nvSpPr>
        <p:spPr>
          <a:xfrm>
            <a:off x="665559" y="6091595"/>
            <a:ext cx="13299281" cy="541496"/>
          </a:xfrm>
          <a:prstGeom prst="rect">
            <a:avLst/>
          </a:prstGeom>
          <a:solidFill>
            <a:srgbClr val="000000">
              <a:alpha val="4000"/>
            </a:srgbClr>
          </a:solidFill>
          <a:ln/>
        </p:spPr>
      </p:sp>
      <p:sp>
        <p:nvSpPr>
          <p:cNvPr id="27" name="Text 25"/>
          <p:cNvSpPr/>
          <p:nvPr/>
        </p:nvSpPr>
        <p:spPr>
          <a:xfrm>
            <a:off x="853559" y="6211967"/>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worlwide_gross_income</a:t>
            </a:r>
            <a:endParaRPr lang="en-US" sz="1450" dirty="0"/>
          </a:p>
        </p:txBody>
      </p:sp>
      <p:sp>
        <p:nvSpPr>
          <p:cNvPr id="28" name="Text 26"/>
          <p:cNvSpPr/>
          <p:nvPr/>
        </p:nvSpPr>
        <p:spPr>
          <a:xfrm>
            <a:off x="7507010" y="6211967"/>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3724</a:t>
            </a:r>
            <a:endParaRPr lang="en-US" sz="1450" dirty="0"/>
          </a:p>
        </p:txBody>
      </p:sp>
      <p:sp>
        <p:nvSpPr>
          <p:cNvPr id="29" name="Shape 27"/>
          <p:cNvSpPr/>
          <p:nvPr/>
        </p:nvSpPr>
        <p:spPr>
          <a:xfrm>
            <a:off x="665559" y="6633091"/>
            <a:ext cx="13299281" cy="541496"/>
          </a:xfrm>
          <a:prstGeom prst="rect">
            <a:avLst/>
          </a:prstGeom>
          <a:solidFill>
            <a:srgbClr val="FFFFFF">
              <a:alpha val="4000"/>
            </a:srgbClr>
          </a:solidFill>
          <a:ln/>
        </p:spPr>
      </p:sp>
      <p:sp>
        <p:nvSpPr>
          <p:cNvPr id="30" name="Text 28"/>
          <p:cNvSpPr/>
          <p:nvPr/>
        </p:nvSpPr>
        <p:spPr>
          <a:xfrm>
            <a:off x="853559" y="6753463"/>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languages</a:t>
            </a:r>
            <a:endParaRPr lang="en-US" sz="1450" dirty="0"/>
          </a:p>
        </p:txBody>
      </p:sp>
      <p:sp>
        <p:nvSpPr>
          <p:cNvPr id="31" name="Text 29"/>
          <p:cNvSpPr/>
          <p:nvPr/>
        </p:nvSpPr>
        <p:spPr>
          <a:xfrm>
            <a:off x="7507010" y="6753463"/>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194</a:t>
            </a:r>
            <a:endParaRPr lang="en-US" sz="1450" dirty="0"/>
          </a:p>
        </p:txBody>
      </p:sp>
      <p:sp>
        <p:nvSpPr>
          <p:cNvPr id="32" name="Shape 30"/>
          <p:cNvSpPr/>
          <p:nvPr/>
        </p:nvSpPr>
        <p:spPr>
          <a:xfrm>
            <a:off x="665559" y="7174587"/>
            <a:ext cx="13299281" cy="541496"/>
          </a:xfrm>
          <a:prstGeom prst="rect">
            <a:avLst/>
          </a:prstGeom>
          <a:solidFill>
            <a:srgbClr val="000000">
              <a:alpha val="4000"/>
            </a:srgbClr>
          </a:solidFill>
          <a:ln/>
        </p:spPr>
      </p:sp>
      <p:sp>
        <p:nvSpPr>
          <p:cNvPr id="33" name="Text 31"/>
          <p:cNvSpPr/>
          <p:nvPr/>
        </p:nvSpPr>
        <p:spPr>
          <a:xfrm>
            <a:off x="853559" y="7294959"/>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production_company</a:t>
            </a:r>
            <a:endParaRPr lang="en-US" sz="1450" dirty="0"/>
          </a:p>
        </p:txBody>
      </p:sp>
      <p:sp>
        <p:nvSpPr>
          <p:cNvPr id="34" name="Text 32"/>
          <p:cNvSpPr/>
          <p:nvPr/>
        </p:nvSpPr>
        <p:spPr>
          <a:xfrm>
            <a:off x="7507010" y="7294959"/>
            <a:ext cx="6269831" cy="300752"/>
          </a:xfrm>
          <a:prstGeom prst="rect">
            <a:avLst/>
          </a:prstGeom>
          <a:noFill/>
          <a:ln/>
        </p:spPr>
        <p:txBody>
          <a:bodyPr wrap="none" lIns="0" tIns="0" rIns="0" bIns="0" rtlCol="0" anchor="t"/>
          <a:lstStyle/>
          <a:p>
            <a:pPr marL="0" indent="0">
              <a:lnSpc>
                <a:spcPts val="2350"/>
              </a:lnSpc>
              <a:buNone/>
            </a:pPr>
            <a:r>
              <a:rPr lang="en-US" sz="1450" dirty="0">
                <a:solidFill>
                  <a:srgbClr val="DCD7E5"/>
                </a:solidFill>
                <a:latin typeface="Heebo Light" pitchFamily="34" charset="0"/>
                <a:ea typeface="Heebo Light" pitchFamily="34" charset="-122"/>
                <a:cs typeface="Heebo Light" pitchFamily="34" charset="-120"/>
              </a:rPr>
              <a:t>528</a:t>
            </a:r>
            <a:endParaRPr lang="en-US" sz="145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750689" y="762953"/>
            <a:ext cx="11098173" cy="670322"/>
          </a:xfrm>
          <a:prstGeom prst="rect">
            <a:avLst/>
          </a:prstGeom>
          <a:noFill/>
          <a:ln/>
        </p:spPr>
        <p:txBody>
          <a:bodyPr wrap="none" lIns="0" tIns="0" rIns="0" bIns="0" rtlCol="0" anchor="t"/>
          <a:lstStyle/>
          <a:p>
            <a:pPr marL="0" indent="0">
              <a:lnSpc>
                <a:spcPts val="5250"/>
              </a:lnSpc>
              <a:buNone/>
            </a:pPr>
            <a:r>
              <a:rPr lang="en-US" sz="4200" dirty="0">
                <a:solidFill>
                  <a:srgbClr val="F2F0F4"/>
                </a:solidFill>
                <a:latin typeface="Montserrat" pitchFamily="34" charset="0"/>
                <a:ea typeface="Montserrat" pitchFamily="34" charset="-122"/>
                <a:cs typeface="Montserrat" pitchFamily="34" charset="-120"/>
              </a:rPr>
              <a:t>Top 9 Directors by Number of Movies Q29</a:t>
            </a:r>
            <a:endParaRPr lang="en-US" sz="4200" dirty="0"/>
          </a:p>
        </p:txBody>
      </p:sp>
      <p:sp>
        <p:nvSpPr>
          <p:cNvPr id="3" name="Shape 1"/>
          <p:cNvSpPr/>
          <p:nvPr/>
        </p:nvSpPr>
        <p:spPr>
          <a:xfrm>
            <a:off x="750689" y="5007650"/>
            <a:ext cx="13129022" cy="30480"/>
          </a:xfrm>
          <a:prstGeom prst="roundRect">
            <a:avLst>
              <a:gd name="adj" fmla="val 295589"/>
            </a:avLst>
          </a:prstGeom>
          <a:solidFill>
            <a:srgbClr val="4A2C85"/>
          </a:solidFill>
          <a:ln/>
        </p:spPr>
      </p:sp>
      <p:sp>
        <p:nvSpPr>
          <p:cNvPr id="4" name="Shape 2"/>
          <p:cNvSpPr/>
          <p:nvPr/>
        </p:nvSpPr>
        <p:spPr>
          <a:xfrm>
            <a:off x="3963948" y="4257020"/>
            <a:ext cx="30480" cy="750689"/>
          </a:xfrm>
          <a:prstGeom prst="roundRect">
            <a:avLst>
              <a:gd name="adj" fmla="val 295589"/>
            </a:avLst>
          </a:prstGeom>
          <a:solidFill>
            <a:srgbClr val="4A2C85"/>
          </a:solidFill>
          <a:ln/>
        </p:spPr>
      </p:sp>
      <p:sp>
        <p:nvSpPr>
          <p:cNvPr id="5" name="Shape 3"/>
          <p:cNvSpPr/>
          <p:nvPr/>
        </p:nvSpPr>
        <p:spPr>
          <a:xfrm>
            <a:off x="3737967" y="4766370"/>
            <a:ext cx="482560" cy="482560"/>
          </a:xfrm>
          <a:prstGeom prst="roundRect">
            <a:avLst>
              <a:gd name="adj" fmla="val 18670"/>
            </a:avLst>
          </a:prstGeom>
          <a:solidFill>
            <a:srgbClr val="31136C"/>
          </a:solidFill>
          <a:ln w="7620">
            <a:solidFill>
              <a:srgbClr val="4A2C85"/>
            </a:solidFill>
            <a:prstDash val="solid"/>
          </a:ln>
        </p:spPr>
      </p:sp>
      <p:sp>
        <p:nvSpPr>
          <p:cNvPr id="6" name="Text 4"/>
          <p:cNvSpPr/>
          <p:nvPr/>
        </p:nvSpPr>
        <p:spPr>
          <a:xfrm>
            <a:off x="3921085" y="4846737"/>
            <a:ext cx="116205" cy="321826"/>
          </a:xfrm>
          <a:prstGeom prst="rect">
            <a:avLst/>
          </a:prstGeom>
          <a:noFill/>
          <a:ln/>
        </p:spPr>
        <p:txBody>
          <a:bodyPr wrap="none" lIns="0" tIns="0" rIns="0" bIns="0" rtlCol="0" anchor="t"/>
          <a:lstStyle/>
          <a:p>
            <a:pPr marL="0" indent="0" algn="ctr">
              <a:lnSpc>
                <a:spcPts val="2500"/>
              </a:lnSpc>
              <a:buNone/>
            </a:pPr>
            <a:r>
              <a:rPr lang="en-US" sz="2500" dirty="0">
                <a:solidFill>
                  <a:srgbClr val="DCD7E5"/>
                </a:solidFill>
                <a:latin typeface="Montserrat" pitchFamily="34" charset="0"/>
                <a:ea typeface="Montserrat" pitchFamily="34" charset="-122"/>
                <a:cs typeface="Montserrat" pitchFamily="34" charset="-120"/>
              </a:rPr>
              <a:t>1</a:t>
            </a:r>
            <a:endParaRPr lang="en-US" sz="2500" dirty="0"/>
          </a:p>
        </p:txBody>
      </p:sp>
      <p:sp>
        <p:nvSpPr>
          <p:cNvPr id="7" name="Text 5"/>
          <p:cNvSpPr/>
          <p:nvPr/>
        </p:nvSpPr>
        <p:spPr>
          <a:xfrm>
            <a:off x="1955006" y="1862257"/>
            <a:ext cx="4048601" cy="335161"/>
          </a:xfrm>
          <a:prstGeom prst="rect">
            <a:avLst/>
          </a:prstGeom>
          <a:noFill/>
          <a:ln/>
        </p:spPr>
        <p:txBody>
          <a:bodyPr wrap="none" lIns="0" tIns="0" rIns="0" bIns="0" rtlCol="0" anchor="t"/>
          <a:lstStyle/>
          <a:p>
            <a:pPr marL="0" indent="0" algn="ctr">
              <a:lnSpc>
                <a:spcPts val="2600"/>
              </a:lnSpc>
              <a:buNone/>
            </a:pPr>
            <a:r>
              <a:rPr lang="en-US" sz="2100" dirty="0">
                <a:solidFill>
                  <a:srgbClr val="DCD7E5"/>
                </a:solidFill>
                <a:latin typeface="Montserrat" pitchFamily="34" charset="0"/>
                <a:ea typeface="Montserrat" pitchFamily="34" charset="-122"/>
                <a:cs typeface="Montserrat" pitchFamily="34" charset="-120"/>
              </a:rPr>
              <a:t>Step 1: Calculate Director Stats</a:t>
            </a:r>
            <a:endParaRPr lang="en-US" sz="2100" dirty="0"/>
          </a:p>
        </p:txBody>
      </p:sp>
      <p:sp>
        <p:nvSpPr>
          <p:cNvPr id="8" name="Text 6"/>
          <p:cNvSpPr/>
          <p:nvPr/>
        </p:nvSpPr>
        <p:spPr>
          <a:xfrm>
            <a:off x="965121" y="2326124"/>
            <a:ext cx="6028373" cy="1716286"/>
          </a:xfrm>
          <a:prstGeom prst="rect">
            <a:avLst/>
          </a:prstGeom>
          <a:noFill/>
          <a:ln/>
        </p:spPr>
        <p:txBody>
          <a:bodyPr wrap="square" lIns="0" tIns="0" rIns="0" bIns="0" rtlCol="0" anchor="t"/>
          <a:lstStyle/>
          <a:p>
            <a:pPr marL="0" indent="0" algn="ctr">
              <a:lnSpc>
                <a:spcPts val="2700"/>
              </a:lnSpc>
              <a:buNone/>
            </a:pPr>
            <a:r>
              <a:rPr lang="en-US" sz="1650" dirty="0">
                <a:solidFill>
                  <a:srgbClr val="DCD7E5"/>
                </a:solidFill>
                <a:latin typeface="Heebo Light" pitchFamily="34" charset="0"/>
                <a:ea typeface="Heebo Light" pitchFamily="34" charset="-122"/>
                <a:cs typeface="Heebo Light" pitchFamily="34" charset="-120"/>
              </a:rPr>
              <a:t>The first step is to gather various statistics for each director, including the number of movies they've directed, the average rating of those movies, the total votes, the minimum and maximum ratings, the total duration of the movies, and the average number of days between their movies.</a:t>
            </a:r>
            <a:endParaRPr lang="en-US" sz="1650" dirty="0"/>
          </a:p>
        </p:txBody>
      </p:sp>
      <p:sp>
        <p:nvSpPr>
          <p:cNvPr id="9" name="Shape 7"/>
          <p:cNvSpPr/>
          <p:nvPr/>
        </p:nvSpPr>
        <p:spPr>
          <a:xfrm>
            <a:off x="7299722" y="5007590"/>
            <a:ext cx="30480" cy="750689"/>
          </a:xfrm>
          <a:prstGeom prst="roundRect">
            <a:avLst>
              <a:gd name="adj" fmla="val 295589"/>
            </a:avLst>
          </a:prstGeom>
          <a:solidFill>
            <a:srgbClr val="4A2C85"/>
          </a:solidFill>
          <a:ln/>
        </p:spPr>
      </p:sp>
      <p:sp>
        <p:nvSpPr>
          <p:cNvPr id="10" name="Shape 8"/>
          <p:cNvSpPr/>
          <p:nvPr/>
        </p:nvSpPr>
        <p:spPr>
          <a:xfrm>
            <a:off x="7073741" y="4766370"/>
            <a:ext cx="482560" cy="482560"/>
          </a:xfrm>
          <a:prstGeom prst="roundRect">
            <a:avLst>
              <a:gd name="adj" fmla="val 18670"/>
            </a:avLst>
          </a:prstGeom>
          <a:solidFill>
            <a:srgbClr val="31136C"/>
          </a:solidFill>
          <a:ln w="7620">
            <a:solidFill>
              <a:srgbClr val="4A2C85"/>
            </a:solidFill>
            <a:prstDash val="solid"/>
          </a:ln>
        </p:spPr>
      </p:sp>
      <p:sp>
        <p:nvSpPr>
          <p:cNvPr id="11" name="Text 9"/>
          <p:cNvSpPr/>
          <p:nvPr/>
        </p:nvSpPr>
        <p:spPr>
          <a:xfrm>
            <a:off x="7223641" y="4846737"/>
            <a:ext cx="182761" cy="321826"/>
          </a:xfrm>
          <a:prstGeom prst="rect">
            <a:avLst/>
          </a:prstGeom>
          <a:noFill/>
          <a:ln/>
        </p:spPr>
        <p:txBody>
          <a:bodyPr wrap="none" lIns="0" tIns="0" rIns="0" bIns="0" rtlCol="0" anchor="t"/>
          <a:lstStyle/>
          <a:p>
            <a:pPr marL="0" indent="0" algn="ctr">
              <a:lnSpc>
                <a:spcPts val="2500"/>
              </a:lnSpc>
              <a:buNone/>
            </a:pPr>
            <a:r>
              <a:rPr lang="en-US" sz="2500" dirty="0">
                <a:solidFill>
                  <a:srgbClr val="DCD7E5"/>
                </a:solidFill>
                <a:latin typeface="Montserrat" pitchFamily="34" charset="0"/>
                <a:ea typeface="Montserrat" pitchFamily="34" charset="-122"/>
                <a:cs typeface="Montserrat" pitchFamily="34" charset="-120"/>
              </a:rPr>
              <a:t>2</a:t>
            </a:r>
            <a:endParaRPr lang="en-US" sz="2500" dirty="0"/>
          </a:p>
        </p:txBody>
      </p:sp>
      <p:sp>
        <p:nvSpPr>
          <p:cNvPr id="12" name="Text 10"/>
          <p:cNvSpPr/>
          <p:nvPr/>
        </p:nvSpPr>
        <p:spPr>
          <a:xfrm>
            <a:off x="5581412" y="5972889"/>
            <a:ext cx="3467338" cy="335161"/>
          </a:xfrm>
          <a:prstGeom prst="rect">
            <a:avLst/>
          </a:prstGeom>
          <a:noFill/>
          <a:ln/>
        </p:spPr>
        <p:txBody>
          <a:bodyPr wrap="none" lIns="0" tIns="0" rIns="0" bIns="0" rtlCol="0" anchor="t"/>
          <a:lstStyle/>
          <a:p>
            <a:pPr marL="0" indent="0" algn="ctr">
              <a:lnSpc>
                <a:spcPts val="2600"/>
              </a:lnSpc>
              <a:buNone/>
            </a:pPr>
            <a:r>
              <a:rPr lang="en-US" sz="2100" dirty="0">
                <a:solidFill>
                  <a:srgbClr val="DCD7E5"/>
                </a:solidFill>
                <a:latin typeface="Montserrat" pitchFamily="34" charset="0"/>
                <a:ea typeface="Montserrat" pitchFamily="34" charset="-122"/>
                <a:cs typeface="Montserrat" pitchFamily="34" charset="-120"/>
              </a:rPr>
              <a:t>Step 2: Rank the Directors</a:t>
            </a:r>
            <a:endParaRPr lang="en-US" sz="2100" dirty="0"/>
          </a:p>
        </p:txBody>
      </p:sp>
      <p:sp>
        <p:nvSpPr>
          <p:cNvPr id="13" name="Text 11"/>
          <p:cNvSpPr/>
          <p:nvPr/>
        </p:nvSpPr>
        <p:spPr>
          <a:xfrm>
            <a:off x="4300895" y="6436757"/>
            <a:ext cx="6028492" cy="1029772"/>
          </a:xfrm>
          <a:prstGeom prst="rect">
            <a:avLst/>
          </a:prstGeom>
          <a:noFill/>
          <a:ln/>
        </p:spPr>
        <p:txBody>
          <a:bodyPr wrap="square" lIns="0" tIns="0" rIns="0" bIns="0" rtlCol="0" anchor="t"/>
          <a:lstStyle/>
          <a:p>
            <a:pPr marL="0" indent="0" algn="ctr">
              <a:lnSpc>
                <a:spcPts val="2700"/>
              </a:lnSpc>
              <a:buNone/>
            </a:pPr>
            <a:r>
              <a:rPr lang="en-US" sz="1650" dirty="0">
                <a:solidFill>
                  <a:srgbClr val="DCD7E5"/>
                </a:solidFill>
                <a:latin typeface="Heebo Light" pitchFamily="34" charset="0"/>
                <a:ea typeface="Heebo Light" pitchFamily="34" charset="-122"/>
                <a:cs typeface="Heebo Light" pitchFamily="34" charset="-120"/>
              </a:rPr>
              <a:t>Next, we rank the directors based on the number of movies they've directed, with the director with the most movies ranked first.</a:t>
            </a:r>
            <a:endParaRPr lang="en-US" sz="1650" dirty="0"/>
          </a:p>
        </p:txBody>
      </p:sp>
      <p:sp>
        <p:nvSpPr>
          <p:cNvPr id="14" name="Shape 12"/>
          <p:cNvSpPr/>
          <p:nvPr/>
        </p:nvSpPr>
        <p:spPr>
          <a:xfrm>
            <a:off x="10635615" y="4257020"/>
            <a:ext cx="30480" cy="750689"/>
          </a:xfrm>
          <a:prstGeom prst="roundRect">
            <a:avLst>
              <a:gd name="adj" fmla="val 295589"/>
            </a:avLst>
          </a:prstGeom>
          <a:solidFill>
            <a:srgbClr val="4A2C85"/>
          </a:solidFill>
          <a:ln/>
        </p:spPr>
      </p:sp>
      <p:sp>
        <p:nvSpPr>
          <p:cNvPr id="15" name="Shape 13"/>
          <p:cNvSpPr/>
          <p:nvPr/>
        </p:nvSpPr>
        <p:spPr>
          <a:xfrm>
            <a:off x="10409634" y="4766370"/>
            <a:ext cx="482560" cy="482560"/>
          </a:xfrm>
          <a:prstGeom prst="roundRect">
            <a:avLst>
              <a:gd name="adj" fmla="val 18670"/>
            </a:avLst>
          </a:prstGeom>
          <a:solidFill>
            <a:srgbClr val="31136C"/>
          </a:solidFill>
          <a:ln w="7620">
            <a:solidFill>
              <a:srgbClr val="4A2C85"/>
            </a:solidFill>
            <a:prstDash val="solid"/>
          </a:ln>
        </p:spPr>
      </p:sp>
      <p:sp>
        <p:nvSpPr>
          <p:cNvPr id="16" name="Text 14"/>
          <p:cNvSpPr/>
          <p:nvPr/>
        </p:nvSpPr>
        <p:spPr>
          <a:xfrm>
            <a:off x="10560129" y="4846737"/>
            <a:ext cx="181451" cy="321826"/>
          </a:xfrm>
          <a:prstGeom prst="rect">
            <a:avLst/>
          </a:prstGeom>
          <a:noFill/>
          <a:ln/>
        </p:spPr>
        <p:txBody>
          <a:bodyPr wrap="none" lIns="0" tIns="0" rIns="0" bIns="0" rtlCol="0" anchor="t"/>
          <a:lstStyle/>
          <a:p>
            <a:pPr marL="0" indent="0" algn="ctr">
              <a:lnSpc>
                <a:spcPts val="2500"/>
              </a:lnSpc>
              <a:buNone/>
            </a:pPr>
            <a:r>
              <a:rPr lang="en-US" sz="2500" dirty="0">
                <a:solidFill>
                  <a:srgbClr val="DCD7E5"/>
                </a:solidFill>
                <a:latin typeface="Montserrat" pitchFamily="34" charset="0"/>
                <a:ea typeface="Montserrat" pitchFamily="34" charset="-122"/>
                <a:cs typeface="Montserrat" pitchFamily="34" charset="-120"/>
              </a:rPr>
              <a:t>3</a:t>
            </a:r>
            <a:endParaRPr lang="en-US" sz="2500" dirty="0"/>
          </a:p>
        </p:txBody>
      </p:sp>
      <p:sp>
        <p:nvSpPr>
          <p:cNvPr id="17" name="Text 15"/>
          <p:cNvSpPr/>
          <p:nvPr/>
        </p:nvSpPr>
        <p:spPr>
          <a:xfrm>
            <a:off x="9102447" y="2892028"/>
            <a:ext cx="3097173" cy="335161"/>
          </a:xfrm>
          <a:prstGeom prst="rect">
            <a:avLst/>
          </a:prstGeom>
          <a:noFill/>
          <a:ln/>
        </p:spPr>
        <p:txBody>
          <a:bodyPr wrap="none" lIns="0" tIns="0" rIns="0" bIns="0" rtlCol="0" anchor="t"/>
          <a:lstStyle/>
          <a:p>
            <a:pPr marL="0" indent="0" algn="ctr">
              <a:lnSpc>
                <a:spcPts val="2600"/>
              </a:lnSpc>
              <a:buNone/>
            </a:pPr>
            <a:r>
              <a:rPr lang="en-US" sz="2100" dirty="0">
                <a:solidFill>
                  <a:srgbClr val="DCD7E5"/>
                </a:solidFill>
                <a:latin typeface="Montserrat" pitchFamily="34" charset="0"/>
                <a:ea typeface="Montserrat" pitchFamily="34" charset="-122"/>
                <a:cs typeface="Montserrat" pitchFamily="34" charset="-120"/>
              </a:rPr>
              <a:t>Step 3: Select the Top 9</a:t>
            </a:r>
            <a:endParaRPr lang="en-US" sz="2100" dirty="0"/>
          </a:p>
        </p:txBody>
      </p:sp>
      <p:sp>
        <p:nvSpPr>
          <p:cNvPr id="18" name="Text 16"/>
          <p:cNvSpPr/>
          <p:nvPr/>
        </p:nvSpPr>
        <p:spPr>
          <a:xfrm>
            <a:off x="7636788" y="3355896"/>
            <a:ext cx="6028492" cy="686514"/>
          </a:xfrm>
          <a:prstGeom prst="rect">
            <a:avLst/>
          </a:prstGeom>
          <a:noFill/>
          <a:ln/>
        </p:spPr>
        <p:txBody>
          <a:bodyPr wrap="square" lIns="0" tIns="0" rIns="0" bIns="0" rtlCol="0" anchor="t"/>
          <a:lstStyle/>
          <a:p>
            <a:pPr marL="0" indent="0" algn="ctr">
              <a:lnSpc>
                <a:spcPts val="2700"/>
              </a:lnSpc>
              <a:buNone/>
            </a:pPr>
            <a:r>
              <a:rPr lang="en-US" sz="1650" dirty="0">
                <a:solidFill>
                  <a:srgbClr val="DCD7E5"/>
                </a:solidFill>
                <a:latin typeface="Heebo Light" pitchFamily="34" charset="0"/>
                <a:ea typeface="Heebo Light" pitchFamily="34" charset="-122"/>
                <a:cs typeface="Heebo Light" pitchFamily="34" charset="-120"/>
              </a:rPr>
              <a:t>Finally, we select the top 9 directors based on the ranking we calculated in the previous step.</a:t>
            </a:r>
            <a:endParaRPr lang="en-US" sz="16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85299" y="381238"/>
            <a:ext cx="4305062" cy="433388"/>
          </a:xfrm>
          <a:prstGeom prst="rect">
            <a:avLst/>
          </a:prstGeom>
          <a:noFill/>
          <a:ln/>
        </p:spPr>
        <p:txBody>
          <a:bodyPr wrap="none" lIns="0" tIns="0" rIns="0" bIns="0" rtlCol="0" anchor="t"/>
          <a:lstStyle/>
          <a:p>
            <a:pPr marL="0" indent="0">
              <a:lnSpc>
                <a:spcPts val="3400"/>
              </a:lnSpc>
              <a:buNone/>
            </a:pPr>
            <a:r>
              <a:rPr lang="en-US" sz="2700" dirty="0">
                <a:solidFill>
                  <a:srgbClr val="F2F0F4"/>
                </a:solidFill>
                <a:latin typeface="Montserrat" pitchFamily="34" charset="0"/>
                <a:ea typeface="Montserrat" pitchFamily="34" charset="-122"/>
                <a:cs typeface="Montserrat" pitchFamily="34" charset="-120"/>
              </a:rPr>
              <a:t>Movie Release Trends Q3</a:t>
            </a:r>
            <a:endParaRPr lang="en-US" sz="2700" dirty="0"/>
          </a:p>
        </p:txBody>
      </p:sp>
      <p:sp>
        <p:nvSpPr>
          <p:cNvPr id="3" name="Text 1"/>
          <p:cNvSpPr/>
          <p:nvPr/>
        </p:nvSpPr>
        <p:spPr>
          <a:xfrm>
            <a:off x="485299" y="1161098"/>
            <a:ext cx="2773204" cy="346591"/>
          </a:xfrm>
          <a:prstGeom prst="rect">
            <a:avLst/>
          </a:prstGeom>
          <a:noFill/>
          <a:ln/>
        </p:spPr>
        <p:txBody>
          <a:bodyPr wrap="none" lIns="0" tIns="0" rIns="0" bIns="0" rtlCol="0" anchor="t"/>
          <a:lstStyle/>
          <a:p>
            <a:pPr marL="0" indent="0">
              <a:lnSpc>
                <a:spcPts val="2700"/>
              </a:lnSpc>
              <a:buNone/>
            </a:pPr>
            <a:r>
              <a:rPr lang="en-US" sz="2150" dirty="0">
                <a:solidFill>
                  <a:srgbClr val="F2F0F4"/>
                </a:solidFill>
                <a:latin typeface="Montserrat" pitchFamily="34" charset="0"/>
                <a:ea typeface="Montserrat" pitchFamily="34" charset="-122"/>
                <a:cs typeface="Montserrat" pitchFamily="34" charset="-120"/>
              </a:rPr>
              <a:t>Yearly Trend</a:t>
            </a:r>
            <a:endParaRPr lang="en-US" sz="2150" dirty="0"/>
          </a:p>
        </p:txBody>
      </p:sp>
      <p:sp>
        <p:nvSpPr>
          <p:cNvPr id="4" name="Text 2"/>
          <p:cNvSpPr/>
          <p:nvPr/>
        </p:nvSpPr>
        <p:spPr>
          <a:xfrm>
            <a:off x="485299" y="1646277"/>
            <a:ext cx="6660833" cy="443865"/>
          </a:xfrm>
          <a:prstGeom prst="rect">
            <a:avLst/>
          </a:prstGeom>
          <a:noFill/>
          <a:ln/>
        </p:spPr>
        <p:txBody>
          <a:bodyPr wrap="squar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This SQL query calculates the total number of movies released each year by counting the number of rows in the 'movie' table grouped by the 'year' column. The results are ordered by year.</a:t>
            </a:r>
            <a:endParaRPr lang="en-US" sz="1050" dirty="0"/>
          </a:p>
        </p:txBody>
      </p:sp>
      <p:sp>
        <p:nvSpPr>
          <p:cNvPr id="5" name="Shape 3"/>
          <p:cNvSpPr/>
          <p:nvPr/>
        </p:nvSpPr>
        <p:spPr>
          <a:xfrm>
            <a:off x="485299" y="2246114"/>
            <a:ext cx="6660833" cy="1628775"/>
          </a:xfrm>
          <a:prstGeom prst="roundRect">
            <a:avLst>
              <a:gd name="adj" fmla="val 3576"/>
            </a:avLst>
          </a:prstGeom>
          <a:noFill/>
          <a:ln w="7620">
            <a:solidFill>
              <a:srgbClr val="FFFFFF">
                <a:alpha val="24000"/>
              </a:srgbClr>
            </a:solidFill>
            <a:prstDash val="solid"/>
          </a:ln>
        </p:spPr>
      </p:sp>
      <p:sp>
        <p:nvSpPr>
          <p:cNvPr id="6" name="Shape 4"/>
          <p:cNvSpPr/>
          <p:nvPr/>
        </p:nvSpPr>
        <p:spPr>
          <a:xfrm>
            <a:off x="492919" y="2253734"/>
            <a:ext cx="6645593" cy="403384"/>
          </a:xfrm>
          <a:prstGeom prst="rect">
            <a:avLst/>
          </a:prstGeom>
          <a:solidFill>
            <a:srgbClr val="FFFFFF">
              <a:alpha val="4000"/>
            </a:srgbClr>
          </a:solidFill>
          <a:ln/>
        </p:spPr>
      </p:sp>
      <p:sp>
        <p:nvSpPr>
          <p:cNvPr id="7" name="Text 5"/>
          <p:cNvSpPr/>
          <p:nvPr/>
        </p:nvSpPr>
        <p:spPr>
          <a:xfrm>
            <a:off x="631508" y="2344460"/>
            <a:ext cx="3041809" cy="221933"/>
          </a:xfrm>
          <a:prstGeom prst="rect">
            <a:avLst/>
          </a:prstGeom>
          <a:noFill/>
          <a:ln/>
        </p:spPr>
        <p:txBody>
          <a:bodyPr wrap="none" lIns="0" tIns="0" rIns="0" bIns="0" rtlCol="0" anchor="t"/>
          <a:lstStyle/>
          <a:p>
            <a:pPr marL="0" indent="0">
              <a:lnSpc>
                <a:spcPts val="1700"/>
              </a:lnSpc>
              <a:buNone/>
            </a:pPr>
            <a:r>
              <a:rPr lang="en-US" sz="1050" b="1" dirty="0">
                <a:solidFill>
                  <a:srgbClr val="DCD7E5"/>
                </a:solidFill>
                <a:latin typeface="Heebo Light" pitchFamily="34" charset="0"/>
                <a:ea typeface="Heebo Light" pitchFamily="34" charset="-122"/>
                <a:cs typeface="Heebo Light" pitchFamily="34" charset="-120"/>
              </a:rPr>
              <a:t>Year</a:t>
            </a:r>
            <a:endParaRPr lang="en-US" sz="1050" dirty="0"/>
          </a:p>
        </p:txBody>
      </p:sp>
      <p:sp>
        <p:nvSpPr>
          <p:cNvPr id="8" name="Text 6"/>
          <p:cNvSpPr/>
          <p:nvPr/>
        </p:nvSpPr>
        <p:spPr>
          <a:xfrm>
            <a:off x="3958114" y="2344460"/>
            <a:ext cx="3041809" cy="221933"/>
          </a:xfrm>
          <a:prstGeom prst="rect">
            <a:avLst/>
          </a:prstGeom>
          <a:noFill/>
          <a:ln/>
        </p:spPr>
        <p:txBody>
          <a:bodyPr wrap="none" lIns="0" tIns="0" rIns="0" bIns="0" rtlCol="0" anchor="t"/>
          <a:lstStyle/>
          <a:p>
            <a:pPr marL="0" indent="0">
              <a:lnSpc>
                <a:spcPts val="1700"/>
              </a:lnSpc>
              <a:buNone/>
            </a:pPr>
            <a:r>
              <a:rPr lang="en-US" sz="1050" b="1" dirty="0">
                <a:solidFill>
                  <a:srgbClr val="DCD7E5"/>
                </a:solidFill>
                <a:latin typeface="Heebo Light" pitchFamily="34" charset="0"/>
                <a:ea typeface="Heebo Light" pitchFamily="34" charset="-122"/>
                <a:cs typeface="Heebo Light" pitchFamily="34" charset="-120"/>
              </a:rPr>
              <a:t>Number of Movies</a:t>
            </a:r>
            <a:endParaRPr lang="en-US" sz="1050" dirty="0"/>
          </a:p>
        </p:txBody>
      </p:sp>
      <p:sp>
        <p:nvSpPr>
          <p:cNvPr id="9" name="Shape 7"/>
          <p:cNvSpPr/>
          <p:nvPr/>
        </p:nvSpPr>
        <p:spPr>
          <a:xfrm>
            <a:off x="492919" y="2657118"/>
            <a:ext cx="6645593" cy="403384"/>
          </a:xfrm>
          <a:prstGeom prst="rect">
            <a:avLst/>
          </a:prstGeom>
          <a:solidFill>
            <a:srgbClr val="000000">
              <a:alpha val="4000"/>
            </a:srgbClr>
          </a:solidFill>
          <a:ln/>
        </p:spPr>
      </p:sp>
      <p:sp>
        <p:nvSpPr>
          <p:cNvPr id="10" name="Text 8"/>
          <p:cNvSpPr/>
          <p:nvPr/>
        </p:nvSpPr>
        <p:spPr>
          <a:xfrm>
            <a:off x="631508" y="2747843"/>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2017</a:t>
            </a:r>
            <a:endParaRPr lang="en-US" sz="1050" dirty="0"/>
          </a:p>
        </p:txBody>
      </p:sp>
      <p:sp>
        <p:nvSpPr>
          <p:cNvPr id="11" name="Text 9"/>
          <p:cNvSpPr/>
          <p:nvPr/>
        </p:nvSpPr>
        <p:spPr>
          <a:xfrm>
            <a:off x="3958114" y="2747843"/>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3052</a:t>
            </a:r>
            <a:endParaRPr lang="en-US" sz="1050" dirty="0"/>
          </a:p>
        </p:txBody>
      </p:sp>
      <p:sp>
        <p:nvSpPr>
          <p:cNvPr id="12" name="Shape 10"/>
          <p:cNvSpPr/>
          <p:nvPr/>
        </p:nvSpPr>
        <p:spPr>
          <a:xfrm>
            <a:off x="492919" y="3060502"/>
            <a:ext cx="6645593" cy="403384"/>
          </a:xfrm>
          <a:prstGeom prst="rect">
            <a:avLst/>
          </a:prstGeom>
          <a:solidFill>
            <a:srgbClr val="FFFFFF">
              <a:alpha val="4000"/>
            </a:srgbClr>
          </a:solidFill>
          <a:ln/>
        </p:spPr>
      </p:sp>
      <p:sp>
        <p:nvSpPr>
          <p:cNvPr id="13" name="Text 11"/>
          <p:cNvSpPr/>
          <p:nvPr/>
        </p:nvSpPr>
        <p:spPr>
          <a:xfrm>
            <a:off x="631508" y="3151227"/>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2018</a:t>
            </a:r>
            <a:endParaRPr lang="en-US" sz="1050" dirty="0"/>
          </a:p>
        </p:txBody>
      </p:sp>
      <p:sp>
        <p:nvSpPr>
          <p:cNvPr id="14" name="Text 12"/>
          <p:cNvSpPr/>
          <p:nvPr/>
        </p:nvSpPr>
        <p:spPr>
          <a:xfrm>
            <a:off x="3958114" y="3151227"/>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2944</a:t>
            </a:r>
            <a:endParaRPr lang="en-US" sz="1050" dirty="0"/>
          </a:p>
        </p:txBody>
      </p:sp>
      <p:sp>
        <p:nvSpPr>
          <p:cNvPr id="15" name="Shape 13"/>
          <p:cNvSpPr/>
          <p:nvPr/>
        </p:nvSpPr>
        <p:spPr>
          <a:xfrm>
            <a:off x="492919" y="3463885"/>
            <a:ext cx="6645593" cy="403384"/>
          </a:xfrm>
          <a:prstGeom prst="rect">
            <a:avLst/>
          </a:prstGeom>
          <a:solidFill>
            <a:srgbClr val="000000">
              <a:alpha val="4000"/>
            </a:srgbClr>
          </a:solidFill>
          <a:ln/>
        </p:spPr>
      </p:sp>
      <p:sp>
        <p:nvSpPr>
          <p:cNvPr id="16" name="Text 14"/>
          <p:cNvSpPr/>
          <p:nvPr/>
        </p:nvSpPr>
        <p:spPr>
          <a:xfrm>
            <a:off x="631508" y="3554611"/>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2019</a:t>
            </a:r>
            <a:endParaRPr lang="en-US" sz="1050" dirty="0"/>
          </a:p>
        </p:txBody>
      </p:sp>
      <p:sp>
        <p:nvSpPr>
          <p:cNvPr id="17" name="Text 15"/>
          <p:cNvSpPr/>
          <p:nvPr/>
        </p:nvSpPr>
        <p:spPr>
          <a:xfrm>
            <a:off x="3958114" y="3554611"/>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2001</a:t>
            </a:r>
            <a:endParaRPr lang="en-US" sz="1050" dirty="0"/>
          </a:p>
        </p:txBody>
      </p:sp>
      <p:sp>
        <p:nvSpPr>
          <p:cNvPr id="18" name="Text 16"/>
          <p:cNvSpPr/>
          <p:nvPr/>
        </p:nvSpPr>
        <p:spPr>
          <a:xfrm>
            <a:off x="7491889" y="1161098"/>
            <a:ext cx="2773204" cy="346591"/>
          </a:xfrm>
          <a:prstGeom prst="rect">
            <a:avLst/>
          </a:prstGeom>
          <a:noFill/>
          <a:ln/>
        </p:spPr>
        <p:txBody>
          <a:bodyPr wrap="none" lIns="0" tIns="0" rIns="0" bIns="0" rtlCol="0" anchor="t"/>
          <a:lstStyle/>
          <a:p>
            <a:pPr marL="0" indent="0">
              <a:lnSpc>
                <a:spcPts val="2700"/>
              </a:lnSpc>
              <a:buNone/>
            </a:pPr>
            <a:r>
              <a:rPr lang="en-US" sz="2150" dirty="0">
                <a:solidFill>
                  <a:srgbClr val="F2F0F4"/>
                </a:solidFill>
                <a:latin typeface="Montserrat" pitchFamily="34" charset="0"/>
                <a:ea typeface="Montserrat" pitchFamily="34" charset="-122"/>
                <a:cs typeface="Montserrat" pitchFamily="34" charset="-120"/>
              </a:rPr>
              <a:t>Monthly Trend</a:t>
            </a:r>
            <a:endParaRPr lang="en-US" sz="2150" dirty="0"/>
          </a:p>
        </p:txBody>
      </p:sp>
      <p:sp>
        <p:nvSpPr>
          <p:cNvPr id="19" name="Text 17"/>
          <p:cNvSpPr/>
          <p:nvPr/>
        </p:nvSpPr>
        <p:spPr>
          <a:xfrm>
            <a:off x="7491889" y="1646277"/>
            <a:ext cx="6660833" cy="665798"/>
          </a:xfrm>
          <a:prstGeom prst="rect">
            <a:avLst/>
          </a:prstGeom>
          <a:noFill/>
          <a:ln/>
        </p:spPr>
        <p:txBody>
          <a:bodyPr wrap="squar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This SQL query calculates the total number of movies released each month by extracting the month from the 'date_published' column and counting the number of rows grouped by the month number. The results are ordered by month number.</a:t>
            </a:r>
            <a:endParaRPr lang="en-US" sz="1050" dirty="0"/>
          </a:p>
        </p:txBody>
      </p:sp>
      <p:sp>
        <p:nvSpPr>
          <p:cNvPr id="20" name="Shape 18"/>
          <p:cNvSpPr/>
          <p:nvPr/>
        </p:nvSpPr>
        <p:spPr>
          <a:xfrm>
            <a:off x="7491889" y="2468047"/>
            <a:ext cx="6660833" cy="5259229"/>
          </a:xfrm>
          <a:prstGeom prst="roundRect">
            <a:avLst>
              <a:gd name="adj" fmla="val 1107"/>
            </a:avLst>
          </a:prstGeom>
          <a:noFill/>
          <a:ln w="7620">
            <a:solidFill>
              <a:srgbClr val="FFFFFF">
                <a:alpha val="24000"/>
              </a:srgbClr>
            </a:solidFill>
            <a:prstDash val="solid"/>
          </a:ln>
        </p:spPr>
      </p:sp>
      <p:sp>
        <p:nvSpPr>
          <p:cNvPr id="21" name="Shape 19"/>
          <p:cNvSpPr/>
          <p:nvPr/>
        </p:nvSpPr>
        <p:spPr>
          <a:xfrm>
            <a:off x="7499509" y="2475667"/>
            <a:ext cx="6645593" cy="403384"/>
          </a:xfrm>
          <a:prstGeom prst="rect">
            <a:avLst/>
          </a:prstGeom>
          <a:solidFill>
            <a:srgbClr val="FFFFFF">
              <a:alpha val="4000"/>
            </a:srgbClr>
          </a:solidFill>
          <a:ln/>
        </p:spPr>
      </p:sp>
      <p:sp>
        <p:nvSpPr>
          <p:cNvPr id="22" name="Text 20"/>
          <p:cNvSpPr/>
          <p:nvPr/>
        </p:nvSpPr>
        <p:spPr>
          <a:xfrm>
            <a:off x="7638098" y="2566392"/>
            <a:ext cx="3041809" cy="221933"/>
          </a:xfrm>
          <a:prstGeom prst="rect">
            <a:avLst/>
          </a:prstGeom>
          <a:noFill/>
          <a:ln/>
        </p:spPr>
        <p:txBody>
          <a:bodyPr wrap="none" lIns="0" tIns="0" rIns="0" bIns="0" rtlCol="0" anchor="t"/>
          <a:lstStyle/>
          <a:p>
            <a:pPr marL="0" indent="0">
              <a:lnSpc>
                <a:spcPts val="1700"/>
              </a:lnSpc>
              <a:buNone/>
            </a:pPr>
            <a:r>
              <a:rPr lang="en-US" sz="1050" b="1" dirty="0">
                <a:solidFill>
                  <a:srgbClr val="DCD7E5"/>
                </a:solidFill>
                <a:latin typeface="Heebo Light" pitchFamily="34" charset="0"/>
                <a:ea typeface="Heebo Light" pitchFamily="34" charset="-122"/>
                <a:cs typeface="Heebo Light" pitchFamily="34" charset="-120"/>
              </a:rPr>
              <a:t>Month</a:t>
            </a:r>
            <a:endParaRPr lang="en-US" sz="1050" dirty="0"/>
          </a:p>
        </p:txBody>
      </p:sp>
      <p:sp>
        <p:nvSpPr>
          <p:cNvPr id="23" name="Text 21"/>
          <p:cNvSpPr/>
          <p:nvPr/>
        </p:nvSpPr>
        <p:spPr>
          <a:xfrm>
            <a:off x="10964704" y="2566392"/>
            <a:ext cx="3041809" cy="221933"/>
          </a:xfrm>
          <a:prstGeom prst="rect">
            <a:avLst/>
          </a:prstGeom>
          <a:noFill/>
          <a:ln/>
        </p:spPr>
        <p:txBody>
          <a:bodyPr wrap="none" lIns="0" tIns="0" rIns="0" bIns="0" rtlCol="0" anchor="t"/>
          <a:lstStyle/>
          <a:p>
            <a:pPr marL="0" indent="0">
              <a:lnSpc>
                <a:spcPts val="1700"/>
              </a:lnSpc>
              <a:buNone/>
            </a:pPr>
            <a:r>
              <a:rPr lang="en-US" sz="1050" b="1" dirty="0">
                <a:solidFill>
                  <a:srgbClr val="DCD7E5"/>
                </a:solidFill>
                <a:latin typeface="Heebo Light" pitchFamily="34" charset="0"/>
                <a:ea typeface="Heebo Light" pitchFamily="34" charset="-122"/>
                <a:cs typeface="Heebo Light" pitchFamily="34" charset="-120"/>
              </a:rPr>
              <a:t>Number of Movies</a:t>
            </a:r>
            <a:endParaRPr lang="en-US" sz="1050" dirty="0"/>
          </a:p>
        </p:txBody>
      </p:sp>
      <p:sp>
        <p:nvSpPr>
          <p:cNvPr id="24" name="Shape 22"/>
          <p:cNvSpPr/>
          <p:nvPr/>
        </p:nvSpPr>
        <p:spPr>
          <a:xfrm>
            <a:off x="7499509" y="2879050"/>
            <a:ext cx="6645593" cy="403384"/>
          </a:xfrm>
          <a:prstGeom prst="rect">
            <a:avLst/>
          </a:prstGeom>
          <a:solidFill>
            <a:srgbClr val="000000">
              <a:alpha val="4000"/>
            </a:srgbClr>
          </a:solidFill>
          <a:ln/>
        </p:spPr>
      </p:sp>
      <p:sp>
        <p:nvSpPr>
          <p:cNvPr id="25" name="Text 23"/>
          <p:cNvSpPr/>
          <p:nvPr/>
        </p:nvSpPr>
        <p:spPr>
          <a:xfrm>
            <a:off x="7638098" y="2969776"/>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1</a:t>
            </a:r>
            <a:endParaRPr lang="en-US" sz="1050" dirty="0"/>
          </a:p>
        </p:txBody>
      </p:sp>
      <p:sp>
        <p:nvSpPr>
          <p:cNvPr id="26" name="Text 24"/>
          <p:cNvSpPr/>
          <p:nvPr/>
        </p:nvSpPr>
        <p:spPr>
          <a:xfrm>
            <a:off x="10964704" y="2969776"/>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804</a:t>
            </a:r>
            <a:endParaRPr lang="en-US" sz="1050" dirty="0"/>
          </a:p>
        </p:txBody>
      </p:sp>
      <p:sp>
        <p:nvSpPr>
          <p:cNvPr id="27" name="Shape 25"/>
          <p:cNvSpPr/>
          <p:nvPr/>
        </p:nvSpPr>
        <p:spPr>
          <a:xfrm>
            <a:off x="7499509" y="3282434"/>
            <a:ext cx="6645593" cy="403384"/>
          </a:xfrm>
          <a:prstGeom prst="rect">
            <a:avLst/>
          </a:prstGeom>
          <a:solidFill>
            <a:srgbClr val="FFFFFF">
              <a:alpha val="4000"/>
            </a:srgbClr>
          </a:solidFill>
          <a:ln/>
        </p:spPr>
      </p:sp>
      <p:sp>
        <p:nvSpPr>
          <p:cNvPr id="28" name="Text 26"/>
          <p:cNvSpPr/>
          <p:nvPr/>
        </p:nvSpPr>
        <p:spPr>
          <a:xfrm>
            <a:off x="7638098" y="3373160"/>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2</a:t>
            </a:r>
            <a:endParaRPr lang="en-US" sz="1050" dirty="0"/>
          </a:p>
        </p:txBody>
      </p:sp>
      <p:sp>
        <p:nvSpPr>
          <p:cNvPr id="29" name="Text 27"/>
          <p:cNvSpPr/>
          <p:nvPr/>
        </p:nvSpPr>
        <p:spPr>
          <a:xfrm>
            <a:off x="10964704" y="3373160"/>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640</a:t>
            </a:r>
            <a:endParaRPr lang="en-US" sz="1050" dirty="0"/>
          </a:p>
        </p:txBody>
      </p:sp>
      <p:sp>
        <p:nvSpPr>
          <p:cNvPr id="30" name="Shape 28"/>
          <p:cNvSpPr/>
          <p:nvPr/>
        </p:nvSpPr>
        <p:spPr>
          <a:xfrm>
            <a:off x="7499509" y="3685818"/>
            <a:ext cx="6645593" cy="403384"/>
          </a:xfrm>
          <a:prstGeom prst="rect">
            <a:avLst/>
          </a:prstGeom>
          <a:solidFill>
            <a:srgbClr val="000000">
              <a:alpha val="4000"/>
            </a:srgbClr>
          </a:solidFill>
          <a:ln/>
        </p:spPr>
      </p:sp>
      <p:sp>
        <p:nvSpPr>
          <p:cNvPr id="31" name="Text 29"/>
          <p:cNvSpPr/>
          <p:nvPr/>
        </p:nvSpPr>
        <p:spPr>
          <a:xfrm>
            <a:off x="7638098" y="3776543"/>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3</a:t>
            </a:r>
            <a:endParaRPr lang="en-US" sz="1050" dirty="0"/>
          </a:p>
        </p:txBody>
      </p:sp>
      <p:sp>
        <p:nvSpPr>
          <p:cNvPr id="32" name="Text 30"/>
          <p:cNvSpPr/>
          <p:nvPr/>
        </p:nvSpPr>
        <p:spPr>
          <a:xfrm>
            <a:off x="10964704" y="3776543"/>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824</a:t>
            </a:r>
            <a:endParaRPr lang="en-US" sz="1050" dirty="0"/>
          </a:p>
        </p:txBody>
      </p:sp>
      <p:sp>
        <p:nvSpPr>
          <p:cNvPr id="33" name="Shape 31"/>
          <p:cNvSpPr/>
          <p:nvPr/>
        </p:nvSpPr>
        <p:spPr>
          <a:xfrm>
            <a:off x="7499509" y="4089202"/>
            <a:ext cx="6645593" cy="403384"/>
          </a:xfrm>
          <a:prstGeom prst="rect">
            <a:avLst/>
          </a:prstGeom>
          <a:solidFill>
            <a:srgbClr val="FFFFFF">
              <a:alpha val="4000"/>
            </a:srgbClr>
          </a:solidFill>
          <a:ln/>
        </p:spPr>
      </p:sp>
      <p:sp>
        <p:nvSpPr>
          <p:cNvPr id="34" name="Text 32"/>
          <p:cNvSpPr/>
          <p:nvPr/>
        </p:nvSpPr>
        <p:spPr>
          <a:xfrm>
            <a:off x="7638098" y="4179927"/>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4</a:t>
            </a:r>
            <a:endParaRPr lang="en-US" sz="1050" dirty="0"/>
          </a:p>
        </p:txBody>
      </p:sp>
      <p:sp>
        <p:nvSpPr>
          <p:cNvPr id="35" name="Text 33"/>
          <p:cNvSpPr/>
          <p:nvPr/>
        </p:nvSpPr>
        <p:spPr>
          <a:xfrm>
            <a:off x="10964704" y="4179927"/>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680</a:t>
            </a:r>
            <a:endParaRPr lang="en-US" sz="1050" dirty="0"/>
          </a:p>
        </p:txBody>
      </p:sp>
      <p:sp>
        <p:nvSpPr>
          <p:cNvPr id="36" name="Shape 34"/>
          <p:cNvSpPr/>
          <p:nvPr/>
        </p:nvSpPr>
        <p:spPr>
          <a:xfrm>
            <a:off x="7499509" y="4492585"/>
            <a:ext cx="6645593" cy="403384"/>
          </a:xfrm>
          <a:prstGeom prst="rect">
            <a:avLst/>
          </a:prstGeom>
          <a:solidFill>
            <a:srgbClr val="000000">
              <a:alpha val="4000"/>
            </a:srgbClr>
          </a:solidFill>
          <a:ln/>
        </p:spPr>
      </p:sp>
      <p:sp>
        <p:nvSpPr>
          <p:cNvPr id="37" name="Text 35"/>
          <p:cNvSpPr/>
          <p:nvPr/>
        </p:nvSpPr>
        <p:spPr>
          <a:xfrm>
            <a:off x="7638098" y="4583311"/>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5</a:t>
            </a:r>
            <a:endParaRPr lang="en-US" sz="1050" dirty="0"/>
          </a:p>
        </p:txBody>
      </p:sp>
      <p:sp>
        <p:nvSpPr>
          <p:cNvPr id="38" name="Text 36"/>
          <p:cNvSpPr/>
          <p:nvPr/>
        </p:nvSpPr>
        <p:spPr>
          <a:xfrm>
            <a:off x="10964704" y="4583311"/>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625</a:t>
            </a:r>
            <a:endParaRPr lang="en-US" sz="1050" dirty="0"/>
          </a:p>
        </p:txBody>
      </p:sp>
      <p:sp>
        <p:nvSpPr>
          <p:cNvPr id="39" name="Shape 37"/>
          <p:cNvSpPr/>
          <p:nvPr/>
        </p:nvSpPr>
        <p:spPr>
          <a:xfrm>
            <a:off x="7499509" y="4895969"/>
            <a:ext cx="6645593" cy="403384"/>
          </a:xfrm>
          <a:prstGeom prst="rect">
            <a:avLst/>
          </a:prstGeom>
          <a:solidFill>
            <a:srgbClr val="FFFFFF">
              <a:alpha val="4000"/>
            </a:srgbClr>
          </a:solidFill>
          <a:ln/>
        </p:spPr>
      </p:sp>
      <p:sp>
        <p:nvSpPr>
          <p:cNvPr id="40" name="Text 38"/>
          <p:cNvSpPr/>
          <p:nvPr/>
        </p:nvSpPr>
        <p:spPr>
          <a:xfrm>
            <a:off x="7638098" y="4986695"/>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6</a:t>
            </a:r>
            <a:endParaRPr lang="en-US" sz="1050" dirty="0"/>
          </a:p>
        </p:txBody>
      </p:sp>
      <p:sp>
        <p:nvSpPr>
          <p:cNvPr id="41" name="Text 39"/>
          <p:cNvSpPr/>
          <p:nvPr/>
        </p:nvSpPr>
        <p:spPr>
          <a:xfrm>
            <a:off x="10964704" y="4986695"/>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580</a:t>
            </a:r>
            <a:endParaRPr lang="en-US" sz="1050" dirty="0"/>
          </a:p>
        </p:txBody>
      </p:sp>
      <p:sp>
        <p:nvSpPr>
          <p:cNvPr id="42" name="Shape 40"/>
          <p:cNvSpPr/>
          <p:nvPr/>
        </p:nvSpPr>
        <p:spPr>
          <a:xfrm>
            <a:off x="7499509" y="5299353"/>
            <a:ext cx="6645593" cy="403384"/>
          </a:xfrm>
          <a:prstGeom prst="rect">
            <a:avLst/>
          </a:prstGeom>
          <a:solidFill>
            <a:srgbClr val="000000">
              <a:alpha val="4000"/>
            </a:srgbClr>
          </a:solidFill>
          <a:ln/>
        </p:spPr>
      </p:sp>
      <p:sp>
        <p:nvSpPr>
          <p:cNvPr id="43" name="Text 41"/>
          <p:cNvSpPr/>
          <p:nvPr/>
        </p:nvSpPr>
        <p:spPr>
          <a:xfrm>
            <a:off x="7638098" y="5390078"/>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7</a:t>
            </a:r>
            <a:endParaRPr lang="en-US" sz="1050" dirty="0"/>
          </a:p>
        </p:txBody>
      </p:sp>
      <p:sp>
        <p:nvSpPr>
          <p:cNvPr id="44" name="Text 42"/>
          <p:cNvSpPr/>
          <p:nvPr/>
        </p:nvSpPr>
        <p:spPr>
          <a:xfrm>
            <a:off x="10964704" y="5390078"/>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493</a:t>
            </a:r>
            <a:endParaRPr lang="en-US" sz="1050" dirty="0"/>
          </a:p>
        </p:txBody>
      </p:sp>
      <p:sp>
        <p:nvSpPr>
          <p:cNvPr id="45" name="Shape 43"/>
          <p:cNvSpPr/>
          <p:nvPr/>
        </p:nvSpPr>
        <p:spPr>
          <a:xfrm>
            <a:off x="7499509" y="5702737"/>
            <a:ext cx="6645593" cy="403384"/>
          </a:xfrm>
          <a:prstGeom prst="rect">
            <a:avLst/>
          </a:prstGeom>
          <a:solidFill>
            <a:srgbClr val="FFFFFF">
              <a:alpha val="4000"/>
            </a:srgbClr>
          </a:solidFill>
          <a:ln/>
        </p:spPr>
      </p:sp>
      <p:sp>
        <p:nvSpPr>
          <p:cNvPr id="46" name="Text 44"/>
          <p:cNvSpPr/>
          <p:nvPr/>
        </p:nvSpPr>
        <p:spPr>
          <a:xfrm>
            <a:off x="7638098" y="5793462"/>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8</a:t>
            </a:r>
            <a:endParaRPr lang="en-US" sz="1050" dirty="0"/>
          </a:p>
        </p:txBody>
      </p:sp>
      <p:sp>
        <p:nvSpPr>
          <p:cNvPr id="47" name="Text 45"/>
          <p:cNvSpPr/>
          <p:nvPr/>
        </p:nvSpPr>
        <p:spPr>
          <a:xfrm>
            <a:off x="10964704" y="5793462"/>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678</a:t>
            </a:r>
            <a:endParaRPr lang="en-US" sz="1050" dirty="0"/>
          </a:p>
        </p:txBody>
      </p:sp>
      <p:sp>
        <p:nvSpPr>
          <p:cNvPr id="48" name="Shape 46"/>
          <p:cNvSpPr/>
          <p:nvPr/>
        </p:nvSpPr>
        <p:spPr>
          <a:xfrm>
            <a:off x="7499509" y="6106120"/>
            <a:ext cx="6645593" cy="403384"/>
          </a:xfrm>
          <a:prstGeom prst="rect">
            <a:avLst/>
          </a:prstGeom>
          <a:solidFill>
            <a:srgbClr val="000000">
              <a:alpha val="4000"/>
            </a:srgbClr>
          </a:solidFill>
          <a:ln/>
        </p:spPr>
      </p:sp>
      <p:sp>
        <p:nvSpPr>
          <p:cNvPr id="49" name="Text 47"/>
          <p:cNvSpPr/>
          <p:nvPr/>
        </p:nvSpPr>
        <p:spPr>
          <a:xfrm>
            <a:off x="7638098" y="6196846"/>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9</a:t>
            </a:r>
            <a:endParaRPr lang="en-US" sz="1050" dirty="0"/>
          </a:p>
        </p:txBody>
      </p:sp>
      <p:sp>
        <p:nvSpPr>
          <p:cNvPr id="50" name="Text 48"/>
          <p:cNvSpPr/>
          <p:nvPr/>
        </p:nvSpPr>
        <p:spPr>
          <a:xfrm>
            <a:off x="10964704" y="6196846"/>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809</a:t>
            </a:r>
            <a:endParaRPr lang="en-US" sz="1050" dirty="0"/>
          </a:p>
        </p:txBody>
      </p:sp>
      <p:sp>
        <p:nvSpPr>
          <p:cNvPr id="51" name="Shape 49"/>
          <p:cNvSpPr/>
          <p:nvPr/>
        </p:nvSpPr>
        <p:spPr>
          <a:xfrm>
            <a:off x="7499509" y="6509504"/>
            <a:ext cx="6645593" cy="403384"/>
          </a:xfrm>
          <a:prstGeom prst="rect">
            <a:avLst/>
          </a:prstGeom>
          <a:solidFill>
            <a:srgbClr val="FFFFFF">
              <a:alpha val="4000"/>
            </a:srgbClr>
          </a:solidFill>
          <a:ln/>
        </p:spPr>
      </p:sp>
      <p:sp>
        <p:nvSpPr>
          <p:cNvPr id="52" name="Text 50"/>
          <p:cNvSpPr/>
          <p:nvPr/>
        </p:nvSpPr>
        <p:spPr>
          <a:xfrm>
            <a:off x="7638098" y="6600230"/>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10</a:t>
            </a:r>
            <a:endParaRPr lang="en-US" sz="1050" dirty="0"/>
          </a:p>
        </p:txBody>
      </p:sp>
      <p:sp>
        <p:nvSpPr>
          <p:cNvPr id="53" name="Text 51"/>
          <p:cNvSpPr/>
          <p:nvPr/>
        </p:nvSpPr>
        <p:spPr>
          <a:xfrm>
            <a:off x="10964704" y="6600230"/>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801</a:t>
            </a:r>
            <a:endParaRPr lang="en-US" sz="1050" dirty="0"/>
          </a:p>
        </p:txBody>
      </p:sp>
      <p:sp>
        <p:nvSpPr>
          <p:cNvPr id="54" name="Shape 52"/>
          <p:cNvSpPr/>
          <p:nvPr/>
        </p:nvSpPr>
        <p:spPr>
          <a:xfrm>
            <a:off x="7499509" y="6912888"/>
            <a:ext cx="6645593" cy="403384"/>
          </a:xfrm>
          <a:prstGeom prst="rect">
            <a:avLst/>
          </a:prstGeom>
          <a:solidFill>
            <a:srgbClr val="000000">
              <a:alpha val="4000"/>
            </a:srgbClr>
          </a:solidFill>
          <a:ln/>
        </p:spPr>
      </p:sp>
      <p:sp>
        <p:nvSpPr>
          <p:cNvPr id="55" name="Text 53"/>
          <p:cNvSpPr/>
          <p:nvPr/>
        </p:nvSpPr>
        <p:spPr>
          <a:xfrm>
            <a:off x="7638098" y="7003613"/>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11</a:t>
            </a:r>
            <a:endParaRPr lang="en-US" sz="1050" dirty="0"/>
          </a:p>
        </p:txBody>
      </p:sp>
      <p:sp>
        <p:nvSpPr>
          <p:cNvPr id="56" name="Text 54"/>
          <p:cNvSpPr/>
          <p:nvPr/>
        </p:nvSpPr>
        <p:spPr>
          <a:xfrm>
            <a:off x="10964704" y="7003613"/>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625</a:t>
            </a:r>
            <a:endParaRPr lang="en-US" sz="1050" dirty="0"/>
          </a:p>
        </p:txBody>
      </p:sp>
      <p:sp>
        <p:nvSpPr>
          <p:cNvPr id="57" name="Shape 55"/>
          <p:cNvSpPr/>
          <p:nvPr/>
        </p:nvSpPr>
        <p:spPr>
          <a:xfrm>
            <a:off x="7499509" y="7316272"/>
            <a:ext cx="6645593" cy="403384"/>
          </a:xfrm>
          <a:prstGeom prst="rect">
            <a:avLst/>
          </a:prstGeom>
          <a:solidFill>
            <a:srgbClr val="FFFFFF">
              <a:alpha val="4000"/>
            </a:srgbClr>
          </a:solidFill>
          <a:ln/>
        </p:spPr>
      </p:sp>
      <p:sp>
        <p:nvSpPr>
          <p:cNvPr id="58" name="Text 56"/>
          <p:cNvSpPr/>
          <p:nvPr/>
        </p:nvSpPr>
        <p:spPr>
          <a:xfrm>
            <a:off x="7638098" y="7406997"/>
            <a:ext cx="3041809" cy="221933"/>
          </a:xfrm>
          <a:prstGeom prst="rect">
            <a:avLst/>
          </a:prstGeom>
          <a:noFill/>
          <a:ln/>
        </p:spPr>
        <p:txBody>
          <a:bodyPr wrap="none" lIns="0" tIns="0" rIns="0" bIns="0" rtlCol="0" anchor="t"/>
          <a:lstStyle/>
          <a:p>
            <a:pPr marL="0" indent="0">
              <a:lnSpc>
                <a:spcPts val="1700"/>
              </a:lnSpc>
              <a:buNone/>
            </a:pPr>
            <a:r>
              <a:rPr lang="en-US" sz="1050" dirty="0">
                <a:solidFill>
                  <a:srgbClr val="DCD7E5"/>
                </a:solidFill>
                <a:latin typeface="Heebo Light" pitchFamily="34" charset="0"/>
                <a:ea typeface="Heebo Light" pitchFamily="34" charset="-122"/>
                <a:cs typeface="Heebo Light" pitchFamily="34" charset="-120"/>
              </a:rPr>
              <a:t>12</a:t>
            </a:r>
            <a:endParaRPr lang="en-US" sz="1050" dirty="0"/>
          </a:p>
        </p:txBody>
      </p:sp>
      <p:sp>
        <p:nvSpPr>
          <p:cNvPr id="59" name="Text 57"/>
          <p:cNvSpPr/>
          <p:nvPr/>
        </p:nvSpPr>
        <p:spPr>
          <a:xfrm>
            <a:off x="10964704" y="7406997"/>
            <a:ext cx="3041809" cy="221933"/>
          </a:xfrm>
          <a:prstGeom prst="rect">
            <a:avLst/>
          </a:prstGeom>
          <a:noFill/>
          <a:ln/>
        </p:spPr>
        <p:txBody>
          <a:bodyPr wrap="none" lIns="0" tIns="0" rIns="0" bIns="0" rtlCol="0" anchor="t"/>
          <a:lstStyle/>
          <a:p>
            <a:pPr marL="0" indent="0">
              <a:lnSpc>
                <a:spcPts val="1700"/>
              </a:lnSpc>
              <a:buNone/>
            </a:pPr>
            <a:endParaRPr lang="en-US" sz="105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794980"/>
            <a:ext cx="756916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SQL Query Explanation Q4</a:t>
            </a:r>
            <a:endParaRPr lang="en-US" sz="4450" dirty="0"/>
          </a:p>
        </p:txBody>
      </p:sp>
      <p:sp>
        <p:nvSpPr>
          <p:cNvPr id="3" name="Text 1"/>
          <p:cNvSpPr/>
          <p:nvPr/>
        </p:nvSpPr>
        <p:spPr>
          <a:xfrm>
            <a:off x="793790" y="1957388"/>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The SQL query is designed to find the number of movies produced in the USA or India in the year 2019.</a:t>
            </a:r>
            <a:endParaRPr lang="en-US" sz="1750" dirty="0"/>
          </a:p>
        </p:txBody>
      </p:sp>
      <p:sp>
        <p:nvSpPr>
          <p:cNvPr id="4" name="Text 2"/>
          <p:cNvSpPr/>
          <p:nvPr/>
        </p:nvSpPr>
        <p:spPr>
          <a:xfrm>
            <a:off x="793790" y="2575441"/>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Here's a breakdown of the query:</a:t>
            </a:r>
            <a:endParaRPr lang="en-US" sz="1750" dirty="0"/>
          </a:p>
        </p:txBody>
      </p:sp>
      <p:sp>
        <p:nvSpPr>
          <p:cNvPr id="5" name="Shape 3"/>
          <p:cNvSpPr/>
          <p:nvPr/>
        </p:nvSpPr>
        <p:spPr>
          <a:xfrm>
            <a:off x="793790" y="3448645"/>
            <a:ext cx="510302" cy="510302"/>
          </a:xfrm>
          <a:prstGeom prst="roundRect">
            <a:avLst>
              <a:gd name="adj" fmla="val 18669"/>
            </a:avLst>
          </a:prstGeom>
          <a:solidFill>
            <a:srgbClr val="31136C"/>
          </a:solidFill>
          <a:ln w="7620">
            <a:solidFill>
              <a:srgbClr val="4A2C85"/>
            </a:solidFill>
            <a:prstDash val="solid"/>
          </a:ln>
        </p:spPr>
      </p:sp>
      <p:sp>
        <p:nvSpPr>
          <p:cNvPr id="6" name="Text 4"/>
          <p:cNvSpPr/>
          <p:nvPr/>
        </p:nvSpPr>
        <p:spPr>
          <a:xfrm>
            <a:off x="987504" y="3533656"/>
            <a:ext cx="122873" cy="340281"/>
          </a:xfrm>
          <a:prstGeom prst="rect">
            <a:avLst/>
          </a:prstGeom>
          <a:noFill/>
          <a:ln/>
        </p:spPr>
        <p:txBody>
          <a:bodyPr wrap="none" lIns="0" tIns="0" rIns="0" bIns="0" rtlCol="0" anchor="t"/>
          <a:lstStyle/>
          <a:p>
            <a:pPr marL="0" indent="0" algn="ctr">
              <a:lnSpc>
                <a:spcPts val="2650"/>
              </a:lnSpc>
              <a:buNone/>
            </a:pPr>
            <a:r>
              <a:rPr lang="en-US" sz="2650" dirty="0">
                <a:solidFill>
                  <a:srgbClr val="DCD7E5"/>
                </a:solidFill>
                <a:latin typeface="Montserrat" pitchFamily="34" charset="0"/>
                <a:ea typeface="Montserrat" pitchFamily="34" charset="-122"/>
                <a:cs typeface="Montserrat" pitchFamily="34" charset="-120"/>
              </a:rPr>
              <a:t>1</a:t>
            </a:r>
            <a:endParaRPr lang="en-US" sz="2650" dirty="0"/>
          </a:p>
        </p:txBody>
      </p:sp>
      <p:sp>
        <p:nvSpPr>
          <p:cNvPr id="7" name="Text 5"/>
          <p:cNvSpPr/>
          <p:nvPr/>
        </p:nvSpPr>
        <p:spPr>
          <a:xfrm>
            <a:off x="1530906" y="3448645"/>
            <a:ext cx="3459242" cy="708660"/>
          </a:xfrm>
          <a:prstGeom prst="rect">
            <a:avLst/>
          </a:prstGeom>
          <a:noFill/>
          <a:ln/>
        </p:spPr>
        <p:txBody>
          <a:bodyPr wrap="squar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SELECT COUNT(id) AS number_of_movies</a:t>
            </a:r>
            <a:endParaRPr lang="en-US" sz="2200" dirty="0"/>
          </a:p>
        </p:txBody>
      </p:sp>
      <p:sp>
        <p:nvSpPr>
          <p:cNvPr id="8" name="Text 6"/>
          <p:cNvSpPr/>
          <p:nvPr/>
        </p:nvSpPr>
        <p:spPr>
          <a:xfrm>
            <a:off x="1530906" y="4293394"/>
            <a:ext cx="3459242" cy="217741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This part of the query selects the count of movie IDs and assigns the result to the column "number_of_movies". This gives us the total number of movies that match the criteria.</a:t>
            </a:r>
            <a:endParaRPr lang="en-US" sz="1750" dirty="0"/>
          </a:p>
        </p:txBody>
      </p:sp>
      <p:sp>
        <p:nvSpPr>
          <p:cNvPr id="9" name="Shape 7"/>
          <p:cNvSpPr/>
          <p:nvPr/>
        </p:nvSpPr>
        <p:spPr>
          <a:xfrm>
            <a:off x="5216962" y="3448645"/>
            <a:ext cx="510302" cy="510302"/>
          </a:xfrm>
          <a:prstGeom prst="roundRect">
            <a:avLst>
              <a:gd name="adj" fmla="val 18669"/>
            </a:avLst>
          </a:prstGeom>
          <a:solidFill>
            <a:srgbClr val="31136C"/>
          </a:solidFill>
          <a:ln w="7620">
            <a:solidFill>
              <a:srgbClr val="4A2C85"/>
            </a:solidFill>
            <a:prstDash val="solid"/>
          </a:ln>
        </p:spPr>
      </p:sp>
      <p:sp>
        <p:nvSpPr>
          <p:cNvPr id="10" name="Text 8"/>
          <p:cNvSpPr/>
          <p:nvPr/>
        </p:nvSpPr>
        <p:spPr>
          <a:xfrm>
            <a:off x="5375434" y="3533656"/>
            <a:ext cx="193238" cy="340281"/>
          </a:xfrm>
          <a:prstGeom prst="rect">
            <a:avLst/>
          </a:prstGeom>
          <a:noFill/>
          <a:ln/>
        </p:spPr>
        <p:txBody>
          <a:bodyPr wrap="none" lIns="0" tIns="0" rIns="0" bIns="0" rtlCol="0" anchor="t"/>
          <a:lstStyle/>
          <a:p>
            <a:pPr marL="0" indent="0" algn="ctr">
              <a:lnSpc>
                <a:spcPts val="2650"/>
              </a:lnSpc>
              <a:buNone/>
            </a:pPr>
            <a:r>
              <a:rPr lang="en-US" sz="2650" dirty="0">
                <a:solidFill>
                  <a:srgbClr val="DCD7E5"/>
                </a:solidFill>
                <a:latin typeface="Montserrat" pitchFamily="34" charset="0"/>
                <a:ea typeface="Montserrat" pitchFamily="34" charset="-122"/>
                <a:cs typeface="Montserrat" pitchFamily="34" charset="-120"/>
              </a:rPr>
              <a:t>2</a:t>
            </a:r>
            <a:endParaRPr lang="en-US" sz="2650" dirty="0"/>
          </a:p>
        </p:txBody>
      </p:sp>
      <p:sp>
        <p:nvSpPr>
          <p:cNvPr id="11" name="Text 9"/>
          <p:cNvSpPr/>
          <p:nvPr/>
        </p:nvSpPr>
        <p:spPr>
          <a:xfrm>
            <a:off x="5954078" y="3448645"/>
            <a:ext cx="2835235" cy="354330"/>
          </a:xfrm>
          <a:prstGeom prst="rect">
            <a:avLst/>
          </a:prstGeom>
          <a:noFill/>
          <a:ln/>
        </p:spPr>
        <p:txBody>
          <a:bodyPr wrap="non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FROM movie</a:t>
            </a:r>
            <a:endParaRPr lang="en-US" sz="2200" dirty="0"/>
          </a:p>
        </p:txBody>
      </p:sp>
      <p:sp>
        <p:nvSpPr>
          <p:cNvPr id="12" name="Text 10"/>
          <p:cNvSpPr/>
          <p:nvPr/>
        </p:nvSpPr>
        <p:spPr>
          <a:xfrm>
            <a:off x="5954078" y="3939064"/>
            <a:ext cx="3459242" cy="1088708"/>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This part of the query specifies that we want to look at the "movie" table to find the relevant data.</a:t>
            </a:r>
            <a:endParaRPr lang="en-US" sz="1750" dirty="0"/>
          </a:p>
        </p:txBody>
      </p:sp>
      <p:sp>
        <p:nvSpPr>
          <p:cNvPr id="13" name="Shape 11"/>
          <p:cNvSpPr/>
          <p:nvPr/>
        </p:nvSpPr>
        <p:spPr>
          <a:xfrm>
            <a:off x="9640133" y="3448645"/>
            <a:ext cx="510302" cy="510302"/>
          </a:xfrm>
          <a:prstGeom prst="roundRect">
            <a:avLst>
              <a:gd name="adj" fmla="val 18669"/>
            </a:avLst>
          </a:prstGeom>
          <a:solidFill>
            <a:srgbClr val="31136C"/>
          </a:solidFill>
          <a:ln w="7620">
            <a:solidFill>
              <a:srgbClr val="4A2C85"/>
            </a:solidFill>
            <a:prstDash val="solid"/>
          </a:ln>
        </p:spPr>
      </p:sp>
      <p:sp>
        <p:nvSpPr>
          <p:cNvPr id="14" name="Text 12"/>
          <p:cNvSpPr/>
          <p:nvPr/>
        </p:nvSpPr>
        <p:spPr>
          <a:xfrm>
            <a:off x="9799320" y="3533656"/>
            <a:ext cx="191929" cy="340281"/>
          </a:xfrm>
          <a:prstGeom prst="rect">
            <a:avLst/>
          </a:prstGeom>
          <a:noFill/>
          <a:ln/>
        </p:spPr>
        <p:txBody>
          <a:bodyPr wrap="none" lIns="0" tIns="0" rIns="0" bIns="0" rtlCol="0" anchor="t"/>
          <a:lstStyle/>
          <a:p>
            <a:pPr marL="0" indent="0" algn="ctr">
              <a:lnSpc>
                <a:spcPts val="2650"/>
              </a:lnSpc>
              <a:buNone/>
            </a:pPr>
            <a:r>
              <a:rPr lang="en-US" sz="2650" dirty="0">
                <a:solidFill>
                  <a:srgbClr val="DCD7E5"/>
                </a:solidFill>
                <a:latin typeface="Montserrat" pitchFamily="34" charset="0"/>
                <a:ea typeface="Montserrat" pitchFamily="34" charset="-122"/>
                <a:cs typeface="Montserrat" pitchFamily="34" charset="-120"/>
              </a:rPr>
              <a:t>3</a:t>
            </a:r>
            <a:endParaRPr lang="en-US" sz="2650" dirty="0"/>
          </a:p>
        </p:txBody>
      </p:sp>
      <p:sp>
        <p:nvSpPr>
          <p:cNvPr id="15" name="Text 13"/>
          <p:cNvSpPr/>
          <p:nvPr/>
        </p:nvSpPr>
        <p:spPr>
          <a:xfrm>
            <a:off x="10377249" y="3448645"/>
            <a:ext cx="3459242" cy="1417320"/>
          </a:xfrm>
          <a:prstGeom prst="rect">
            <a:avLst/>
          </a:prstGeom>
          <a:noFill/>
          <a:ln/>
        </p:spPr>
        <p:txBody>
          <a:bodyPr wrap="square" lIns="0" tIns="0" rIns="0" bIns="0" rtlCol="0" anchor="t"/>
          <a:lstStyle/>
          <a:p>
            <a:pPr marL="0" indent="0">
              <a:lnSpc>
                <a:spcPts val="2750"/>
              </a:lnSpc>
              <a:buNone/>
            </a:pPr>
            <a:r>
              <a:rPr lang="en-US" sz="2200" dirty="0">
                <a:solidFill>
                  <a:srgbClr val="DCD7E5"/>
                </a:solidFill>
                <a:latin typeface="Montserrat" pitchFamily="34" charset="0"/>
                <a:ea typeface="Montserrat" pitchFamily="34" charset="-122"/>
                <a:cs typeface="Montserrat" pitchFamily="34" charset="-120"/>
              </a:rPr>
              <a:t>WHERE (country LIKE '%USA%' OR country LIKE '%India%') AND year = 2019</a:t>
            </a:r>
            <a:endParaRPr lang="en-US" sz="2200" dirty="0"/>
          </a:p>
        </p:txBody>
      </p:sp>
      <p:sp>
        <p:nvSpPr>
          <p:cNvPr id="16" name="Text 14"/>
          <p:cNvSpPr/>
          <p:nvPr/>
        </p:nvSpPr>
        <p:spPr>
          <a:xfrm>
            <a:off x="10377249" y="5002054"/>
            <a:ext cx="3459242" cy="1814513"/>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This part of the query filters the results to only include movies where the country contains "USA" or "India" (case-insensitive), and the year is 2019.</a:t>
            </a:r>
            <a:endParaRPr lang="en-US" sz="1750" dirty="0"/>
          </a:p>
        </p:txBody>
      </p:sp>
      <p:sp>
        <p:nvSpPr>
          <p:cNvPr id="17" name="Text 15"/>
          <p:cNvSpPr/>
          <p:nvPr/>
        </p:nvSpPr>
        <p:spPr>
          <a:xfrm>
            <a:off x="793790" y="7071717"/>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The output of the query shows that there were 1059 movies produced in the USA or India in the year 2019.</a:t>
            </a:r>
            <a:endParaRPr lang="en-US" sz="17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96835" y="311825"/>
            <a:ext cx="3756065" cy="354330"/>
          </a:xfrm>
          <a:prstGeom prst="rect">
            <a:avLst/>
          </a:prstGeom>
          <a:noFill/>
          <a:ln/>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SQL Query Explanation Q5</a:t>
            </a:r>
            <a:endParaRPr lang="en-US" sz="2200" dirty="0"/>
          </a:p>
        </p:txBody>
      </p:sp>
      <p:sp>
        <p:nvSpPr>
          <p:cNvPr id="3" name="Text 1"/>
          <p:cNvSpPr/>
          <p:nvPr/>
        </p:nvSpPr>
        <p:spPr>
          <a:xfrm>
            <a:off x="396835" y="892969"/>
            <a:ext cx="13836729"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The SQL query is designed to find the unique list of genres present in the dataset.</a:t>
            </a:r>
            <a:endParaRPr lang="en-US" sz="850" dirty="0"/>
          </a:p>
        </p:txBody>
      </p:sp>
      <p:sp>
        <p:nvSpPr>
          <p:cNvPr id="4" name="Text 2"/>
          <p:cNvSpPr/>
          <p:nvPr/>
        </p:nvSpPr>
        <p:spPr>
          <a:xfrm>
            <a:off x="396835" y="1201936"/>
            <a:ext cx="13836729"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Here's a breakdown of the query:</a:t>
            </a:r>
            <a:endParaRPr lang="en-US" sz="850" dirty="0"/>
          </a:p>
        </p:txBody>
      </p:sp>
      <p:sp>
        <p:nvSpPr>
          <p:cNvPr id="5" name="Shape 3"/>
          <p:cNvSpPr/>
          <p:nvPr/>
        </p:nvSpPr>
        <p:spPr>
          <a:xfrm>
            <a:off x="396835" y="1638419"/>
            <a:ext cx="255151" cy="255151"/>
          </a:xfrm>
          <a:prstGeom prst="roundRect">
            <a:avLst>
              <a:gd name="adj" fmla="val 18669"/>
            </a:avLst>
          </a:prstGeom>
          <a:solidFill>
            <a:srgbClr val="31136C"/>
          </a:solidFill>
          <a:ln w="7620">
            <a:solidFill>
              <a:srgbClr val="4A2C85"/>
            </a:solidFill>
            <a:prstDash val="solid"/>
          </a:ln>
        </p:spPr>
      </p:sp>
      <p:sp>
        <p:nvSpPr>
          <p:cNvPr id="6" name="Text 4"/>
          <p:cNvSpPr/>
          <p:nvPr/>
        </p:nvSpPr>
        <p:spPr>
          <a:xfrm>
            <a:off x="493633" y="1680924"/>
            <a:ext cx="61436" cy="170140"/>
          </a:xfrm>
          <a:prstGeom prst="rect">
            <a:avLst/>
          </a:prstGeom>
          <a:noFill/>
          <a:ln/>
        </p:spPr>
        <p:txBody>
          <a:bodyPr wrap="none" lIns="0" tIns="0" rIns="0" bIns="0" rtlCol="0" anchor="t"/>
          <a:lstStyle/>
          <a:p>
            <a:pPr marL="0" indent="0" algn="ctr">
              <a:lnSpc>
                <a:spcPts val="1300"/>
              </a:lnSpc>
              <a:buNone/>
            </a:pPr>
            <a:r>
              <a:rPr lang="en-US" sz="1300" dirty="0">
                <a:solidFill>
                  <a:srgbClr val="DCD7E5"/>
                </a:solidFill>
                <a:latin typeface="Montserrat" pitchFamily="34" charset="0"/>
                <a:ea typeface="Montserrat" pitchFamily="34" charset="-122"/>
                <a:cs typeface="Montserrat" pitchFamily="34" charset="-120"/>
              </a:rPr>
              <a:t>1</a:t>
            </a:r>
            <a:endParaRPr lang="en-US" sz="1300" dirty="0"/>
          </a:p>
        </p:txBody>
      </p:sp>
      <p:sp>
        <p:nvSpPr>
          <p:cNvPr id="7" name="Text 5"/>
          <p:cNvSpPr/>
          <p:nvPr/>
        </p:nvSpPr>
        <p:spPr>
          <a:xfrm>
            <a:off x="765334" y="1638419"/>
            <a:ext cx="1417558" cy="177165"/>
          </a:xfrm>
          <a:prstGeom prst="rect">
            <a:avLst/>
          </a:prstGeom>
          <a:noFill/>
          <a:ln/>
        </p:spPr>
        <p:txBody>
          <a:bodyPr wrap="none" lIns="0" tIns="0" rIns="0" bIns="0" rtlCol="0" anchor="t"/>
          <a:lstStyle/>
          <a:p>
            <a:pPr marL="0" indent="0">
              <a:lnSpc>
                <a:spcPts val="1350"/>
              </a:lnSpc>
              <a:buNone/>
            </a:pPr>
            <a:r>
              <a:rPr lang="en-US" sz="1100" dirty="0">
                <a:solidFill>
                  <a:srgbClr val="DCD7E5"/>
                </a:solidFill>
                <a:latin typeface="Montserrat" pitchFamily="34" charset="0"/>
                <a:ea typeface="Montserrat" pitchFamily="34" charset="-122"/>
                <a:cs typeface="Montserrat" pitchFamily="34" charset="-120"/>
              </a:rPr>
              <a:t>SELECT genre</a:t>
            </a:r>
            <a:endParaRPr lang="en-US" sz="1100" dirty="0"/>
          </a:p>
        </p:txBody>
      </p:sp>
      <p:sp>
        <p:nvSpPr>
          <p:cNvPr id="8" name="Text 6"/>
          <p:cNvSpPr/>
          <p:nvPr/>
        </p:nvSpPr>
        <p:spPr>
          <a:xfrm>
            <a:off x="765334" y="1883569"/>
            <a:ext cx="4168140"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This part of the query selects the "genre" column from the data.</a:t>
            </a:r>
            <a:endParaRPr lang="en-US" sz="850" dirty="0"/>
          </a:p>
        </p:txBody>
      </p:sp>
      <p:sp>
        <p:nvSpPr>
          <p:cNvPr id="9" name="Shape 7"/>
          <p:cNvSpPr/>
          <p:nvPr/>
        </p:nvSpPr>
        <p:spPr>
          <a:xfrm>
            <a:off x="5046821" y="1638419"/>
            <a:ext cx="255151" cy="255151"/>
          </a:xfrm>
          <a:prstGeom prst="roundRect">
            <a:avLst>
              <a:gd name="adj" fmla="val 18669"/>
            </a:avLst>
          </a:prstGeom>
          <a:solidFill>
            <a:srgbClr val="31136C"/>
          </a:solidFill>
          <a:ln w="7620">
            <a:solidFill>
              <a:srgbClr val="4A2C85"/>
            </a:solidFill>
            <a:prstDash val="solid"/>
          </a:ln>
        </p:spPr>
      </p:sp>
      <p:sp>
        <p:nvSpPr>
          <p:cNvPr id="10" name="Text 8"/>
          <p:cNvSpPr/>
          <p:nvPr/>
        </p:nvSpPr>
        <p:spPr>
          <a:xfrm>
            <a:off x="5125998" y="1680924"/>
            <a:ext cx="96679" cy="170140"/>
          </a:xfrm>
          <a:prstGeom prst="rect">
            <a:avLst/>
          </a:prstGeom>
          <a:noFill/>
          <a:ln/>
        </p:spPr>
        <p:txBody>
          <a:bodyPr wrap="none" lIns="0" tIns="0" rIns="0" bIns="0" rtlCol="0" anchor="t"/>
          <a:lstStyle/>
          <a:p>
            <a:pPr marL="0" indent="0" algn="ctr">
              <a:lnSpc>
                <a:spcPts val="1300"/>
              </a:lnSpc>
              <a:buNone/>
            </a:pPr>
            <a:r>
              <a:rPr lang="en-US" sz="1300" dirty="0">
                <a:solidFill>
                  <a:srgbClr val="DCD7E5"/>
                </a:solidFill>
                <a:latin typeface="Montserrat" pitchFamily="34" charset="0"/>
                <a:ea typeface="Montserrat" pitchFamily="34" charset="-122"/>
                <a:cs typeface="Montserrat" pitchFamily="34" charset="-120"/>
              </a:rPr>
              <a:t>2</a:t>
            </a:r>
            <a:endParaRPr lang="en-US" sz="1300" dirty="0"/>
          </a:p>
        </p:txBody>
      </p:sp>
      <p:sp>
        <p:nvSpPr>
          <p:cNvPr id="11" name="Text 9"/>
          <p:cNvSpPr/>
          <p:nvPr/>
        </p:nvSpPr>
        <p:spPr>
          <a:xfrm>
            <a:off x="5415320" y="1638419"/>
            <a:ext cx="1417558" cy="177165"/>
          </a:xfrm>
          <a:prstGeom prst="rect">
            <a:avLst/>
          </a:prstGeom>
          <a:noFill/>
          <a:ln/>
        </p:spPr>
        <p:txBody>
          <a:bodyPr wrap="none" lIns="0" tIns="0" rIns="0" bIns="0" rtlCol="0" anchor="t"/>
          <a:lstStyle/>
          <a:p>
            <a:pPr marL="0" indent="0">
              <a:lnSpc>
                <a:spcPts val="1350"/>
              </a:lnSpc>
              <a:buNone/>
            </a:pPr>
            <a:r>
              <a:rPr lang="en-US" sz="1100" dirty="0">
                <a:solidFill>
                  <a:srgbClr val="DCD7E5"/>
                </a:solidFill>
                <a:latin typeface="Montserrat" pitchFamily="34" charset="0"/>
                <a:ea typeface="Montserrat" pitchFamily="34" charset="-122"/>
                <a:cs typeface="Montserrat" pitchFamily="34" charset="-120"/>
              </a:rPr>
              <a:t>FROM genre</a:t>
            </a:r>
            <a:endParaRPr lang="en-US" sz="1100" dirty="0"/>
          </a:p>
        </p:txBody>
      </p:sp>
      <p:sp>
        <p:nvSpPr>
          <p:cNvPr id="12" name="Text 10"/>
          <p:cNvSpPr/>
          <p:nvPr/>
        </p:nvSpPr>
        <p:spPr>
          <a:xfrm>
            <a:off x="5415320" y="1883569"/>
            <a:ext cx="4168140" cy="362903"/>
          </a:xfrm>
          <a:prstGeom prst="rect">
            <a:avLst/>
          </a:prstGeom>
          <a:noFill/>
          <a:ln/>
        </p:spPr>
        <p:txBody>
          <a:bodyPr wrap="squar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This part of the query specifies that we want to look at the "genre" table to find the relevant data.</a:t>
            </a:r>
            <a:endParaRPr lang="en-US" sz="850" dirty="0"/>
          </a:p>
        </p:txBody>
      </p:sp>
      <p:sp>
        <p:nvSpPr>
          <p:cNvPr id="13" name="Shape 11"/>
          <p:cNvSpPr/>
          <p:nvPr/>
        </p:nvSpPr>
        <p:spPr>
          <a:xfrm>
            <a:off x="9696807" y="1638419"/>
            <a:ext cx="255151" cy="255151"/>
          </a:xfrm>
          <a:prstGeom prst="roundRect">
            <a:avLst>
              <a:gd name="adj" fmla="val 18669"/>
            </a:avLst>
          </a:prstGeom>
          <a:solidFill>
            <a:srgbClr val="31136C"/>
          </a:solidFill>
          <a:ln w="7620">
            <a:solidFill>
              <a:srgbClr val="4A2C85"/>
            </a:solidFill>
            <a:prstDash val="solid"/>
          </a:ln>
        </p:spPr>
      </p:sp>
      <p:sp>
        <p:nvSpPr>
          <p:cNvPr id="14" name="Text 12"/>
          <p:cNvSpPr/>
          <p:nvPr/>
        </p:nvSpPr>
        <p:spPr>
          <a:xfrm>
            <a:off x="9776341" y="1680924"/>
            <a:ext cx="95964" cy="170140"/>
          </a:xfrm>
          <a:prstGeom prst="rect">
            <a:avLst/>
          </a:prstGeom>
          <a:noFill/>
          <a:ln/>
        </p:spPr>
        <p:txBody>
          <a:bodyPr wrap="none" lIns="0" tIns="0" rIns="0" bIns="0" rtlCol="0" anchor="t"/>
          <a:lstStyle/>
          <a:p>
            <a:pPr marL="0" indent="0" algn="ctr">
              <a:lnSpc>
                <a:spcPts val="1300"/>
              </a:lnSpc>
              <a:buNone/>
            </a:pPr>
            <a:r>
              <a:rPr lang="en-US" sz="1300" dirty="0">
                <a:solidFill>
                  <a:srgbClr val="DCD7E5"/>
                </a:solidFill>
                <a:latin typeface="Montserrat" pitchFamily="34" charset="0"/>
                <a:ea typeface="Montserrat" pitchFamily="34" charset="-122"/>
                <a:cs typeface="Montserrat" pitchFamily="34" charset="-120"/>
              </a:rPr>
              <a:t>3</a:t>
            </a:r>
            <a:endParaRPr lang="en-US" sz="1300" dirty="0"/>
          </a:p>
        </p:txBody>
      </p:sp>
      <p:sp>
        <p:nvSpPr>
          <p:cNvPr id="15" name="Text 13"/>
          <p:cNvSpPr/>
          <p:nvPr/>
        </p:nvSpPr>
        <p:spPr>
          <a:xfrm>
            <a:off x="10065306" y="1638419"/>
            <a:ext cx="1417558" cy="177165"/>
          </a:xfrm>
          <a:prstGeom prst="rect">
            <a:avLst/>
          </a:prstGeom>
          <a:noFill/>
          <a:ln/>
        </p:spPr>
        <p:txBody>
          <a:bodyPr wrap="none" lIns="0" tIns="0" rIns="0" bIns="0" rtlCol="0" anchor="t"/>
          <a:lstStyle/>
          <a:p>
            <a:pPr marL="0" indent="0">
              <a:lnSpc>
                <a:spcPts val="1350"/>
              </a:lnSpc>
              <a:buNone/>
            </a:pPr>
            <a:r>
              <a:rPr lang="en-US" sz="1100" dirty="0">
                <a:solidFill>
                  <a:srgbClr val="DCD7E5"/>
                </a:solidFill>
                <a:latin typeface="Montserrat" pitchFamily="34" charset="0"/>
                <a:ea typeface="Montserrat" pitchFamily="34" charset="-122"/>
                <a:cs typeface="Montserrat" pitchFamily="34" charset="-120"/>
              </a:rPr>
              <a:t>GROUP BY genre</a:t>
            </a:r>
            <a:endParaRPr lang="en-US" sz="1100" dirty="0"/>
          </a:p>
        </p:txBody>
      </p:sp>
      <p:sp>
        <p:nvSpPr>
          <p:cNvPr id="16" name="Text 14"/>
          <p:cNvSpPr/>
          <p:nvPr/>
        </p:nvSpPr>
        <p:spPr>
          <a:xfrm>
            <a:off x="10065306" y="1883569"/>
            <a:ext cx="4168140" cy="362903"/>
          </a:xfrm>
          <a:prstGeom prst="rect">
            <a:avLst/>
          </a:prstGeom>
          <a:noFill/>
          <a:ln/>
        </p:spPr>
        <p:txBody>
          <a:bodyPr wrap="squar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This part of the query groups the results by the "genre" column, which ensures that we only get a unique list of genres.</a:t>
            </a:r>
            <a:endParaRPr lang="en-US" sz="850" dirty="0"/>
          </a:p>
        </p:txBody>
      </p:sp>
      <p:sp>
        <p:nvSpPr>
          <p:cNvPr id="17" name="Text 15"/>
          <p:cNvSpPr/>
          <p:nvPr/>
        </p:nvSpPr>
        <p:spPr>
          <a:xfrm>
            <a:off x="396835" y="2373987"/>
            <a:ext cx="13836729"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The output of the query shows the unique list of genres present in the dataset, which are:</a:t>
            </a:r>
            <a:endParaRPr lang="en-US" sz="850" dirty="0"/>
          </a:p>
        </p:txBody>
      </p:sp>
      <p:sp>
        <p:nvSpPr>
          <p:cNvPr id="18" name="Shape 16"/>
          <p:cNvSpPr/>
          <p:nvPr/>
        </p:nvSpPr>
        <p:spPr>
          <a:xfrm>
            <a:off x="396835" y="2682954"/>
            <a:ext cx="13836729" cy="4339828"/>
          </a:xfrm>
          <a:prstGeom prst="roundRect">
            <a:avLst>
              <a:gd name="adj" fmla="val 1098"/>
            </a:avLst>
          </a:prstGeom>
          <a:noFill/>
          <a:ln w="7620">
            <a:solidFill>
              <a:srgbClr val="FFFFFF">
                <a:alpha val="24000"/>
              </a:srgbClr>
            </a:solidFill>
            <a:prstDash val="solid"/>
          </a:ln>
        </p:spPr>
      </p:sp>
      <p:sp>
        <p:nvSpPr>
          <p:cNvPr id="19" name="Shape 17"/>
          <p:cNvSpPr/>
          <p:nvPr/>
        </p:nvSpPr>
        <p:spPr>
          <a:xfrm>
            <a:off x="404455" y="2690574"/>
            <a:ext cx="13821489" cy="332661"/>
          </a:xfrm>
          <a:prstGeom prst="rect">
            <a:avLst/>
          </a:prstGeom>
          <a:solidFill>
            <a:srgbClr val="FFFFFF">
              <a:alpha val="4000"/>
            </a:srgbClr>
          </a:solidFill>
          <a:ln/>
        </p:spPr>
      </p:sp>
      <p:sp>
        <p:nvSpPr>
          <p:cNvPr id="20" name="Text 18"/>
          <p:cNvSpPr/>
          <p:nvPr/>
        </p:nvSpPr>
        <p:spPr>
          <a:xfrm>
            <a:off x="517803" y="2766179"/>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Drama</a:t>
            </a:r>
            <a:endParaRPr lang="en-US" sz="850" dirty="0"/>
          </a:p>
        </p:txBody>
      </p:sp>
      <p:sp>
        <p:nvSpPr>
          <p:cNvPr id="21" name="Shape 19"/>
          <p:cNvSpPr/>
          <p:nvPr/>
        </p:nvSpPr>
        <p:spPr>
          <a:xfrm>
            <a:off x="404455" y="3023235"/>
            <a:ext cx="13821489" cy="332661"/>
          </a:xfrm>
          <a:prstGeom prst="rect">
            <a:avLst/>
          </a:prstGeom>
          <a:solidFill>
            <a:srgbClr val="000000">
              <a:alpha val="4000"/>
            </a:srgbClr>
          </a:solidFill>
          <a:ln/>
        </p:spPr>
      </p:sp>
      <p:sp>
        <p:nvSpPr>
          <p:cNvPr id="22" name="Text 20"/>
          <p:cNvSpPr/>
          <p:nvPr/>
        </p:nvSpPr>
        <p:spPr>
          <a:xfrm>
            <a:off x="517803" y="3098840"/>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Fantasy</a:t>
            </a:r>
            <a:endParaRPr lang="en-US" sz="850" dirty="0"/>
          </a:p>
        </p:txBody>
      </p:sp>
      <p:sp>
        <p:nvSpPr>
          <p:cNvPr id="23" name="Shape 21"/>
          <p:cNvSpPr/>
          <p:nvPr/>
        </p:nvSpPr>
        <p:spPr>
          <a:xfrm>
            <a:off x="404455" y="3355896"/>
            <a:ext cx="13821489" cy="332661"/>
          </a:xfrm>
          <a:prstGeom prst="rect">
            <a:avLst/>
          </a:prstGeom>
          <a:solidFill>
            <a:srgbClr val="FFFFFF">
              <a:alpha val="4000"/>
            </a:srgbClr>
          </a:solidFill>
          <a:ln/>
        </p:spPr>
      </p:sp>
      <p:sp>
        <p:nvSpPr>
          <p:cNvPr id="24" name="Text 22"/>
          <p:cNvSpPr/>
          <p:nvPr/>
        </p:nvSpPr>
        <p:spPr>
          <a:xfrm>
            <a:off x="517803" y="3431500"/>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Thriller</a:t>
            </a:r>
            <a:endParaRPr lang="en-US" sz="850" dirty="0"/>
          </a:p>
        </p:txBody>
      </p:sp>
      <p:sp>
        <p:nvSpPr>
          <p:cNvPr id="25" name="Shape 23"/>
          <p:cNvSpPr/>
          <p:nvPr/>
        </p:nvSpPr>
        <p:spPr>
          <a:xfrm>
            <a:off x="404455" y="3688556"/>
            <a:ext cx="13821489" cy="332661"/>
          </a:xfrm>
          <a:prstGeom prst="rect">
            <a:avLst/>
          </a:prstGeom>
          <a:solidFill>
            <a:srgbClr val="000000">
              <a:alpha val="4000"/>
            </a:srgbClr>
          </a:solidFill>
          <a:ln/>
        </p:spPr>
      </p:sp>
      <p:sp>
        <p:nvSpPr>
          <p:cNvPr id="26" name="Text 24"/>
          <p:cNvSpPr/>
          <p:nvPr/>
        </p:nvSpPr>
        <p:spPr>
          <a:xfrm>
            <a:off x="517803" y="3764161"/>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Comedy</a:t>
            </a:r>
            <a:endParaRPr lang="en-US" sz="850" dirty="0"/>
          </a:p>
        </p:txBody>
      </p:sp>
      <p:sp>
        <p:nvSpPr>
          <p:cNvPr id="27" name="Shape 25"/>
          <p:cNvSpPr/>
          <p:nvPr/>
        </p:nvSpPr>
        <p:spPr>
          <a:xfrm>
            <a:off x="404455" y="4021217"/>
            <a:ext cx="13821489" cy="332661"/>
          </a:xfrm>
          <a:prstGeom prst="rect">
            <a:avLst/>
          </a:prstGeom>
          <a:solidFill>
            <a:srgbClr val="FFFFFF">
              <a:alpha val="4000"/>
            </a:srgbClr>
          </a:solidFill>
          <a:ln/>
        </p:spPr>
      </p:sp>
      <p:sp>
        <p:nvSpPr>
          <p:cNvPr id="28" name="Text 26"/>
          <p:cNvSpPr/>
          <p:nvPr/>
        </p:nvSpPr>
        <p:spPr>
          <a:xfrm>
            <a:off x="517803" y="4096822"/>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Horror</a:t>
            </a:r>
            <a:endParaRPr lang="en-US" sz="850" dirty="0"/>
          </a:p>
        </p:txBody>
      </p:sp>
      <p:sp>
        <p:nvSpPr>
          <p:cNvPr id="29" name="Shape 27"/>
          <p:cNvSpPr/>
          <p:nvPr/>
        </p:nvSpPr>
        <p:spPr>
          <a:xfrm>
            <a:off x="404455" y="4353878"/>
            <a:ext cx="13821489" cy="332661"/>
          </a:xfrm>
          <a:prstGeom prst="rect">
            <a:avLst/>
          </a:prstGeom>
          <a:solidFill>
            <a:srgbClr val="000000">
              <a:alpha val="4000"/>
            </a:srgbClr>
          </a:solidFill>
          <a:ln/>
        </p:spPr>
      </p:sp>
      <p:sp>
        <p:nvSpPr>
          <p:cNvPr id="30" name="Text 28"/>
          <p:cNvSpPr/>
          <p:nvPr/>
        </p:nvSpPr>
        <p:spPr>
          <a:xfrm>
            <a:off x="517803" y="4429482"/>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Family</a:t>
            </a:r>
            <a:endParaRPr lang="en-US" sz="850" dirty="0"/>
          </a:p>
        </p:txBody>
      </p:sp>
      <p:sp>
        <p:nvSpPr>
          <p:cNvPr id="31" name="Shape 29"/>
          <p:cNvSpPr/>
          <p:nvPr/>
        </p:nvSpPr>
        <p:spPr>
          <a:xfrm>
            <a:off x="404455" y="4686538"/>
            <a:ext cx="13821489" cy="332661"/>
          </a:xfrm>
          <a:prstGeom prst="rect">
            <a:avLst/>
          </a:prstGeom>
          <a:solidFill>
            <a:srgbClr val="FFFFFF">
              <a:alpha val="4000"/>
            </a:srgbClr>
          </a:solidFill>
          <a:ln/>
        </p:spPr>
      </p:sp>
      <p:sp>
        <p:nvSpPr>
          <p:cNvPr id="32" name="Text 30"/>
          <p:cNvSpPr/>
          <p:nvPr/>
        </p:nvSpPr>
        <p:spPr>
          <a:xfrm>
            <a:off x="517803" y="4762143"/>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Romance</a:t>
            </a:r>
            <a:endParaRPr lang="en-US" sz="850" dirty="0"/>
          </a:p>
        </p:txBody>
      </p:sp>
      <p:sp>
        <p:nvSpPr>
          <p:cNvPr id="33" name="Shape 31"/>
          <p:cNvSpPr/>
          <p:nvPr/>
        </p:nvSpPr>
        <p:spPr>
          <a:xfrm>
            <a:off x="404455" y="5019199"/>
            <a:ext cx="13821489" cy="332661"/>
          </a:xfrm>
          <a:prstGeom prst="rect">
            <a:avLst/>
          </a:prstGeom>
          <a:solidFill>
            <a:srgbClr val="000000">
              <a:alpha val="4000"/>
            </a:srgbClr>
          </a:solidFill>
          <a:ln/>
        </p:spPr>
      </p:sp>
      <p:sp>
        <p:nvSpPr>
          <p:cNvPr id="34" name="Text 32"/>
          <p:cNvSpPr/>
          <p:nvPr/>
        </p:nvSpPr>
        <p:spPr>
          <a:xfrm>
            <a:off x="517803" y="5094803"/>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Adventure</a:t>
            </a:r>
            <a:endParaRPr lang="en-US" sz="850" dirty="0"/>
          </a:p>
        </p:txBody>
      </p:sp>
      <p:sp>
        <p:nvSpPr>
          <p:cNvPr id="35" name="Shape 33"/>
          <p:cNvSpPr/>
          <p:nvPr/>
        </p:nvSpPr>
        <p:spPr>
          <a:xfrm>
            <a:off x="404455" y="5351859"/>
            <a:ext cx="13821489" cy="332661"/>
          </a:xfrm>
          <a:prstGeom prst="rect">
            <a:avLst/>
          </a:prstGeom>
          <a:solidFill>
            <a:srgbClr val="FFFFFF">
              <a:alpha val="4000"/>
            </a:srgbClr>
          </a:solidFill>
          <a:ln/>
        </p:spPr>
      </p:sp>
      <p:sp>
        <p:nvSpPr>
          <p:cNvPr id="36" name="Text 34"/>
          <p:cNvSpPr/>
          <p:nvPr/>
        </p:nvSpPr>
        <p:spPr>
          <a:xfrm>
            <a:off x="517803" y="5427464"/>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Action</a:t>
            </a:r>
            <a:endParaRPr lang="en-US" sz="850" dirty="0"/>
          </a:p>
        </p:txBody>
      </p:sp>
      <p:sp>
        <p:nvSpPr>
          <p:cNvPr id="37" name="Shape 35"/>
          <p:cNvSpPr/>
          <p:nvPr/>
        </p:nvSpPr>
        <p:spPr>
          <a:xfrm>
            <a:off x="404455" y="5684520"/>
            <a:ext cx="13821489" cy="332661"/>
          </a:xfrm>
          <a:prstGeom prst="rect">
            <a:avLst/>
          </a:prstGeom>
          <a:solidFill>
            <a:srgbClr val="000000">
              <a:alpha val="4000"/>
            </a:srgbClr>
          </a:solidFill>
          <a:ln/>
        </p:spPr>
      </p:sp>
      <p:sp>
        <p:nvSpPr>
          <p:cNvPr id="38" name="Text 36"/>
          <p:cNvSpPr/>
          <p:nvPr/>
        </p:nvSpPr>
        <p:spPr>
          <a:xfrm>
            <a:off x="517803" y="5760125"/>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Sci-Fi</a:t>
            </a:r>
            <a:endParaRPr lang="en-US" sz="850" dirty="0"/>
          </a:p>
        </p:txBody>
      </p:sp>
      <p:sp>
        <p:nvSpPr>
          <p:cNvPr id="39" name="Shape 37"/>
          <p:cNvSpPr/>
          <p:nvPr/>
        </p:nvSpPr>
        <p:spPr>
          <a:xfrm>
            <a:off x="404455" y="6017181"/>
            <a:ext cx="13821489" cy="332661"/>
          </a:xfrm>
          <a:prstGeom prst="rect">
            <a:avLst/>
          </a:prstGeom>
          <a:solidFill>
            <a:srgbClr val="FFFFFF">
              <a:alpha val="4000"/>
            </a:srgbClr>
          </a:solidFill>
          <a:ln/>
        </p:spPr>
      </p:sp>
      <p:sp>
        <p:nvSpPr>
          <p:cNvPr id="40" name="Text 38"/>
          <p:cNvSpPr/>
          <p:nvPr/>
        </p:nvSpPr>
        <p:spPr>
          <a:xfrm>
            <a:off x="517803" y="6092785"/>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Crime</a:t>
            </a:r>
            <a:endParaRPr lang="en-US" sz="850" dirty="0"/>
          </a:p>
        </p:txBody>
      </p:sp>
      <p:sp>
        <p:nvSpPr>
          <p:cNvPr id="41" name="Shape 39"/>
          <p:cNvSpPr/>
          <p:nvPr/>
        </p:nvSpPr>
        <p:spPr>
          <a:xfrm>
            <a:off x="404455" y="6349841"/>
            <a:ext cx="13821489" cy="332661"/>
          </a:xfrm>
          <a:prstGeom prst="rect">
            <a:avLst/>
          </a:prstGeom>
          <a:solidFill>
            <a:srgbClr val="000000">
              <a:alpha val="4000"/>
            </a:srgbClr>
          </a:solidFill>
          <a:ln/>
        </p:spPr>
      </p:sp>
      <p:sp>
        <p:nvSpPr>
          <p:cNvPr id="42" name="Text 40"/>
          <p:cNvSpPr/>
          <p:nvPr/>
        </p:nvSpPr>
        <p:spPr>
          <a:xfrm>
            <a:off x="517803" y="6425446"/>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Mystery</a:t>
            </a:r>
            <a:endParaRPr lang="en-US" sz="850" dirty="0"/>
          </a:p>
        </p:txBody>
      </p:sp>
      <p:sp>
        <p:nvSpPr>
          <p:cNvPr id="43" name="Shape 41"/>
          <p:cNvSpPr/>
          <p:nvPr/>
        </p:nvSpPr>
        <p:spPr>
          <a:xfrm>
            <a:off x="404455" y="6682502"/>
            <a:ext cx="13821489" cy="332661"/>
          </a:xfrm>
          <a:prstGeom prst="rect">
            <a:avLst/>
          </a:prstGeom>
          <a:solidFill>
            <a:srgbClr val="FFFFFF">
              <a:alpha val="4000"/>
            </a:srgbClr>
          </a:solidFill>
          <a:ln/>
        </p:spPr>
      </p:sp>
      <p:sp>
        <p:nvSpPr>
          <p:cNvPr id="44" name="Text 42"/>
          <p:cNvSpPr/>
          <p:nvPr/>
        </p:nvSpPr>
        <p:spPr>
          <a:xfrm>
            <a:off x="517803" y="6758107"/>
            <a:ext cx="13594794"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Others</a:t>
            </a:r>
            <a:endParaRPr lang="en-US" sz="850" dirty="0"/>
          </a:p>
        </p:txBody>
      </p:sp>
      <p:sp>
        <p:nvSpPr>
          <p:cNvPr id="45" name="Text 43"/>
          <p:cNvSpPr/>
          <p:nvPr/>
        </p:nvSpPr>
        <p:spPr>
          <a:xfrm>
            <a:off x="396835" y="7150298"/>
            <a:ext cx="13836729"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The key points are:</a:t>
            </a:r>
            <a:endParaRPr lang="en-US" sz="850" dirty="0"/>
          </a:p>
        </p:txBody>
      </p:sp>
      <p:sp>
        <p:nvSpPr>
          <p:cNvPr id="46" name="Shape 44"/>
          <p:cNvSpPr/>
          <p:nvPr/>
        </p:nvSpPr>
        <p:spPr>
          <a:xfrm>
            <a:off x="396835" y="7586782"/>
            <a:ext cx="255151" cy="255151"/>
          </a:xfrm>
          <a:prstGeom prst="roundRect">
            <a:avLst>
              <a:gd name="adj" fmla="val 18669"/>
            </a:avLst>
          </a:prstGeom>
          <a:solidFill>
            <a:srgbClr val="31136C"/>
          </a:solidFill>
          <a:ln w="7620">
            <a:solidFill>
              <a:srgbClr val="4A2C85"/>
            </a:solidFill>
            <a:prstDash val="solid"/>
          </a:ln>
        </p:spPr>
      </p:sp>
      <p:sp>
        <p:nvSpPr>
          <p:cNvPr id="47" name="Text 45"/>
          <p:cNvSpPr/>
          <p:nvPr/>
        </p:nvSpPr>
        <p:spPr>
          <a:xfrm>
            <a:off x="493633" y="7629287"/>
            <a:ext cx="61436" cy="170140"/>
          </a:xfrm>
          <a:prstGeom prst="rect">
            <a:avLst/>
          </a:prstGeom>
          <a:noFill/>
          <a:ln/>
        </p:spPr>
        <p:txBody>
          <a:bodyPr wrap="none" lIns="0" tIns="0" rIns="0" bIns="0" rtlCol="0" anchor="t"/>
          <a:lstStyle/>
          <a:p>
            <a:pPr marL="0" indent="0" algn="ctr">
              <a:lnSpc>
                <a:spcPts val="1300"/>
              </a:lnSpc>
              <a:buNone/>
            </a:pPr>
            <a:r>
              <a:rPr lang="en-US" sz="1300" dirty="0">
                <a:solidFill>
                  <a:srgbClr val="DCD7E5"/>
                </a:solidFill>
                <a:latin typeface="Montserrat" pitchFamily="34" charset="0"/>
                <a:ea typeface="Montserrat" pitchFamily="34" charset="-122"/>
                <a:cs typeface="Montserrat" pitchFamily="34" charset="-120"/>
              </a:rPr>
              <a:t>1</a:t>
            </a:r>
            <a:endParaRPr lang="en-US" sz="1300" dirty="0"/>
          </a:p>
        </p:txBody>
      </p:sp>
      <p:sp>
        <p:nvSpPr>
          <p:cNvPr id="48" name="Text 46"/>
          <p:cNvSpPr/>
          <p:nvPr/>
        </p:nvSpPr>
        <p:spPr>
          <a:xfrm>
            <a:off x="765334" y="7586782"/>
            <a:ext cx="4168140" cy="354330"/>
          </a:xfrm>
          <a:prstGeom prst="rect">
            <a:avLst/>
          </a:prstGeom>
          <a:noFill/>
          <a:ln/>
        </p:spPr>
        <p:txBody>
          <a:bodyPr wrap="square" lIns="0" tIns="0" rIns="0" bIns="0" rtlCol="0" anchor="t"/>
          <a:lstStyle/>
          <a:p>
            <a:pPr marL="0" indent="0">
              <a:lnSpc>
                <a:spcPts val="1350"/>
              </a:lnSpc>
              <a:buNone/>
            </a:pPr>
            <a:r>
              <a:rPr lang="en-US" sz="1100" dirty="0">
                <a:solidFill>
                  <a:srgbClr val="DCD7E5"/>
                </a:solidFill>
                <a:latin typeface="Montserrat" pitchFamily="34" charset="0"/>
                <a:ea typeface="Montserrat" pitchFamily="34" charset="-122"/>
                <a:cs typeface="Montserrat" pitchFamily="34" charset="-120"/>
              </a:rPr>
              <a:t>The query selects the "genre" column from the "genre" table.</a:t>
            </a:r>
            <a:endParaRPr lang="en-US" sz="1100" dirty="0"/>
          </a:p>
        </p:txBody>
      </p:sp>
      <p:sp>
        <p:nvSpPr>
          <p:cNvPr id="49" name="Text 47"/>
          <p:cNvSpPr/>
          <p:nvPr/>
        </p:nvSpPr>
        <p:spPr>
          <a:xfrm>
            <a:off x="765334" y="8009096"/>
            <a:ext cx="4168140"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This ensures we are looking at the correct data source for the genres.</a:t>
            </a:r>
            <a:endParaRPr lang="en-US" sz="850" dirty="0"/>
          </a:p>
        </p:txBody>
      </p:sp>
      <p:sp>
        <p:nvSpPr>
          <p:cNvPr id="50" name="Shape 48"/>
          <p:cNvSpPr/>
          <p:nvPr/>
        </p:nvSpPr>
        <p:spPr>
          <a:xfrm>
            <a:off x="5046821" y="7586782"/>
            <a:ext cx="255151" cy="255151"/>
          </a:xfrm>
          <a:prstGeom prst="roundRect">
            <a:avLst>
              <a:gd name="adj" fmla="val 18669"/>
            </a:avLst>
          </a:prstGeom>
          <a:solidFill>
            <a:srgbClr val="31136C"/>
          </a:solidFill>
          <a:ln w="7620">
            <a:solidFill>
              <a:srgbClr val="4A2C85"/>
            </a:solidFill>
            <a:prstDash val="solid"/>
          </a:ln>
        </p:spPr>
      </p:sp>
      <p:sp>
        <p:nvSpPr>
          <p:cNvPr id="51" name="Text 49"/>
          <p:cNvSpPr/>
          <p:nvPr/>
        </p:nvSpPr>
        <p:spPr>
          <a:xfrm>
            <a:off x="5125998" y="7629287"/>
            <a:ext cx="96679" cy="170140"/>
          </a:xfrm>
          <a:prstGeom prst="rect">
            <a:avLst/>
          </a:prstGeom>
          <a:noFill/>
          <a:ln/>
        </p:spPr>
        <p:txBody>
          <a:bodyPr wrap="none" lIns="0" tIns="0" rIns="0" bIns="0" rtlCol="0" anchor="t"/>
          <a:lstStyle/>
          <a:p>
            <a:pPr marL="0" indent="0" algn="ctr">
              <a:lnSpc>
                <a:spcPts val="1300"/>
              </a:lnSpc>
              <a:buNone/>
            </a:pPr>
            <a:r>
              <a:rPr lang="en-US" sz="1300" dirty="0">
                <a:solidFill>
                  <a:srgbClr val="DCD7E5"/>
                </a:solidFill>
                <a:latin typeface="Montserrat" pitchFamily="34" charset="0"/>
                <a:ea typeface="Montserrat" pitchFamily="34" charset="-122"/>
                <a:cs typeface="Montserrat" pitchFamily="34" charset="-120"/>
              </a:rPr>
              <a:t>2</a:t>
            </a:r>
            <a:endParaRPr lang="en-US" sz="1300" dirty="0"/>
          </a:p>
        </p:txBody>
      </p:sp>
      <p:sp>
        <p:nvSpPr>
          <p:cNvPr id="52" name="Text 50"/>
          <p:cNvSpPr/>
          <p:nvPr/>
        </p:nvSpPr>
        <p:spPr>
          <a:xfrm>
            <a:off x="5415320" y="7586782"/>
            <a:ext cx="4168140" cy="354330"/>
          </a:xfrm>
          <a:prstGeom prst="rect">
            <a:avLst/>
          </a:prstGeom>
          <a:noFill/>
          <a:ln/>
        </p:spPr>
        <p:txBody>
          <a:bodyPr wrap="square" lIns="0" tIns="0" rIns="0" bIns="0" rtlCol="0" anchor="t"/>
          <a:lstStyle/>
          <a:p>
            <a:pPr marL="0" indent="0">
              <a:lnSpc>
                <a:spcPts val="1350"/>
              </a:lnSpc>
              <a:buNone/>
            </a:pPr>
            <a:r>
              <a:rPr lang="en-US" sz="1100" dirty="0">
                <a:solidFill>
                  <a:srgbClr val="DCD7E5"/>
                </a:solidFill>
                <a:latin typeface="Montserrat" pitchFamily="34" charset="0"/>
                <a:ea typeface="Montserrat" pitchFamily="34" charset="-122"/>
                <a:cs typeface="Montserrat" pitchFamily="34" charset="-120"/>
              </a:rPr>
              <a:t>The GROUP BY clause groups the results by the "genre" column.</a:t>
            </a:r>
            <a:endParaRPr lang="en-US" sz="1100" dirty="0"/>
          </a:p>
        </p:txBody>
      </p:sp>
      <p:sp>
        <p:nvSpPr>
          <p:cNvPr id="53" name="Text 51"/>
          <p:cNvSpPr/>
          <p:nvPr/>
        </p:nvSpPr>
        <p:spPr>
          <a:xfrm>
            <a:off x="5415320" y="8009096"/>
            <a:ext cx="4168140"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This ensures we only get a unique list of genres, without any duplicates.</a:t>
            </a:r>
            <a:endParaRPr lang="en-US" sz="850" dirty="0"/>
          </a:p>
        </p:txBody>
      </p:sp>
      <p:sp>
        <p:nvSpPr>
          <p:cNvPr id="54" name="Shape 52"/>
          <p:cNvSpPr/>
          <p:nvPr/>
        </p:nvSpPr>
        <p:spPr>
          <a:xfrm>
            <a:off x="9696807" y="7586782"/>
            <a:ext cx="255151" cy="255151"/>
          </a:xfrm>
          <a:prstGeom prst="roundRect">
            <a:avLst>
              <a:gd name="adj" fmla="val 18669"/>
            </a:avLst>
          </a:prstGeom>
          <a:solidFill>
            <a:srgbClr val="31136C"/>
          </a:solidFill>
          <a:ln w="7620">
            <a:solidFill>
              <a:srgbClr val="4A2C85"/>
            </a:solidFill>
            <a:prstDash val="solid"/>
          </a:ln>
        </p:spPr>
      </p:sp>
      <p:sp>
        <p:nvSpPr>
          <p:cNvPr id="55" name="Text 53"/>
          <p:cNvSpPr/>
          <p:nvPr/>
        </p:nvSpPr>
        <p:spPr>
          <a:xfrm>
            <a:off x="9776341" y="7629287"/>
            <a:ext cx="95964" cy="170140"/>
          </a:xfrm>
          <a:prstGeom prst="rect">
            <a:avLst/>
          </a:prstGeom>
          <a:noFill/>
          <a:ln/>
        </p:spPr>
        <p:txBody>
          <a:bodyPr wrap="none" lIns="0" tIns="0" rIns="0" bIns="0" rtlCol="0" anchor="t"/>
          <a:lstStyle/>
          <a:p>
            <a:pPr marL="0" indent="0" algn="ctr">
              <a:lnSpc>
                <a:spcPts val="1300"/>
              </a:lnSpc>
              <a:buNone/>
            </a:pPr>
            <a:r>
              <a:rPr lang="en-US" sz="1300" dirty="0">
                <a:solidFill>
                  <a:srgbClr val="DCD7E5"/>
                </a:solidFill>
                <a:latin typeface="Montserrat" pitchFamily="34" charset="0"/>
                <a:ea typeface="Montserrat" pitchFamily="34" charset="-122"/>
                <a:cs typeface="Montserrat" pitchFamily="34" charset="-120"/>
              </a:rPr>
              <a:t>3</a:t>
            </a:r>
            <a:endParaRPr lang="en-US" sz="1300" dirty="0"/>
          </a:p>
        </p:txBody>
      </p:sp>
      <p:sp>
        <p:nvSpPr>
          <p:cNvPr id="56" name="Text 54"/>
          <p:cNvSpPr/>
          <p:nvPr/>
        </p:nvSpPr>
        <p:spPr>
          <a:xfrm>
            <a:off x="10065306" y="7586782"/>
            <a:ext cx="4168140" cy="354330"/>
          </a:xfrm>
          <a:prstGeom prst="rect">
            <a:avLst/>
          </a:prstGeom>
          <a:noFill/>
          <a:ln/>
        </p:spPr>
        <p:txBody>
          <a:bodyPr wrap="square" lIns="0" tIns="0" rIns="0" bIns="0" rtlCol="0" anchor="t"/>
          <a:lstStyle/>
          <a:p>
            <a:pPr marL="0" indent="0">
              <a:lnSpc>
                <a:spcPts val="1350"/>
              </a:lnSpc>
              <a:buNone/>
            </a:pPr>
            <a:r>
              <a:rPr lang="en-US" sz="1100" dirty="0">
                <a:solidFill>
                  <a:srgbClr val="DCD7E5"/>
                </a:solidFill>
                <a:latin typeface="Montserrat" pitchFamily="34" charset="0"/>
                <a:ea typeface="Montserrat" pitchFamily="34" charset="-122"/>
                <a:cs typeface="Montserrat" pitchFamily="34" charset="-120"/>
              </a:rPr>
              <a:t>The output shows the 13 unique genres present in the dataset.</a:t>
            </a:r>
            <a:endParaRPr lang="en-US" sz="1100" dirty="0"/>
          </a:p>
        </p:txBody>
      </p:sp>
      <p:sp>
        <p:nvSpPr>
          <p:cNvPr id="57" name="Text 55"/>
          <p:cNvSpPr/>
          <p:nvPr/>
        </p:nvSpPr>
        <p:spPr>
          <a:xfrm>
            <a:off x="10065306" y="8009096"/>
            <a:ext cx="4168140" cy="181451"/>
          </a:xfrm>
          <a:prstGeom prst="rect">
            <a:avLst/>
          </a:prstGeom>
          <a:noFill/>
          <a:ln/>
        </p:spPr>
        <p:txBody>
          <a:bodyPr wrap="none" lIns="0" tIns="0" rIns="0" bIns="0" rtlCol="0" anchor="t"/>
          <a:lstStyle/>
          <a:p>
            <a:pPr marL="0" indent="0">
              <a:lnSpc>
                <a:spcPts val="1400"/>
              </a:lnSpc>
              <a:buNone/>
            </a:pPr>
            <a:r>
              <a:rPr lang="en-US" sz="850" dirty="0">
                <a:solidFill>
                  <a:srgbClr val="DCD7E5"/>
                </a:solidFill>
                <a:latin typeface="Heebo Light" pitchFamily="34" charset="0"/>
                <a:ea typeface="Heebo Light" pitchFamily="34" charset="-122"/>
                <a:cs typeface="Heebo Light" pitchFamily="34" charset="-120"/>
              </a:rPr>
              <a:t>This provides a comprehensive list of the different movie genres available.</a:t>
            </a:r>
            <a:endParaRPr lang="en-US" sz="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47568" y="681276"/>
            <a:ext cx="5201126" cy="488871"/>
          </a:xfrm>
          <a:prstGeom prst="rect">
            <a:avLst/>
          </a:prstGeom>
          <a:noFill/>
          <a:ln/>
        </p:spPr>
        <p:txBody>
          <a:bodyPr wrap="none" lIns="0" tIns="0" rIns="0" bIns="0" rtlCol="0" anchor="t"/>
          <a:lstStyle/>
          <a:p>
            <a:pPr marL="0" indent="0">
              <a:lnSpc>
                <a:spcPts val="3800"/>
              </a:lnSpc>
              <a:buNone/>
            </a:pPr>
            <a:r>
              <a:rPr lang="en-US" sz="3050" dirty="0">
                <a:solidFill>
                  <a:srgbClr val="F2F0F4"/>
                </a:solidFill>
                <a:latin typeface="Montserrat" pitchFamily="34" charset="0"/>
                <a:ea typeface="Montserrat" pitchFamily="34" charset="-122"/>
                <a:cs typeface="Montserrat" pitchFamily="34" charset="-120"/>
              </a:rPr>
              <a:t>SQL Query Explanation Q6</a:t>
            </a:r>
            <a:endParaRPr lang="en-US" sz="3050" dirty="0"/>
          </a:p>
        </p:txBody>
      </p:sp>
      <p:sp>
        <p:nvSpPr>
          <p:cNvPr id="3" name="Text 1"/>
          <p:cNvSpPr/>
          <p:nvPr/>
        </p:nvSpPr>
        <p:spPr>
          <a:xfrm>
            <a:off x="547568" y="1483043"/>
            <a:ext cx="13535263" cy="250269"/>
          </a:xfrm>
          <a:prstGeom prst="rect">
            <a:avLst/>
          </a:prstGeom>
          <a:noFill/>
          <a:ln/>
        </p:spPr>
        <p:txBody>
          <a:bodyPr wrap="non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The SQL query is designed to find the genre that had the highest number of movies produced overall.</a:t>
            </a:r>
            <a:endParaRPr lang="en-US" sz="1200" dirty="0"/>
          </a:p>
        </p:txBody>
      </p:sp>
      <p:sp>
        <p:nvSpPr>
          <p:cNvPr id="4" name="Text 2"/>
          <p:cNvSpPr/>
          <p:nvPr/>
        </p:nvSpPr>
        <p:spPr>
          <a:xfrm>
            <a:off x="547568" y="1909286"/>
            <a:ext cx="13535263" cy="250269"/>
          </a:xfrm>
          <a:prstGeom prst="rect">
            <a:avLst/>
          </a:prstGeom>
          <a:noFill/>
          <a:ln/>
        </p:spPr>
        <p:txBody>
          <a:bodyPr wrap="non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Here's a breakdown of the query:</a:t>
            </a:r>
            <a:endParaRPr lang="en-US" sz="1200" dirty="0"/>
          </a:p>
        </p:txBody>
      </p:sp>
      <p:sp>
        <p:nvSpPr>
          <p:cNvPr id="5" name="Shape 3"/>
          <p:cNvSpPr/>
          <p:nvPr/>
        </p:nvSpPr>
        <p:spPr>
          <a:xfrm>
            <a:off x="547568" y="2511504"/>
            <a:ext cx="351949" cy="351949"/>
          </a:xfrm>
          <a:prstGeom prst="roundRect">
            <a:avLst>
              <a:gd name="adj" fmla="val 18671"/>
            </a:avLst>
          </a:prstGeom>
          <a:solidFill>
            <a:srgbClr val="31136C"/>
          </a:solidFill>
          <a:ln w="7620">
            <a:solidFill>
              <a:srgbClr val="4A2C85"/>
            </a:solidFill>
            <a:prstDash val="solid"/>
          </a:ln>
        </p:spPr>
      </p:sp>
      <p:sp>
        <p:nvSpPr>
          <p:cNvPr id="6" name="Text 4"/>
          <p:cNvSpPr/>
          <p:nvPr/>
        </p:nvSpPr>
        <p:spPr>
          <a:xfrm>
            <a:off x="681157" y="2570083"/>
            <a:ext cx="84773" cy="234672"/>
          </a:xfrm>
          <a:prstGeom prst="rect">
            <a:avLst/>
          </a:prstGeom>
          <a:noFill/>
          <a:ln/>
        </p:spPr>
        <p:txBody>
          <a:bodyPr wrap="none" lIns="0" tIns="0" rIns="0" bIns="0" rtlCol="0" anchor="t"/>
          <a:lstStyle/>
          <a:p>
            <a:pPr marL="0" indent="0" algn="ctr">
              <a:lnSpc>
                <a:spcPts val="1800"/>
              </a:lnSpc>
              <a:buNone/>
            </a:pPr>
            <a:r>
              <a:rPr lang="en-US" sz="1800" dirty="0">
                <a:solidFill>
                  <a:srgbClr val="DCD7E5"/>
                </a:solidFill>
                <a:latin typeface="Montserrat" pitchFamily="34" charset="0"/>
                <a:ea typeface="Montserrat" pitchFamily="34" charset="-122"/>
                <a:cs typeface="Montserrat" pitchFamily="34" charset="-120"/>
              </a:rPr>
              <a:t>1</a:t>
            </a:r>
            <a:endParaRPr lang="en-US" sz="1800" dirty="0"/>
          </a:p>
        </p:txBody>
      </p:sp>
      <p:sp>
        <p:nvSpPr>
          <p:cNvPr id="7" name="Text 5"/>
          <p:cNvSpPr/>
          <p:nvPr/>
        </p:nvSpPr>
        <p:spPr>
          <a:xfrm>
            <a:off x="1055965" y="2511504"/>
            <a:ext cx="3899059" cy="488871"/>
          </a:xfrm>
          <a:prstGeom prst="rect">
            <a:avLst/>
          </a:prstGeom>
          <a:noFill/>
          <a:ln/>
        </p:spPr>
        <p:txBody>
          <a:bodyPr wrap="square" lIns="0" tIns="0" rIns="0" bIns="0" rtlCol="0" anchor="t"/>
          <a:lstStyle/>
          <a:p>
            <a:pPr marL="0" indent="0">
              <a:lnSpc>
                <a:spcPts val="1900"/>
              </a:lnSpc>
              <a:buNone/>
            </a:pPr>
            <a:r>
              <a:rPr lang="en-US" sz="1500" dirty="0">
                <a:solidFill>
                  <a:srgbClr val="DCD7E5"/>
                </a:solidFill>
                <a:latin typeface="Montserrat" pitchFamily="34" charset="0"/>
                <a:ea typeface="Montserrat" pitchFamily="34" charset="-122"/>
                <a:cs typeface="Montserrat" pitchFamily="34" charset="-120"/>
              </a:rPr>
              <a:t>SELECT genre, COUNT(*) AS number_of_movies</a:t>
            </a:r>
            <a:endParaRPr lang="en-US" sz="1500" dirty="0"/>
          </a:p>
        </p:txBody>
      </p:sp>
      <p:sp>
        <p:nvSpPr>
          <p:cNvPr id="8" name="Text 6"/>
          <p:cNvSpPr/>
          <p:nvPr/>
        </p:nvSpPr>
        <p:spPr>
          <a:xfrm>
            <a:off x="1055965" y="3094196"/>
            <a:ext cx="3899059" cy="750808"/>
          </a:xfrm>
          <a:prstGeom prst="rect">
            <a:avLst/>
          </a:prstGeom>
          <a:noFill/>
          <a:ln/>
        </p:spPr>
        <p:txBody>
          <a:bodyPr wrap="squar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This part of the query selects the "genre" column and counts the number of rows for each genre, assigning the result to the "number_of_movies" column.</a:t>
            </a:r>
            <a:endParaRPr lang="en-US" sz="1200" dirty="0"/>
          </a:p>
        </p:txBody>
      </p:sp>
      <p:sp>
        <p:nvSpPr>
          <p:cNvPr id="9" name="Shape 7"/>
          <p:cNvSpPr/>
          <p:nvPr/>
        </p:nvSpPr>
        <p:spPr>
          <a:xfrm>
            <a:off x="5111472" y="2511504"/>
            <a:ext cx="351949" cy="351949"/>
          </a:xfrm>
          <a:prstGeom prst="roundRect">
            <a:avLst>
              <a:gd name="adj" fmla="val 18671"/>
            </a:avLst>
          </a:prstGeom>
          <a:solidFill>
            <a:srgbClr val="31136C"/>
          </a:solidFill>
          <a:ln w="7620">
            <a:solidFill>
              <a:srgbClr val="4A2C85"/>
            </a:solidFill>
            <a:prstDash val="solid"/>
          </a:ln>
        </p:spPr>
      </p:sp>
      <p:sp>
        <p:nvSpPr>
          <p:cNvPr id="10" name="Text 8"/>
          <p:cNvSpPr/>
          <p:nvPr/>
        </p:nvSpPr>
        <p:spPr>
          <a:xfrm>
            <a:off x="5220772" y="2570083"/>
            <a:ext cx="133231" cy="234672"/>
          </a:xfrm>
          <a:prstGeom prst="rect">
            <a:avLst/>
          </a:prstGeom>
          <a:noFill/>
          <a:ln/>
        </p:spPr>
        <p:txBody>
          <a:bodyPr wrap="none" lIns="0" tIns="0" rIns="0" bIns="0" rtlCol="0" anchor="t"/>
          <a:lstStyle/>
          <a:p>
            <a:pPr marL="0" indent="0" algn="ctr">
              <a:lnSpc>
                <a:spcPts val="1800"/>
              </a:lnSpc>
              <a:buNone/>
            </a:pPr>
            <a:r>
              <a:rPr lang="en-US" sz="1800" dirty="0">
                <a:solidFill>
                  <a:srgbClr val="DCD7E5"/>
                </a:solidFill>
                <a:latin typeface="Montserrat" pitchFamily="34" charset="0"/>
                <a:ea typeface="Montserrat" pitchFamily="34" charset="-122"/>
                <a:cs typeface="Montserrat" pitchFamily="34" charset="-120"/>
              </a:rPr>
              <a:t>2</a:t>
            </a:r>
            <a:endParaRPr lang="en-US" sz="1800" dirty="0"/>
          </a:p>
        </p:txBody>
      </p:sp>
      <p:sp>
        <p:nvSpPr>
          <p:cNvPr id="11" name="Text 9"/>
          <p:cNvSpPr/>
          <p:nvPr/>
        </p:nvSpPr>
        <p:spPr>
          <a:xfrm>
            <a:off x="5619869" y="2511504"/>
            <a:ext cx="1955721" cy="244435"/>
          </a:xfrm>
          <a:prstGeom prst="rect">
            <a:avLst/>
          </a:prstGeom>
          <a:noFill/>
          <a:ln/>
        </p:spPr>
        <p:txBody>
          <a:bodyPr wrap="none" lIns="0" tIns="0" rIns="0" bIns="0" rtlCol="0" anchor="t"/>
          <a:lstStyle/>
          <a:p>
            <a:pPr marL="0" indent="0">
              <a:lnSpc>
                <a:spcPts val="1900"/>
              </a:lnSpc>
              <a:buNone/>
            </a:pPr>
            <a:r>
              <a:rPr lang="en-US" sz="1500" dirty="0">
                <a:solidFill>
                  <a:srgbClr val="DCD7E5"/>
                </a:solidFill>
                <a:latin typeface="Montserrat" pitchFamily="34" charset="0"/>
                <a:ea typeface="Montserrat" pitchFamily="34" charset="-122"/>
                <a:cs typeface="Montserrat" pitchFamily="34" charset="-120"/>
              </a:rPr>
              <a:t>FROM genre</a:t>
            </a:r>
            <a:endParaRPr lang="en-US" sz="1500" dirty="0"/>
          </a:p>
        </p:txBody>
      </p:sp>
      <p:sp>
        <p:nvSpPr>
          <p:cNvPr id="12" name="Text 10"/>
          <p:cNvSpPr/>
          <p:nvPr/>
        </p:nvSpPr>
        <p:spPr>
          <a:xfrm>
            <a:off x="5619869" y="2849761"/>
            <a:ext cx="3899059" cy="500539"/>
          </a:xfrm>
          <a:prstGeom prst="rect">
            <a:avLst/>
          </a:prstGeom>
          <a:noFill/>
          <a:ln/>
        </p:spPr>
        <p:txBody>
          <a:bodyPr wrap="squar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This part of the query specifies that we want to look at the "genre" table to find the relevant data.</a:t>
            </a:r>
            <a:endParaRPr lang="en-US" sz="1200" dirty="0"/>
          </a:p>
        </p:txBody>
      </p:sp>
      <p:sp>
        <p:nvSpPr>
          <p:cNvPr id="13" name="Shape 11"/>
          <p:cNvSpPr/>
          <p:nvPr/>
        </p:nvSpPr>
        <p:spPr>
          <a:xfrm>
            <a:off x="9675376" y="2511504"/>
            <a:ext cx="351949" cy="351949"/>
          </a:xfrm>
          <a:prstGeom prst="roundRect">
            <a:avLst>
              <a:gd name="adj" fmla="val 18671"/>
            </a:avLst>
          </a:prstGeom>
          <a:solidFill>
            <a:srgbClr val="31136C"/>
          </a:solidFill>
          <a:ln w="7620">
            <a:solidFill>
              <a:srgbClr val="4A2C85"/>
            </a:solidFill>
            <a:prstDash val="solid"/>
          </a:ln>
        </p:spPr>
      </p:sp>
      <p:sp>
        <p:nvSpPr>
          <p:cNvPr id="14" name="Text 12"/>
          <p:cNvSpPr/>
          <p:nvPr/>
        </p:nvSpPr>
        <p:spPr>
          <a:xfrm>
            <a:off x="9785152" y="2570083"/>
            <a:ext cx="132398" cy="234672"/>
          </a:xfrm>
          <a:prstGeom prst="rect">
            <a:avLst/>
          </a:prstGeom>
          <a:noFill/>
          <a:ln/>
        </p:spPr>
        <p:txBody>
          <a:bodyPr wrap="none" lIns="0" tIns="0" rIns="0" bIns="0" rtlCol="0" anchor="t"/>
          <a:lstStyle/>
          <a:p>
            <a:pPr marL="0" indent="0" algn="ctr">
              <a:lnSpc>
                <a:spcPts val="1800"/>
              </a:lnSpc>
              <a:buNone/>
            </a:pPr>
            <a:r>
              <a:rPr lang="en-US" sz="1800" dirty="0">
                <a:solidFill>
                  <a:srgbClr val="DCD7E5"/>
                </a:solidFill>
                <a:latin typeface="Montserrat" pitchFamily="34" charset="0"/>
                <a:ea typeface="Montserrat" pitchFamily="34" charset="-122"/>
                <a:cs typeface="Montserrat" pitchFamily="34" charset="-120"/>
              </a:rPr>
              <a:t>3</a:t>
            </a:r>
            <a:endParaRPr lang="en-US" sz="1800" dirty="0"/>
          </a:p>
        </p:txBody>
      </p:sp>
      <p:sp>
        <p:nvSpPr>
          <p:cNvPr id="15" name="Text 13"/>
          <p:cNvSpPr/>
          <p:nvPr/>
        </p:nvSpPr>
        <p:spPr>
          <a:xfrm>
            <a:off x="10183773" y="2511504"/>
            <a:ext cx="1955721" cy="244435"/>
          </a:xfrm>
          <a:prstGeom prst="rect">
            <a:avLst/>
          </a:prstGeom>
          <a:noFill/>
          <a:ln/>
        </p:spPr>
        <p:txBody>
          <a:bodyPr wrap="none" lIns="0" tIns="0" rIns="0" bIns="0" rtlCol="0" anchor="t"/>
          <a:lstStyle/>
          <a:p>
            <a:pPr marL="0" indent="0">
              <a:lnSpc>
                <a:spcPts val="1900"/>
              </a:lnSpc>
              <a:buNone/>
            </a:pPr>
            <a:r>
              <a:rPr lang="en-US" sz="1500" dirty="0">
                <a:solidFill>
                  <a:srgbClr val="DCD7E5"/>
                </a:solidFill>
                <a:latin typeface="Montserrat" pitchFamily="34" charset="0"/>
                <a:ea typeface="Montserrat" pitchFamily="34" charset="-122"/>
                <a:cs typeface="Montserrat" pitchFamily="34" charset="-120"/>
              </a:rPr>
              <a:t>GROUP BY genre</a:t>
            </a:r>
            <a:endParaRPr lang="en-US" sz="1500" dirty="0"/>
          </a:p>
        </p:txBody>
      </p:sp>
      <p:sp>
        <p:nvSpPr>
          <p:cNvPr id="16" name="Text 14"/>
          <p:cNvSpPr/>
          <p:nvPr/>
        </p:nvSpPr>
        <p:spPr>
          <a:xfrm>
            <a:off x="10183773" y="2849761"/>
            <a:ext cx="3899059" cy="750808"/>
          </a:xfrm>
          <a:prstGeom prst="rect">
            <a:avLst/>
          </a:prstGeom>
          <a:noFill/>
          <a:ln/>
        </p:spPr>
        <p:txBody>
          <a:bodyPr wrap="squar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This part of the query groups the results by the "genre" column, so that we can count the number of movies for each genre.</a:t>
            </a:r>
            <a:endParaRPr lang="en-US" sz="1200" dirty="0"/>
          </a:p>
        </p:txBody>
      </p:sp>
      <p:sp>
        <p:nvSpPr>
          <p:cNvPr id="17" name="Shape 15"/>
          <p:cNvSpPr/>
          <p:nvPr/>
        </p:nvSpPr>
        <p:spPr>
          <a:xfrm>
            <a:off x="547568" y="4177427"/>
            <a:ext cx="351949" cy="351949"/>
          </a:xfrm>
          <a:prstGeom prst="roundRect">
            <a:avLst>
              <a:gd name="adj" fmla="val 18671"/>
            </a:avLst>
          </a:prstGeom>
          <a:solidFill>
            <a:srgbClr val="31136C"/>
          </a:solidFill>
          <a:ln w="7620">
            <a:solidFill>
              <a:srgbClr val="4A2C85"/>
            </a:solidFill>
            <a:prstDash val="solid"/>
          </a:ln>
        </p:spPr>
      </p:sp>
      <p:sp>
        <p:nvSpPr>
          <p:cNvPr id="18" name="Text 16"/>
          <p:cNvSpPr/>
          <p:nvPr/>
        </p:nvSpPr>
        <p:spPr>
          <a:xfrm>
            <a:off x="645914" y="4236006"/>
            <a:ext cx="155138" cy="234672"/>
          </a:xfrm>
          <a:prstGeom prst="rect">
            <a:avLst/>
          </a:prstGeom>
          <a:noFill/>
          <a:ln/>
        </p:spPr>
        <p:txBody>
          <a:bodyPr wrap="none" lIns="0" tIns="0" rIns="0" bIns="0" rtlCol="0" anchor="t"/>
          <a:lstStyle/>
          <a:p>
            <a:pPr marL="0" indent="0" algn="ctr">
              <a:lnSpc>
                <a:spcPts val="1800"/>
              </a:lnSpc>
              <a:buNone/>
            </a:pPr>
            <a:r>
              <a:rPr lang="en-US" sz="1800" dirty="0">
                <a:solidFill>
                  <a:srgbClr val="DCD7E5"/>
                </a:solidFill>
                <a:latin typeface="Montserrat" pitchFamily="34" charset="0"/>
                <a:ea typeface="Montserrat" pitchFamily="34" charset="-122"/>
                <a:cs typeface="Montserrat" pitchFamily="34" charset="-120"/>
              </a:rPr>
              <a:t>4</a:t>
            </a:r>
            <a:endParaRPr lang="en-US" sz="1800" dirty="0"/>
          </a:p>
        </p:txBody>
      </p:sp>
      <p:sp>
        <p:nvSpPr>
          <p:cNvPr id="19" name="Text 17"/>
          <p:cNvSpPr/>
          <p:nvPr/>
        </p:nvSpPr>
        <p:spPr>
          <a:xfrm>
            <a:off x="1055965" y="4177427"/>
            <a:ext cx="3579257" cy="244435"/>
          </a:xfrm>
          <a:prstGeom prst="rect">
            <a:avLst/>
          </a:prstGeom>
          <a:noFill/>
          <a:ln/>
        </p:spPr>
        <p:txBody>
          <a:bodyPr wrap="none" lIns="0" tIns="0" rIns="0" bIns="0" rtlCol="0" anchor="t"/>
          <a:lstStyle/>
          <a:p>
            <a:pPr marL="0" indent="0">
              <a:lnSpc>
                <a:spcPts val="1900"/>
              </a:lnSpc>
              <a:buNone/>
            </a:pPr>
            <a:r>
              <a:rPr lang="en-US" sz="1500" dirty="0">
                <a:solidFill>
                  <a:srgbClr val="DCD7E5"/>
                </a:solidFill>
                <a:latin typeface="Montserrat" pitchFamily="34" charset="0"/>
                <a:ea typeface="Montserrat" pitchFamily="34" charset="-122"/>
                <a:cs typeface="Montserrat" pitchFamily="34" charset="-120"/>
              </a:rPr>
              <a:t>ORDER BY number_of_movies DESC</a:t>
            </a:r>
            <a:endParaRPr lang="en-US" sz="1500" dirty="0"/>
          </a:p>
        </p:txBody>
      </p:sp>
      <p:sp>
        <p:nvSpPr>
          <p:cNvPr id="20" name="Text 18"/>
          <p:cNvSpPr/>
          <p:nvPr/>
        </p:nvSpPr>
        <p:spPr>
          <a:xfrm>
            <a:off x="1055965" y="4515683"/>
            <a:ext cx="6181011" cy="500539"/>
          </a:xfrm>
          <a:prstGeom prst="rect">
            <a:avLst/>
          </a:prstGeom>
          <a:noFill/>
          <a:ln/>
        </p:spPr>
        <p:txBody>
          <a:bodyPr wrap="squar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This part of the query sorts the results in descending order by the "number_of_movies" column, so that the genre with the highest number of movies is at the top.</a:t>
            </a:r>
            <a:endParaRPr lang="en-US" sz="1200" dirty="0"/>
          </a:p>
        </p:txBody>
      </p:sp>
      <p:sp>
        <p:nvSpPr>
          <p:cNvPr id="21" name="Shape 19"/>
          <p:cNvSpPr/>
          <p:nvPr/>
        </p:nvSpPr>
        <p:spPr>
          <a:xfrm>
            <a:off x="7393424" y="4177427"/>
            <a:ext cx="351949" cy="351949"/>
          </a:xfrm>
          <a:prstGeom prst="roundRect">
            <a:avLst>
              <a:gd name="adj" fmla="val 18671"/>
            </a:avLst>
          </a:prstGeom>
          <a:solidFill>
            <a:srgbClr val="31136C"/>
          </a:solidFill>
          <a:ln w="7620">
            <a:solidFill>
              <a:srgbClr val="4A2C85"/>
            </a:solidFill>
            <a:prstDash val="solid"/>
          </a:ln>
        </p:spPr>
      </p:sp>
      <p:sp>
        <p:nvSpPr>
          <p:cNvPr id="22" name="Text 20"/>
          <p:cNvSpPr/>
          <p:nvPr/>
        </p:nvSpPr>
        <p:spPr>
          <a:xfrm>
            <a:off x="7502962" y="4236006"/>
            <a:ext cx="132874" cy="234672"/>
          </a:xfrm>
          <a:prstGeom prst="rect">
            <a:avLst/>
          </a:prstGeom>
          <a:noFill/>
          <a:ln/>
        </p:spPr>
        <p:txBody>
          <a:bodyPr wrap="none" lIns="0" tIns="0" rIns="0" bIns="0" rtlCol="0" anchor="t"/>
          <a:lstStyle/>
          <a:p>
            <a:pPr marL="0" indent="0" algn="ctr">
              <a:lnSpc>
                <a:spcPts val="1800"/>
              </a:lnSpc>
              <a:buNone/>
            </a:pPr>
            <a:r>
              <a:rPr lang="en-US" sz="1800" dirty="0">
                <a:solidFill>
                  <a:srgbClr val="DCD7E5"/>
                </a:solidFill>
                <a:latin typeface="Montserrat" pitchFamily="34" charset="0"/>
                <a:ea typeface="Montserrat" pitchFamily="34" charset="-122"/>
                <a:cs typeface="Montserrat" pitchFamily="34" charset="-120"/>
              </a:rPr>
              <a:t>5</a:t>
            </a:r>
            <a:endParaRPr lang="en-US" sz="1800" dirty="0"/>
          </a:p>
        </p:txBody>
      </p:sp>
      <p:sp>
        <p:nvSpPr>
          <p:cNvPr id="23" name="Text 21"/>
          <p:cNvSpPr/>
          <p:nvPr/>
        </p:nvSpPr>
        <p:spPr>
          <a:xfrm>
            <a:off x="7901821" y="4177427"/>
            <a:ext cx="1955721" cy="244435"/>
          </a:xfrm>
          <a:prstGeom prst="rect">
            <a:avLst/>
          </a:prstGeom>
          <a:noFill/>
          <a:ln/>
        </p:spPr>
        <p:txBody>
          <a:bodyPr wrap="none" lIns="0" tIns="0" rIns="0" bIns="0" rtlCol="0" anchor="t"/>
          <a:lstStyle/>
          <a:p>
            <a:pPr marL="0" indent="0">
              <a:lnSpc>
                <a:spcPts val="1900"/>
              </a:lnSpc>
              <a:buNone/>
            </a:pPr>
            <a:r>
              <a:rPr lang="en-US" sz="1500" dirty="0">
                <a:solidFill>
                  <a:srgbClr val="DCD7E5"/>
                </a:solidFill>
                <a:latin typeface="Montserrat" pitchFamily="34" charset="0"/>
                <a:ea typeface="Montserrat" pitchFamily="34" charset="-122"/>
                <a:cs typeface="Montserrat" pitchFamily="34" charset="-120"/>
              </a:rPr>
              <a:t>LIMIT 1</a:t>
            </a:r>
            <a:endParaRPr lang="en-US" sz="1500" dirty="0"/>
          </a:p>
        </p:txBody>
      </p:sp>
      <p:sp>
        <p:nvSpPr>
          <p:cNvPr id="24" name="Text 22"/>
          <p:cNvSpPr/>
          <p:nvPr/>
        </p:nvSpPr>
        <p:spPr>
          <a:xfrm>
            <a:off x="7901821" y="4515683"/>
            <a:ext cx="6181011" cy="500539"/>
          </a:xfrm>
          <a:prstGeom prst="rect">
            <a:avLst/>
          </a:prstGeom>
          <a:noFill/>
          <a:ln/>
        </p:spPr>
        <p:txBody>
          <a:bodyPr wrap="squar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This part of the query limits the output to just the first row, which will be the genre with the highest number of movies.</a:t>
            </a:r>
            <a:endParaRPr lang="en-US" sz="1200" dirty="0"/>
          </a:p>
        </p:txBody>
      </p:sp>
      <p:sp>
        <p:nvSpPr>
          <p:cNvPr id="25" name="Text 23"/>
          <p:cNvSpPr/>
          <p:nvPr/>
        </p:nvSpPr>
        <p:spPr>
          <a:xfrm>
            <a:off x="547568" y="5192197"/>
            <a:ext cx="13535263" cy="250269"/>
          </a:xfrm>
          <a:prstGeom prst="rect">
            <a:avLst/>
          </a:prstGeom>
          <a:noFill/>
          <a:ln/>
        </p:spPr>
        <p:txBody>
          <a:bodyPr wrap="non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The output of the query shows that the "Drama" genre had the highest number of movies produced overall, with 4,285 movies.</a:t>
            </a:r>
            <a:endParaRPr lang="en-US" sz="1200" dirty="0"/>
          </a:p>
        </p:txBody>
      </p:sp>
      <p:sp>
        <p:nvSpPr>
          <p:cNvPr id="26" name="Text 24"/>
          <p:cNvSpPr/>
          <p:nvPr/>
        </p:nvSpPr>
        <p:spPr>
          <a:xfrm>
            <a:off x="547568" y="5618440"/>
            <a:ext cx="13535263" cy="250269"/>
          </a:xfrm>
          <a:prstGeom prst="rect">
            <a:avLst/>
          </a:prstGeom>
          <a:noFill/>
          <a:ln/>
        </p:spPr>
        <p:txBody>
          <a:bodyPr wrap="non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The key points are:</a:t>
            </a:r>
            <a:endParaRPr lang="en-US" sz="1200" dirty="0"/>
          </a:p>
        </p:txBody>
      </p:sp>
      <p:sp>
        <p:nvSpPr>
          <p:cNvPr id="27" name="Shape 25"/>
          <p:cNvSpPr/>
          <p:nvPr/>
        </p:nvSpPr>
        <p:spPr>
          <a:xfrm>
            <a:off x="547568" y="6220658"/>
            <a:ext cx="351949" cy="351949"/>
          </a:xfrm>
          <a:prstGeom prst="roundRect">
            <a:avLst>
              <a:gd name="adj" fmla="val 18671"/>
            </a:avLst>
          </a:prstGeom>
          <a:solidFill>
            <a:srgbClr val="31136C"/>
          </a:solidFill>
          <a:ln w="7620">
            <a:solidFill>
              <a:srgbClr val="4A2C85"/>
            </a:solidFill>
            <a:prstDash val="solid"/>
          </a:ln>
        </p:spPr>
      </p:sp>
      <p:sp>
        <p:nvSpPr>
          <p:cNvPr id="28" name="Text 26"/>
          <p:cNvSpPr/>
          <p:nvPr/>
        </p:nvSpPr>
        <p:spPr>
          <a:xfrm>
            <a:off x="681157" y="6279237"/>
            <a:ext cx="84773" cy="234672"/>
          </a:xfrm>
          <a:prstGeom prst="rect">
            <a:avLst/>
          </a:prstGeom>
          <a:noFill/>
          <a:ln/>
        </p:spPr>
        <p:txBody>
          <a:bodyPr wrap="none" lIns="0" tIns="0" rIns="0" bIns="0" rtlCol="0" anchor="t"/>
          <a:lstStyle/>
          <a:p>
            <a:pPr marL="0" indent="0" algn="ctr">
              <a:lnSpc>
                <a:spcPts val="1800"/>
              </a:lnSpc>
              <a:buNone/>
            </a:pPr>
            <a:r>
              <a:rPr lang="en-US" sz="1800" dirty="0">
                <a:solidFill>
                  <a:srgbClr val="DCD7E5"/>
                </a:solidFill>
                <a:latin typeface="Montserrat" pitchFamily="34" charset="0"/>
                <a:ea typeface="Montserrat" pitchFamily="34" charset="-122"/>
                <a:cs typeface="Montserrat" pitchFamily="34" charset="-120"/>
              </a:rPr>
              <a:t>1</a:t>
            </a:r>
            <a:endParaRPr lang="en-US" sz="1800" dirty="0"/>
          </a:p>
        </p:txBody>
      </p:sp>
      <p:sp>
        <p:nvSpPr>
          <p:cNvPr id="29" name="Text 27"/>
          <p:cNvSpPr/>
          <p:nvPr/>
        </p:nvSpPr>
        <p:spPr>
          <a:xfrm>
            <a:off x="1055965" y="6220658"/>
            <a:ext cx="3899059" cy="733306"/>
          </a:xfrm>
          <a:prstGeom prst="rect">
            <a:avLst/>
          </a:prstGeom>
          <a:noFill/>
          <a:ln/>
        </p:spPr>
        <p:txBody>
          <a:bodyPr wrap="square" lIns="0" tIns="0" rIns="0" bIns="0" rtlCol="0" anchor="t"/>
          <a:lstStyle/>
          <a:p>
            <a:pPr marL="0" indent="0">
              <a:lnSpc>
                <a:spcPts val="1900"/>
              </a:lnSpc>
              <a:buNone/>
            </a:pPr>
            <a:r>
              <a:rPr lang="en-US" sz="1500" dirty="0">
                <a:solidFill>
                  <a:srgbClr val="DCD7E5"/>
                </a:solidFill>
                <a:latin typeface="Montserrat" pitchFamily="34" charset="0"/>
                <a:ea typeface="Montserrat" pitchFamily="34" charset="-122"/>
                <a:cs typeface="Montserrat" pitchFamily="34" charset="-120"/>
              </a:rPr>
              <a:t>The query uses the COUNT(*) function to count the number of movies for each genre.</a:t>
            </a:r>
            <a:endParaRPr lang="en-US" sz="1500" dirty="0"/>
          </a:p>
        </p:txBody>
      </p:sp>
      <p:sp>
        <p:nvSpPr>
          <p:cNvPr id="30" name="Text 28"/>
          <p:cNvSpPr/>
          <p:nvPr/>
        </p:nvSpPr>
        <p:spPr>
          <a:xfrm>
            <a:off x="1055965" y="7047786"/>
            <a:ext cx="3899059" cy="500539"/>
          </a:xfrm>
          <a:prstGeom prst="rect">
            <a:avLst/>
          </a:prstGeom>
          <a:noFill/>
          <a:ln/>
        </p:spPr>
        <p:txBody>
          <a:bodyPr wrap="squar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This gives us the total number of movies produced for each genre.</a:t>
            </a:r>
            <a:endParaRPr lang="en-US" sz="1200" dirty="0"/>
          </a:p>
        </p:txBody>
      </p:sp>
      <p:sp>
        <p:nvSpPr>
          <p:cNvPr id="31" name="Shape 29"/>
          <p:cNvSpPr/>
          <p:nvPr/>
        </p:nvSpPr>
        <p:spPr>
          <a:xfrm>
            <a:off x="5111472" y="6220658"/>
            <a:ext cx="351949" cy="351949"/>
          </a:xfrm>
          <a:prstGeom prst="roundRect">
            <a:avLst>
              <a:gd name="adj" fmla="val 18671"/>
            </a:avLst>
          </a:prstGeom>
          <a:solidFill>
            <a:srgbClr val="31136C"/>
          </a:solidFill>
          <a:ln w="7620">
            <a:solidFill>
              <a:srgbClr val="4A2C85"/>
            </a:solidFill>
            <a:prstDash val="solid"/>
          </a:ln>
        </p:spPr>
      </p:sp>
      <p:sp>
        <p:nvSpPr>
          <p:cNvPr id="32" name="Text 30"/>
          <p:cNvSpPr/>
          <p:nvPr/>
        </p:nvSpPr>
        <p:spPr>
          <a:xfrm>
            <a:off x="5220772" y="6279237"/>
            <a:ext cx="133231" cy="234672"/>
          </a:xfrm>
          <a:prstGeom prst="rect">
            <a:avLst/>
          </a:prstGeom>
          <a:noFill/>
          <a:ln/>
        </p:spPr>
        <p:txBody>
          <a:bodyPr wrap="none" lIns="0" tIns="0" rIns="0" bIns="0" rtlCol="0" anchor="t"/>
          <a:lstStyle/>
          <a:p>
            <a:pPr marL="0" indent="0" algn="ctr">
              <a:lnSpc>
                <a:spcPts val="1800"/>
              </a:lnSpc>
              <a:buNone/>
            </a:pPr>
            <a:r>
              <a:rPr lang="en-US" sz="1800" dirty="0">
                <a:solidFill>
                  <a:srgbClr val="DCD7E5"/>
                </a:solidFill>
                <a:latin typeface="Montserrat" pitchFamily="34" charset="0"/>
                <a:ea typeface="Montserrat" pitchFamily="34" charset="-122"/>
                <a:cs typeface="Montserrat" pitchFamily="34" charset="-120"/>
              </a:rPr>
              <a:t>2</a:t>
            </a:r>
            <a:endParaRPr lang="en-US" sz="1800" dirty="0"/>
          </a:p>
        </p:txBody>
      </p:sp>
      <p:sp>
        <p:nvSpPr>
          <p:cNvPr id="33" name="Text 31"/>
          <p:cNvSpPr/>
          <p:nvPr/>
        </p:nvSpPr>
        <p:spPr>
          <a:xfrm>
            <a:off x="5619869" y="6220658"/>
            <a:ext cx="3899059" cy="488871"/>
          </a:xfrm>
          <a:prstGeom prst="rect">
            <a:avLst/>
          </a:prstGeom>
          <a:noFill/>
          <a:ln/>
        </p:spPr>
        <p:txBody>
          <a:bodyPr wrap="square" lIns="0" tIns="0" rIns="0" bIns="0" rtlCol="0" anchor="t"/>
          <a:lstStyle/>
          <a:p>
            <a:pPr marL="0" indent="0">
              <a:lnSpc>
                <a:spcPts val="1900"/>
              </a:lnSpc>
              <a:buNone/>
            </a:pPr>
            <a:r>
              <a:rPr lang="en-US" sz="1500" dirty="0">
                <a:solidFill>
                  <a:srgbClr val="DCD7E5"/>
                </a:solidFill>
                <a:latin typeface="Montserrat" pitchFamily="34" charset="0"/>
                <a:ea typeface="Montserrat" pitchFamily="34" charset="-122"/>
                <a:cs typeface="Montserrat" pitchFamily="34" charset="-120"/>
              </a:rPr>
              <a:t>The GROUP BY clause groups the results by the "genre" column.</a:t>
            </a:r>
            <a:endParaRPr lang="en-US" sz="1500" dirty="0"/>
          </a:p>
        </p:txBody>
      </p:sp>
      <p:sp>
        <p:nvSpPr>
          <p:cNvPr id="34" name="Text 32"/>
          <p:cNvSpPr/>
          <p:nvPr/>
        </p:nvSpPr>
        <p:spPr>
          <a:xfrm>
            <a:off x="5619869" y="6803350"/>
            <a:ext cx="3899059" cy="500539"/>
          </a:xfrm>
          <a:prstGeom prst="rect">
            <a:avLst/>
          </a:prstGeom>
          <a:noFill/>
          <a:ln/>
        </p:spPr>
        <p:txBody>
          <a:bodyPr wrap="squar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This ensures that we get a separate count for each unique genre.</a:t>
            </a:r>
            <a:endParaRPr lang="en-US" sz="1200" dirty="0"/>
          </a:p>
        </p:txBody>
      </p:sp>
      <p:sp>
        <p:nvSpPr>
          <p:cNvPr id="35" name="Shape 33"/>
          <p:cNvSpPr/>
          <p:nvPr/>
        </p:nvSpPr>
        <p:spPr>
          <a:xfrm>
            <a:off x="9675376" y="6220658"/>
            <a:ext cx="351949" cy="351949"/>
          </a:xfrm>
          <a:prstGeom prst="roundRect">
            <a:avLst>
              <a:gd name="adj" fmla="val 18671"/>
            </a:avLst>
          </a:prstGeom>
          <a:solidFill>
            <a:srgbClr val="31136C"/>
          </a:solidFill>
          <a:ln w="7620">
            <a:solidFill>
              <a:srgbClr val="4A2C85"/>
            </a:solidFill>
            <a:prstDash val="solid"/>
          </a:ln>
        </p:spPr>
      </p:sp>
      <p:sp>
        <p:nvSpPr>
          <p:cNvPr id="36" name="Text 34"/>
          <p:cNvSpPr/>
          <p:nvPr/>
        </p:nvSpPr>
        <p:spPr>
          <a:xfrm>
            <a:off x="9785152" y="6279237"/>
            <a:ext cx="132398" cy="234672"/>
          </a:xfrm>
          <a:prstGeom prst="rect">
            <a:avLst/>
          </a:prstGeom>
          <a:noFill/>
          <a:ln/>
        </p:spPr>
        <p:txBody>
          <a:bodyPr wrap="none" lIns="0" tIns="0" rIns="0" bIns="0" rtlCol="0" anchor="t"/>
          <a:lstStyle/>
          <a:p>
            <a:pPr marL="0" indent="0" algn="ctr">
              <a:lnSpc>
                <a:spcPts val="1800"/>
              </a:lnSpc>
              <a:buNone/>
            </a:pPr>
            <a:r>
              <a:rPr lang="en-US" sz="1800" dirty="0">
                <a:solidFill>
                  <a:srgbClr val="DCD7E5"/>
                </a:solidFill>
                <a:latin typeface="Montserrat" pitchFamily="34" charset="0"/>
                <a:ea typeface="Montserrat" pitchFamily="34" charset="-122"/>
                <a:cs typeface="Montserrat" pitchFamily="34" charset="-120"/>
              </a:rPr>
              <a:t>3</a:t>
            </a:r>
            <a:endParaRPr lang="en-US" sz="1800" dirty="0"/>
          </a:p>
        </p:txBody>
      </p:sp>
      <p:sp>
        <p:nvSpPr>
          <p:cNvPr id="37" name="Text 35"/>
          <p:cNvSpPr/>
          <p:nvPr/>
        </p:nvSpPr>
        <p:spPr>
          <a:xfrm>
            <a:off x="10183773" y="6220658"/>
            <a:ext cx="3899059" cy="733306"/>
          </a:xfrm>
          <a:prstGeom prst="rect">
            <a:avLst/>
          </a:prstGeom>
          <a:noFill/>
          <a:ln/>
        </p:spPr>
        <p:txBody>
          <a:bodyPr wrap="square" lIns="0" tIns="0" rIns="0" bIns="0" rtlCol="0" anchor="t"/>
          <a:lstStyle/>
          <a:p>
            <a:pPr marL="0" indent="0">
              <a:lnSpc>
                <a:spcPts val="1900"/>
              </a:lnSpc>
              <a:buNone/>
            </a:pPr>
            <a:r>
              <a:rPr lang="en-US" sz="1500" dirty="0">
                <a:solidFill>
                  <a:srgbClr val="DCD7E5"/>
                </a:solidFill>
                <a:latin typeface="Montserrat" pitchFamily="34" charset="0"/>
                <a:ea typeface="Montserrat" pitchFamily="34" charset="-122"/>
                <a:cs typeface="Montserrat" pitchFamily="34" charset="-120"/>
              </a:rPr>
              <a:t>The ORDER BY and LIMIT clauses return just the genre with the highest number of movies.</a:t>
            </a:r>
            <a:endParaRPr lang="en-US" sz="1500" dirty="0"/>
          </a:p>
        </p:txBody>
      </p:sp>
      <p:sp>
        <p:nvSpPr>
          <p:cNvPr id="38" name="Text 36"/>
          <p:cNvSpPr/>
          <p:nvPr/>
        </p:nvSpPr>
        <p:spPr>
          <a:xfrm>
            <a:off x="10183773" y="7047786"/>
            <a:ext cx="3899059" cy="250269"/>
          </a:xfrm>
          <a:prstGeom prst="rect">
            <a:avLst/>
          </a:prstGeom>
          <a:noFill/>
          <a:ln/>
        </p:spPr>
        <p:txBody>
          <a:bodyPr wrap="none" lIns="0" tIns="0" rIns="0" bIns="0" rtlCol="0" anchor="t"/>
          <a:lstStyle/>
          <a:p>
            <a:pPr marL="0" indent="0">
              <a:lnSpc>
                <a:spcPts val="1950"/>
              </a:lnSpc>
              <a:buNone/>
            </a:pPr>
            <a:r>
              <a:rPr lang="en-US" sz="1200" dirty="0">
                <a:solidFill>
                  <a:srgbClr val="DCD7E5"/>
                </a:solidFill>
                <a:latin typeface="Heebo Light" pitchFamily="34" charset="0"/>
                <a:ea typeface="Heebo Light" pitchFamily="34" charset="-122"/>
                <a:cs typeface="Heebo Light" pitchFamily="34" charset="-120"/>
              </a:rPr>
              <a:t>This provides the final answer to the question.</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26626" y="569000"/>
            <a:ext cx="5941100" cy="559356"/>
          </a:xfrm>
          <a:prstGeom prst="rect">
            <a:avLst/>
          </a:prstGeom>
          <a:noFill/>
          <a:ln/>
        </p:spPr>
        <p:txBody>
          <a:bodyPr wrap="none" lIns="0" tIns="0" rIns="0" bIns="0" rtlCol="0" anchor="t"/>
          <a:lstStyle/>
          <a:p>
            <a:pPr marL="0" indent="0">
              <a:lnSpc>
                <a:spcPts val="4400"/>
              </a:lnSpc>
              <a:buNone/>
            </a:pPr>
            <a:r>
              <a:rPr lang="en-US" sz="3500" dirty="0">
                <a:solidFill>
                  <a:srgbClr val="F2F0F4"/>
                </a:solidFill>
                <a:latin typeface="Montserrat" pitchFamily="34" charset="0"/>
                <a:ea typeface="Montserrat" pitchFamily="34" charset="-122"/>
                <a:cs typeface="Montserrat" pitchFamily="34" charset="-120"/>
              </a:rPr>
              <a:t>SQL Query Explanation Q7</a:t>
            </a:r>
            <a:endParaRPr lang="en-US" sz="3500" dirty="0"/>
          </a:p>
        </p:txBody>
      </p:sp>
      <p:sp>
        <p:nvSpPr>
          <p:cNvPr id="3" name="Text 1"/>
          <p:cNvSpPr/>
          <p:nvPr/>
        </p:nvSpPr>
        <p:spPr>
          <a:xfrm>
            <a:off x="626626" y="1486376"/>
            <a:ext cx="13377148" cy="286464"/>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The SQL query is designed to find the number of movies that belong to only one genre.</a:t>
            </a:r>
            <a:endParaRPr lang="en-US" sz="1400" dirty="0"/>
          </a:p>
        </p:txBody>
      </p:sp>
      <p:sp>
        <p:nvSpPr>
          <p:cNvPr id="4" name="Text 2"/>
          <p:cNvSpPr/>
          <p:nvPr/>
        </p:nvSpPr>
        <p:spPr>
          <a:xfrm>
            <a:off x="626626" y="1974175"/>
            <a:ext cx="13377148" cy="286464"/>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Here's a breakdown of the query:</a:t>
            </a:r>
            <a:endParaRPr lang="en-US" sz="1400" dirty="0"/>
          </a:p>
        </p:txBody>
      </p:sp>
      <p:sp>
        <p:nvSpPr>
          <p:cNvPr id="5" name="Shape 3"/>
          <p:cNvSpPr/>
          <p:nvPr/>
        </p:nvSpPr>
        <p:spPr>
          <a:xfrm>
            <a:off x="626626" y="2663309"/>
            <a:ext cx="402788" cy="402788"/>
          </a:xfrm>
          <a:prstGeom prst="roundRect">
            <a:avLst>
              <a:gd name="adj" fmla="val 18669"/>
            </a:avLst>
          </a:prstGeom>
          <a:solidFill>
            <a:srgbClr val="31136C"/>
          </a:solidFill>
          <a:ln w="7620">
            <a:solidFill>
              <a:srgbClr val="4A2C85"/>
            </a:solidFill>
            <a:prstDash val="solid"/>
          </a:ln>
        </p:spPr>
      </p:sp>
      <p:sp>
        <p:nvSpPr>
          <p:cNvPr id="6" name="Text 4"/>
          <p:cNvSpPr/>
          <p:nvPr/>
        </p:nvSpPr>
        <p:spPr>
          <a:xfrm>
            <a:off x="779502" y="2730341"/>
            <a:ext cx="97036" cy="268605"/>
          </a:xfrm>
          <a:prstGeom prst="rect">
            <a:avLst/>
          </a:prstGeom>
          <a:noFill/>
          <a:ln/>
        </p:spPr>
        <p:txBody>
          <a:bodyPr wrap="none" lIns="0" tIns="0" rIns="0" bIns="0" rtlCol="0" anchor="t"/>
          <a:lstStyle/>
          <a:p>
            <a:pPr marL="0" indent="0" algn="ctr">
              <a:lnSpc>
                <a:spcPts val="2100"/>
              </a:lnSpc>
              <a:buNone/>
            </a:pPr>
            <a:r>
              <a:rPr lang="en-US" sz="2100" dirty="0">
                <a:solidFill>
                  <a:srgbClr val="DCD7E5"/>
                </a:solidFill>
                <a:latin typeface="Montserrat" pitchFamily="34" charset="0"/>
                <a:ea typeface="Montserrat" pitchFamily="34" charset="-122"/>
                <a:cs typeface="Montserrat" pitchFamily="34" charset="-120"/>
              </a:rPr>
              <a:t>1</a:t>
            </a:r>
            <a:endParaRPr lang="en-US" sz="2100" dirty="0"/>
          </a:p>
        </p:txBody>
      </p:sp>
      <p:sp>
        <p:nvSpPr>
          <p:cNvPr id="7" name="Text 5"/>
          <p:cNvSpPr/>
          <p:nvPr/>
        </p:nvSpPr>
        <p:spPr>
          <a:xfrm>
            <a:off x="1208365" y="2663309"/>
            <a:ext cx="3757970" cy="559594"/>
          </a:xfrm>
          <a:prstGeom prst="rect">
            <a:avLst/>
          </a:prstGeom>
          <a:noFill/>
          <a:ln/>
        </p:spPr>
        <p:txBody>
          <a:bodyPr wrap="square" lIns="0" tIns="0" rIns="0" bIns="0" rtlCol="0" anchor="t"/>
          <a:lstStyle/>
          <a:p>
            <a:pPr marL="0" indent="0">
              <a:lnSpc>
                <a:spcPts val="2200"/>
              </a:lnSpc>
              <a:buNone/>
            </a:pPr>
            <a:r>
              <a:rPr lang="en-US" sz="1750" dirty="0">
                <a:solidFill>
                  <a:srgbClr val="DCD7E5"/>
                </a:solidFill>
                <a:latin typeface="Montserrat" pitchFamily="34" charset="0"/>
                <a:ea typeface="Montserrat" pitchFamily="34" charset="-122"/>
                <a:cs typeface="Montserrat" pitchFamily="34" charset="-120"/>
              </a:rPr>
              <a:t>SELECT COUNT(*) AS single_genre_movies</a:t>
            </a:r>
            <a:endParaRPr lang="en-US" sz="1750" dirty="0"/>
          </a:p>
        </p:txBody>
      </p:sp>
      <p:sp>
        <p:nvSpPr>
          <p:cNvPr id="8" name="Text 6"/>
          <p:cNvSpPr/>
          <p:nvPr/>
        </p:nvSpPr>
        <p:spPr>
          <a:xfrm>
            <a:off x="1208365" y="3330297"/>
            <a:ext cx="3757970" cy="859393"/>
          </a:xfrm>
          <a:prstGeom prst="rect">
            <a:avLst/>
          </a:prstGeom>
          <a:noFill/>
          <a:ln/>
        </p:spPr>
        <p:txBody>
          <a:bodyPr wrap="squar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This part of the query counts the number of rows and assigns the result to the "single_genre_movies" column.</a:t>
            </a:r>
            <a:endParaRPr lang="en-US" sz="1400" dirty="0"/>
          </a:p>
        </p:txBody>
      </p:sp>
      <p:sp>
        <p:nvSpPr>
          <p:cNvPr id="9" name="Shape 7"/>
          <p:cNvSpPr/>
          <p:nvPr/>
        </p:nvSpPr>
        <p:spPr>
          <a:xfrm>
            <a:off x="5145286" y="2663309"/>
            <a:ext cx="402788" cy="402788"/>
          </a:xfrm>
          <a:prstGeom prst="roundRect">
            <a:avLst>
              <a:gd name="adj" fmla="val 18669"/>
            </a:avLst>
          </a:prstGeom>
          <a:solidFill>
            <a:srgbClr val="31136C"/>
          </a:solidFill>
          <a:ln w="7620">
            <a:solidFill>
              <a:srgbClr val="4A2C85"/>
            </a:solidFill>
            <a:prstDash val="solid"/>
          </a:ln>
        </p:spPr>
      </p:sp>
      <p:sp>
        <p:nvSpPr>
          <p:cNvPr id="10" name="Text 8"/>
          <p:cNvSpPr/>
          <p:nvPr/>
        </p:nvSpPr>
        <p:spPr>
          <a:xfrm>
            <a:off x="5270421" y="2730341"/>
            <a:ext cx="152519" cy="268605"/>
          </a:xfrm>
          <a:prstGeom prst="rect">
            <a:avLst/>
          </a:prstGeom>
          <a:noFill/>
          <a:ln/>
        </p:spPr>
        <p:txBody>
          <a:bodyPr wrap="none" lIns="0" tIns="0" rIns="0" bIns="0" rtlCol="0" anchor="t"/>
          <a:lstStyle/>
          <a:p>
            <a:pPr marL="0" indent="0" algn="ctr">
              <a:lnSpc>
                <a:spcPts val="2100"/>
              </a:lnSpc>
              <a:buNone/>
            </a:pPr>
            <a:r>
              <a:rPr lang="en-US" sz="2100" dirty="0">
                <a:solidFill>
                  <a:srgbClr val="DCD7E5"/>
                </a:solidFill>
                <a:latin typeface="Montserrat" pitchFamily="34" charset="0"/>
                <a:ea typeface="Montserrat" pitchFamily="34" charset="-122"/>
                <a:cs typeface="Montserrat" pitchFamily="34" charset="-120"/>
              </a:rPr>
              <a:t>2</a:t>
            </a:r>
            <a:endParaRPr lang="en-US" sz="2100" dirty="0"/>
          </a:p>
        </p:txBody>
      </p:sp>
      <p:sp>
        <p:nvSpPr>
          <p:cNvPr id="11" name="Text 9"/>
          <p:cNvSpPr/>
          <p:nvPr/>
        </p:nvSpPr>
        <p:spPr>
          <a:xfrm>
            <a:off x="5727025" y="2663309"/>
            <a:ext cx="2237899" cy="279797"/>
          </a:xfrm>
          <a:prstGeom prst="rect">
            <a:avLst/>
          </a:prstGeom>
          <a:noFill/>
          <a:ln/>
        </p:spPr>
        <p:txBody>
          <a:bodyPr wrap="none" lIns="0" tIns="0" rIns="0" bIns="0" rtlCol="0" anchor="t"/>
          <a:lstStyle/>
          <a:p>
            <a:pPr marL="0" indent="0">
              <a:lnSpc>
                <a:spcPts val="2200"/>
              </a:lnSpc>
              <a:buNone/>
            </a:pPr>
            <a:r>
              <a:rPr lang="en-US" sz="1750" dirty="0">
                <a:solidFill>
                  <a:srgbClr val="DCD7E5"/>
                </a:solidFill>
                <a:latin typeface="Montserrat" pitchFamily="34" charset="0"/>
                <a:ea typeface="Montserrat" pitchFamily="34" charset="-122"/>
                <a:cs typeface="Montserrat" pitchFamily="34" charset="-120"/>
              </a:rPr>
              <a:t>FROM genre</a:t>
            </a:r>
            <a:endParaRPr lang="en-US" sz="1750" dirty="0"/>
          </a:p>
        </p:txBody>
      </p:sp>
      <p:sp>
        <p:nvSpPr>
          <p:cNvPr id="12" name="Text 10"/>
          <p:cNvSpPr/>
          <p:nvPr/>
        </p:nvSpPr>
        <p:spPr>
          <a:xfrm>
            <a:off x="5727025" y="3050500"/>
            <a:ext cx="3757970" cy="859393"/>
          </a:xfrm>
          <a:prstGeom prst="rect">
            <a:avLst/>
          </a:prstGeom>
          <a:noFill/>
          <a:ln/>
        </p:spPr>
        <p:txBody>
          <a:bodyPr wrap="squar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This part of the query specifies that we want to look at the "genre" table to find the relevant data.</a:t>
            </a:r>
            <a:endParaRPr lang="en-US" sz="1400" dirty="0"/>
          </a:p>
        </p:txBody>
      </p:sp>
      <p:sp>
        <p:nvSpPr>
          <p:cNvPr id="13" name="Shape 11"/>
          <p:cNvSpPr/>
          <p:nvPr/>
        </p:nvSpPr>
        <p:spPr>
          <a:xfrm>
            <a:off x="9663946" y="2663309"/>
            <a:ext cx="402788" cy="402788"/>
          </a:xfrm>
          <a:prstGeom prst="roundRect">
            <a:avLst>
              <a:gd name="adj" fmla="val 18669"/>
            </a:avLst>
          </a:prstGeom>
          <a:solidFill>
            <a:srgbClr val="31136C"/>
          </a:solidFill>
          <a:ln w="7620">
            <a:solidFill>
              <a:srgbClr val="4A2C85"/>
            </a:solidFill>
            <a:prstDash val="solid"/>
          </a:ln>
        </p:spPr>
      </p:sp>
      <p:sp>
        <p:nvSpPr>
          <p:cNvPr id="14" name="Text 12"/>
          <p:cNvSpPr/>
          <p:nvPr/>
        </p:nvSpPr>
        <p:spPr>
          <a:xfrm>
            <a:off x="9789557" y="2730341"/>
            <a:ext cx="151448" cy="268605"/>
          </a:xfrm>
          <a:prstGeom prst="rect">
            <a:avLst/>
          </a:prstGeom>
          <a:noFill/>
          <a:ln/>
        </p:spPr>
        <p:txBody>
          <a:bodyPr wrap="none" lIns="0" tIns="0" rIns="0" bIns="0" rtlCol="0" anchor="t"/>
          <a:lstStyle/>
          <a:p>
            <a:pPr marL="0" indent="0" algn="ctr">
              <a:lnSpc>
                <a:spcPts val="2100"/>
              </a:lnSpc>
              <a:buNone/>
            </a:pPr>
            <a:r>
              <a:rPr lang="en-US" sz="2100" dirty="0">
                <a:solidFill>
                  <a:srgbClr val="DCD7E5"/>
                </a:solidFill>
                <a:latin typeface="Montserrat" pitchFamily="34" charset="0"/>
                <a:ea typeface="Montserrat" pitchFamily="34" charset="-122"/>
                <a:cs typeface="Montserrat" pitchFamily="34" charset="-120"/>
              </a:rPr>
              <a:t>3</a:t>
            </a:r>
            <a:endParaRPr lang="en-US" sz="2100" dirty="0"/>
          </a:p>
        </p:txBody>
      </p:sp>
      <p:sp>
        <p:nvSpPr>
          <p:cNvPr id="15" name="Text 13"/>
          <p:cNvSpPr/>
          <p:nvPr/>
        </p:nvSpPr>
        <p:spPr>
          <a:xfrm>
            <a:off x="10245685" y="2663309"/>
            <a:ext cx="3289578" cy="279797"/>
          </a:xfrm>
          <a:prstGeom prst="rect">
            <a:avLst/>
          </a:prstGeom>
          <a:noFill/>
          <a:ln/>
        </p:spPr>
        <p:txBody>
          <a:bodyPr wrap="none" lIns="0" tIns="0" rIns="0" bIns="0" rtlCol="0" anchor="t"/>
          <a:lstStyle/>
          <a:p>
            <a:pPr marL="0" indent="0">
              <a:lnSpc>
                <a:spcPts val="2200"/>
              </a:lnSpc>
              <a:buNone/>
            </a:pPr>
            <a:r>
              <a:rPr lang="en-US" sz="1750" dirty="0">
                <a:solidFill>
                  <a:srgbClr val="DCD7E5"/>
                </a:solidFill>
                <a:latin typeface="Montserrat" pitchFamily="34" charset="0"/>
                <a:ea typeface="Montserrat" pitchFamily="34" charset="-122"/>
                <a:cs typeface="Montserrat" pitchFamily="34" charset="-120"/>
              </a:rPr>
              <a:t>WHERE genre NOT LIKE '%,%'</a:t>
            </a:r>
            <a:endParaRPr lang="en-US" sz="1750" dirty="0"/>
          </a:p>
        </p:txBody>
      </p:sp>
      <p:sp>
        <p:nvSpPr>
          <p:cNvPr id="16" name="Text 14"/>
          <p:cNvSpPr/>
          <p:nvPr/>
        </p:nvSpPr>
        <p:spPr>
          <a:xfrm>
            <a:off x="10245685" y="3050500"/>
            <a:ext cx="3757970" cy="1145858"/>
          </a:xfrm>
          <a:prstGeom prst="rect">
            <a:avLst/>
          </a:prstGeom>
          <a:noFill/>
          <a:ln/>
        </p:spPr>
        <p:txBody>
          <a:bodyPr wrap="squar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This part of the query filters the results to only include rows where the "genre" column does not contain a comma. This indicates that the movie belongs to only one genre.</a:t>
            </a:r>
            <a:endParaRPr lang="en-US" sz="1400" dirty="0"/>
          </a:p>
        </p:txBody>
      </p:sp>
      <p:sp>
        <p:nvSpPr>
          <p:cNvPr id="17" name="Text 15"/>
          <p:cNvSpPr/>
          <p:nvPr/>
        </p:nvSpPr>
        <p:spPr>
          <a:xfrm>
            <a:off x="626626" y="4397693"/>
            <a:ext cx="13377148" cy="286464"/>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The output of the query shows that there are 14,662 movies that belong to only one genre.</a:t>
            </a:r>
            <a:endParaRPr lang="en-US" sz="1400" dirty="0"/>
          </a:p>
        </p:txBody>
      </p:sp>
      <p:sp>
        <p:nvSpPr>
          <p:cNvPr id="18" name="Text 16"/>
          <p:cNvSpPr/>
          <p:nvPr/>
        </p:nvSpPr>
        <p:spPr>
          <a:xfrm>
            <a:off x="626626" y="4885492"/>
            <a:ext cx="13377148" cy="286464"/>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The key points are:</a:t>
            </a:r>
            <a:endParaRPr lang="en-US" sz="1400" dirty="0"/>
          </a:p>
        </p:txBody>
      </p:sp>
      <p:sp>
        <p:nvSpPr>
          <p:cNvPr id="19" name="Shape 17"/>
          <p:cNvSpPr/>
          <p:nvPr/>
        </p:nvSpPr>
        <p:spPr>
          <a:xfrm>
            <a:off x="626626" y="5574625"/>
            <a:ext cx="402788" cy="402788"/>
          </a:xfrm>
          <a:prstGeom prst="roundRect">
            <a:avLst>
              <a:gd name="adj" fmla="val 18669"/>
            </a:avLst>
          </a:prstGeom>
          <a:solidFill>
            <a:srgbClr val="31136C"/>
          </a:solidFill>
          <a:ln w="7620">
            <a:solidFill>
              <a:srgbClr val="4A2C85"/>
            </a:solidFill>
            <a:prstDash val="solid"/>
          </a:ln>
        </p:spPr>
      </p:sp>
      <p:sp>
        <p:nvSpPr>
          <p:cNvPr id="20" name="Text 18"/>
          <p:cNvSpPr/>
          <p:nvPr/>
        </p:nvSpPr>
        <p:spPr>
          <a:xfrm>
            <a:off x="779502" y="5641658"/>
            <a:ext cx="97036" cy="268605"/>
          </a:xfrm>
          <a:prstGeom prst="rect">
            <a:avLst/>
          </a:prstGeom>
          <a:noFill/>
          <a:ln/>
        </p:spPr>
        <p:txBody>
          <a:bodyPr wrap="none" lIns="0" tIns="0" rIns="0" bIns="0" rtlCol="0" anchor="t"/>
          <a:lstStyle/>
          <a:p>
            <a:pPr marL="0" indent="0" algn="ctr">
              <a:lnSpc>
                <a:spcPts val="2100"/>
              </a:lnSpc>
              <a:buNone/>
            </a:pPr>
            <a:r>
              <a:rPr lang="en-US" sz="2100" dirty="0">
                <a:solidFill>
                  <a:srgbClr val="DCD7E5"/>
                </a:solidFill>
                <a:latin typeface="Montserrat" pitchFamily="34" charset="0"/>
                <a:ea typeface="Montserrat" pitchFamily="34" charset="-122"/>
                <a:cs typeface="Montserrat" pitchFamily="34" charset="-120"/>
              </a:rPr>
              <a:t>1</a:t>
            </a:r>
            <a:endParaRPr lang="en-US" sz="2100" dirty="0"/>
          </a:p>
        </p:txBody>
      </p:sp>
      <p:sp>
        <p:nvSpPr>
          <p:cNvPr id="21" name="Text 19"/>
          <p:cNvSpPr/>
          <p:nvPr/>
        </p:nvSpPr>
        <p:spPr>
          <a:xfrm>
            <a:off x="1208365" y="5574625"/>
            <a:ext cx="3757970" cy="839391"/>
          </a:xfrm>
          <a:prstGeom prst="rect">
            <a:avLst/>
          </a:prstGeom>
          <a:noFill/>
          <a:ln/>
        </p:spPr>
        <p:txBody>
          <a:bodyPr wrap="square" lIns="0" tIns="0" rIns="0" bIns="0" rtlCol="0" anchor="t"/>
          <a:lstStyle/>
          <a:p>
            <a:pPr marL="0" indent="0">
              <a:lnSpc>
                <a:spcPts val="2200"/>
              </a:lnSpc>
              <a:buNone/>
            </a:pPr>
            <a:r>
              <a:rPr lang="en-US" sz="1750" dirty="0">
                <a:solidFill>
                  <a:srgbClr val="DCD7E5"/>
                </a:solidFill>
                <a:latin typeface="Montserrat" pitchFamily="34" charset="0"/>
                <a:ea typeface="Montserrat" pitchFamily="34" charset="-122"/>
                <a:cs typeface="Montserrat" pitchFamily="34" charset="-120"/>
              </a:rPr>
              <a:t>The query uses the COUNT(*) function to count the number of rows that match the criteria.</a:t>
            </a:r>
            <a:endParaRPr lang="en-US" sz="1750" dirty="0"/>
          </a:p>
        </p:txBody>
      </p:sp>
      <p:sp>
        <p:nvSpPr>
          <p:cNvPr id="22" name="Text 20"/>
          <p:cNvSpPr/>
          <p:nvPr/>
        </p:nvSpPr>
        <p:spPr>
          <a:xfrm>
            <a:off x="1208365" y="6521410"/>
            <a:ext cx="3757970" cy="572929"/>
          </a:xfrm>
          <a:prstGeom prst="rect">
            <a:avLst/>
          </a:prstGeom>
          <a:noFill/>
          <a:ln/>
        </p:spPr>
        <p:txBody>
          <a:bodyPr wrap="squar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This gives us the total number of movies that belong to only one genre.</a:t>
            </a:r>
            <a:endParaRPr lang="en-US" sz="1400" dirty="0"/>
          </a:p>
        </p:txBody>
      </p:sp>
      <p:sp>
        <p:nvSpPr>
          <p:cNvPr id="23" name="Shape 21"/>
          <p:cNvSpPr/>
          <p:nvPr/>
        </p:nvSpPr>
        <p:spPr>
          <a:xfrm>
            <a:off x="5145286" y="5574625"/>
            <a:ext cx="402788" cy="402788"/>
          </a:xfrm>
          <a:prstGeom prst="roundRect">
            <a:avLst>
              <a:gd name="adj" fmla="val 18669"/>
            </a:avLst>
          </a:prstGeom>
          <a:solidFill>
            <a:srgbClr val="31136C"/>
          </a:solidFill>
          <a:ln w="7620">
            <a:solidFill>
              <a:srgbClr val="4A2C85"/>
            </a:solidFill>
            <a:prstDash val="solid"/>
          </a:ln>
        </p:spPr>
      </p:sp>
      <p:sp>
        <p:nvSpPr>
          <p:cNvPr id="24" name="Text 22"/>
          <p:cNvSpPr/>
          <p:nvPr/>
        </p:nvSpPr>
        <p:spPr>
          <a:xfrm>
            <a:off x="5270421" y="5641658"/>
            <a:ext cx="152519" cy="268605"/>
          </a:xfrm>
          <a:prstGeom prst="rect">
            <a:avLst/>
          </a:prstGeom>
          <a:noFill/>
          <a:ln/>
        </p:spPr>
        <p:txBody>
          <a:bodyPr wrap="none" lIns="0" tIns="0" rIns="0" bIns="0" rtlCol="0" anchor="t"/>
          <a:lstStyle/>
          <a:p>
            <a:pPr marL="0" indent="0" algn="ctr">
              <a:lnSpc>
                <a:spcPts val="2100"/>
              </a:lnSpc>
              <a:buNone/>
            </a:pPr>
            <a:r>
              <a:rPr lang="en-US" sz="2100" dirty="0">
                <a:solidFill>
                  <a:srgbClr val="DCD7E5"/>
                </a:solidFill>
                <a:latin typeface="Montserrat" pitchFamily="34" charset="0"/>
                <a:ea typeface="Montserrat" pitchFamily="34" charset="-122"/>
                <a:cs typeface="Montserrat" pitchFamily="34" charset="-120"/>
              </a:rPr>
              <a:t>2</a:t>
            </a:r>
            <a:endParaRPr lang="en-US" sz="2100" dirty="0"/>
          </a:p>
        </p:txBody>
      </p:sp>
      <p:sp>
        <p:nvSpPr>
          <p:cNvPr id="25" name="Text 23"/>
          <p:cNvSpPr/>
          <p:nvPr/>
        </p:nvSpPr>
        <p:spPr>
          <a:xfrm>
            <a:off x="5727025" y="5574625"/>
            <a:ext cx="3757970" cy="1119187"/>
          </a:xfrm>
          <a:prstGeom prst="rect">
            <a:avLst/>
          </a:prstGeom>
          <a:noFill/>
          <a:ln/>
        </p:spPr>
        <p:txBody>
          <a:bodyPr wrap="square" lIns="0" tIns="0" rIns="0" bIns="0" rtlCol="0" anchor="t"/>
          <a:lstStyle/>
          <a:p>
            <a:pPr marL="0" indent="0">
              <a:lnSpc>
                <a:spcPts val="2200"/>
              </a:lnSpc>
              <a:buNone/>
            </a:pPr>
            <a:r>
              <a:rPr lang="en-US" sz="1750" dirty="0">
                <a:solidFill>
                  <a:srgbClr val="DCD7E5"/>
                </a:solidFill>
                <a:latin typeface="Montserrat" pitchFamily="34" charset="0"/>
                <a:ea typeface="Montserrat" pitchFamily="34" charset="-122"/>
                <a:cs typeface="Montserrat" pitchFamily="34" charset="-120"/>
              </a:rPr>
              <a:t>The WHERE clause filters the results to only include rows where the "genre" column does not contain a comma.</a:t>
            </a:r>
            <a:endParaRPr lang="en-US" sz="1750" dirty="0"/>
          </a:p>
        </p:txBody>
      </p:sp>
      <p:sp>
        <p:nvSpPr>
          <p:cNvPr id="26" name="Text 24"/>
          <p:cNvSpPr/>
          <p:nvPr/>
        </p:nvSpPr>
        <p:spPr>
          <a:xfrm>
            <a:off x="5727025" y="6801207"/>
            <a:ext cx="3757970" cy="859393"/>
          </a:xfrm>
          <a:prstGeom prst="rect">
            <a:avLst/>
          </a:prstGeom>
          <a:noFill/>
          <a:ln/>
        </p:spPr>
        <p:txBody>
          <a:bodyPr wrap="squar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This ensures that we only count movies that belong to a single genre, and not movies that belong to multiple genres.</a:t>
            </a:r>
            <a:endParaRPr lang="en-US" sz="1400" dirty="0"/>
          </a:p>
        </p:txBody>
      </p:sp>
      <p:sp>
        <p:nvSpPr>
          <p:cNvPr id="27" name="Shape 25"/>
          <p:cNvSpPr/>
          <p:nvPr/>
        </p:nvSpPr>
        <p:spPr>
          <a:xfrm>
            <a:off x="9663946" y="5574625"/>
            <a:ext cx="402788" cy="402788"/>
          </a:xfrm>
          <a:prstGeom prst="roundRect">
            <a:avLst>
              <a:gd name="adj" fmla="val 18669"/>
            </a:avLst>
          </a:prstGeom>
          <a:solidFill>
            <a:srgbClr val="31136C"/>
          </a:solidFill>
          <a:ln w="7620">
            <a:solidFill>
              <a:srgbClr val="4A2C85"/>
            </a:solidFill>
            <a:prstDash val="solid"/>
          </a:ln>
        </p:spPr>
      </p:sp>
      <p:sp>
        <p:nvSpPr>
          <p:cNvPr id="28" name="Text 26"/>
          <p:cNvSpPr/>
          <p:nvPr/>
        </p:nvSpPr>
        <p:spPr>
          <a:xfrm>
            <a:off x="9789557" y="5641658"/>
            <a:ext cx="151448" cy="268605"/>
          </a:xfrm>
          <a:prstGeom prst="rect">
            <a:avLst/>
          </a:prstGeom>
          <a:noFill/>
          <a:ln/>
        </p:spPr>
        <p:txBody>
          <a:bodyPr wrap="none" lIns="0" tIns="0" rIns="0" bIns="0" rtlCol="0" anchor="t"/>
          <a:lstStyle/>
          <a:p>
            <a:pPr marL="0" indent="0" algn="ctr">
              <a:lnSpc>
                <a:spcPts val="2100"/>
              </a:lnSpc>
              <a:buNone/>
            </a:pPr>
            <a:r>
              <a:rPr lang="en-US" sz="2100" dirty="0">
                <a:solidFill>
                  <a:srgbClr val="DCD7E5"/>
                </a:solidFill>
                <a:latin typeface="Montserrat" pitchFamily="34" charset="0"/>
                <a:ea typeface="Montserrat" pitchFamily="34" charset="-122"/>
                <a:cs typeface="Montserrat" pitchFamily="34" charset="-120"/>
              </a:rPr>
              <a:t>3</a:t>
            </a:r>
            <a:endParaRPr lang="en-US" sz="2100" dirty="0"/>
          </a:p>
        </p:txBody>
      </p:sp>
      <p:sp>
        <p:nvSpPr>
          <p:cNvPr id="29" name="Text 27"/>
          <p:cNvSpPr/>
          <p:nvPr/>
        </p:nvSpPr>
        <p:spPr>
          <a:xfrm>
            <a:off x="10245685" y="5574625"/>
            <a:ext cx="3757970" cy="839391"/>
          </a:xfrm>
          <a:prstGeom prst="rect">
            <a:avLst/>
          </a:prstGeom>
          <a:noFill/>
          <a:ln/>
        </p:spPr>
        <p:txBody>
          <a:bodyPr wrap="square" lIns="0" tIns="0" rIns="0" bIns="0" rtlCol="0" anchor="t"/>
          <a:lstStyle/>
          <a:p>
            <a:pPr marL="0" indent="0">
              <a:lnSpc>
                <a:spcPts val="2200"/>
              </a:lnSpc>
              <a:buNone/>
            </a:pPr>
            <a:r>
              <a:rPr lang="en-US" sz="1750" dirty="0">
                <a:solidFill>
                  <a:srgbClr val="DCD7E5"/>
                </a:solidFill>
                <a:latin typeface="Montserrat" pitchFamily="34" charset="0"/>
                <a:ea typeface="Montserrat" pitchFamily="34" charset="-122"/>
                <a:cs typeface="Montserrat" pitchFamily="34" charset="-120"/>
              </a:rPr>
              <a:t>The output shows that there are 14,662 movies that belong to only one genre.</a:t>
            </a:r>
            <a:endParaRPr lang="en-US" sz="1750" dirty="0"/>
          </a:p>
        </p:txBody>
      </p:sp>
      <p:sp>
        <p:nvSpPr>
          <p:cNvPr id="30" name="Text 28"/>
          <p:cNvSpPr/>
          <p:nvPr/>
        </p:nvSpPr>
        <p:spPr>
          <a:xfrm>
            <a:off x="10245685" y="6521410"/>
            <a:ext cx="3757970" cy="286464"/>
          </a:xfrm>
          <a:prstGeom prst="rect">
            <a:avLst/>
          </a:prstGeom>
          <a:noFill/>
          <a:ln/>
        </p:spPr>
        <p:txBody>
          <a:bodyPr wrap="none" lIns="0" tIns="0" rIns="0" bIns="0" rtlCol="0" anchor="t"/>
          <a:lstStyle/>
          <a:p>
            <a:pPr marL="0" indent="0">
              <a:lnSpc>
                <a:spcPts val="2250"/>
              </a:lnSpc>
              <a:buNone/>
            </a:pPr>
            <a:r>
              <a:rPr lang="en-US" sz="1400" dirty="0">
                <a:solidFill>
                  <a:srgbClr val="DCD7E5"/>
                </a:solidFill>
                <a:latin typeface="Heebo Light" pitchFamily="34" charset="0"/>
                <a:ea typeface="Heebo Light" pitchFamily="34" charset="-122"/>
                <a:cs typeface="Heebo Light" pitchFamily="34" charset="-120"/>
              </a:rPr>
              <a:t>This provides the final answer to the question.</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97800" y="504468"/>
            <a:ext cx="4738092" cy="444341"/>
          </a:xfrm>
          <a:prstGeom prst="rect">
            <a:avLst/>
          </a:prstGeom>
          <a:noFill/>
          <a:ln/>
        </p:spPr>
        <p:txBody>
          <a:bodyPr wrap="none" lIns="0" tIns="0" rIns="0" bIns="0" rtlCol="0" anchor="t"/>
          <a:lstStyle/>
          <a:p>
            <a:pPr marL="0" indent="0">
              <a:lnSpc>
                <a:spcPts val="3450"/>
              </a:lnSpc>
              <a:buNone/>
            </a:pPr>
            <a:r>
              <a:rPr lang="en-US" sz="2750" dirty="0">
                <a:solidFill>
                  <a:srgbClr val="F2F0F4"/>
                </a:solidFill>
                <a:latin typeface="Montserrat" pitchFamily="34" charset="0"/>
                <a:ea typeface="Montserrat" pitchFamily="34" charset="-122"/>
                <a:cs typeface="Montserrat" pitchFamily="34" charset="-120"/>
              </a:rPr>
              <a:t>SQL Query Explanation Q8</a:t>
            </a:r>
            <a:endParaRPr lang="en-US" sz="2750" dirty="0"/>
          </a:p>
        </p:txBody>
      </p:sp>
      <p:sp>
        <p:nvSpPr>
          <p:cNvPr id="3" name="Text 1"/>
          <p:cNvSpPr/>
          <p:nvPr/>
        </p:nvSpPr>
        <p:spPr>
          <a:xfrm>
            <a:off x="497800" y="1233249"/>
            <a:ext cx="13634799" cy="227648"/>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The SQL query is designed to find the average duration of movies in each genre.</a:t>
            </a:r>
            <a:endParaRPr lang="en-US" sz="1100" dirty="0"/>
          </a:p>
        </p:txBody>
      </p:sp>
      <p:sp>
        <p:nvSpPr>
          <p:cNvPr id="4" name="Text 2"/>
          <p:cNvSpPr/>
          <p:nvPr/>
        </p:nvSpPr>
        <p:spPr>
          <a:xfrm>
            <a:off x="497800" y="1620798"/>
            <a:ext cx="13634799" cy="227648"/>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Here's a breakdown of the query:</a:t>
            </a:r>
            <a:endParaRPr lang="en-US" sz="1100" dirty="0"/>
          </a:p>
        </p:txBody>
      </p:sp>
      <p:sp>
        <p:nvSpPr>
          <p:cNvPr id="5" name="Shape 3"/>
          <p:cNvSpPr/>
          <p:nvPr/>
        </p:nvSpPr>
        <p:spPr>
          <a:xfrm>
            <a:off x="497800" y="2168247"/>
            <a:ext cx="319921" cy="319921"/>
          </a:xfrm>
          <a:prstGeom prst="roundRect">
            <a:avLst>
              <a:gd name="adj" fmla="val 18672"/>
            </a:avLst>
          </a:prstGeom>
          <a:solidFill>
            <a:srgbClr val="31136C"/>
          </a:solidFill>
          <a:ln w="7620">
            <a:solidFill>
              <a:srgbClr val="4A2C85"/>
            </a:solidFill>
            <a:prstDash val="solid"/>
          </a:ln>
        </p:spPr>
      </p:sp>
      <p:sp>
        <p:nvSpPr>
          <p:cNvPr id="6" name="Text 4"/>
          <p:cNvSpPr/>
          <p:nvPr/>
        </p:nvSpPr>
        <p:spPr>
          <a:xfrm>
            <a:off x="619244" y="2221468"/>
            <a:ext cx="77033" cy="213360"/>
          </a:xfrm>
          <a:prstGeom prst="rect">
            <a:avLst/>
          </a:prstGeom>
          <a:noFill/>
          <a:ln/>
        </p:spPr>
        <p:txBody>
          <a:bodyPr wrap="none" lIns="0" tIns="0" rIns="0" bIns="0" rtlCol="0" anchor="t"/>
          <a:lstStyle/>
          <a:p>
            <a:pPr marL="0" indent="0" algn="ctr">
              <a:lnSpc>
                <a:spcPts val="1650"/>
              </a:lnSpc>
              <a:buNone/>
            </a:pPr>
            <a:r>
              <a:rPr lang="en-US" sz="1650" dirty="0">
                <a:solidFill>
                  <a:srgbClr val="DCD7E5"/>
                </a:solidFill>
                <a:latin typeface="Montserrat" pitchFamily="34" charset="0"/>
                <a:ea typeface="Montserrat" pitchFamily="34" charset="-122"/>
                <a:cs typeface="Montserrat" pitchFamily="34" charset="-120"/>
              </a:rPr>
              <a:t>1</a:t>
            </a:r>
            <a:endParaRPr lang="en-US" sz="1650" dirty="0"/>
          </a:p>
        </p:txBody>
      </p:sp>
      <p:sp>
        <p:nvSpPr>
          <p:cNvPr id="7" name="Text 5"/>
          <p:cNvSpPr/>
          <p:nvPr/>
        </p:nvSpPr>
        <p:spPr>
          <a:xfrm>
            <a:off x="959882" y="2168247"/>
            <a:ext cx="5318046" cy="222171"/>
          </a:xfrm>
          <a:prstGeom prst="rect">
            <a:avLst/>
          </a:prstGeom>
          <a:noFill/>
          <a:ln/>
        </p:spPr>
        <p:txBody>
          <a:bodyPr wrap="none" lIns="0" tIns="0" rIns="0" bIns="0" rtlCol="0" anchor="t"/>
          <a:lstStyle/>
          <a:p>
            <a:pPr marL="0" indent="0">
              <a:lnSpc>
                <a:spcPts val="1700"/>
              </a:lnSpc>
              <a:buNone/>
            </a:pPr>
            <a:r>
              <a:rPr lang="en-US" sz="1350" dirty="0">
                <a:solidFill>
                  <a:srgbClr val="DCD7E5"/>
                </a:solidFill>
                <a:latin typeface="Montserrat" pitchFamily="34" charset="0"/>
                <a:ea typeface="Montserrat" pitchFamily="34" charset="-122"/>
                <a:cs typeface="Montserrat" pitchFamily="34" charset="-120"/>
              </a:rPr>
              <a:t>SELECT genre, ROUND(AVG(m.duration), 2) AS avg_duration</a:t>
            </a:r>
            <a:endParaRPr lang="en-US" sz="1350" dirty="0"/>
          </a:p>
        </p:txBody>
      </p:sp>
      <p:sp>
        <p:nvSpPr>
          <p:cNvPr id="8" name="Text 6"/>
          <p:cNvSpPr/>
          <p:nvPr/>
        </p:nvSpPr>
        <p:spPr>
          <a:xfrm>
            <a:off x="959882" y="2475667"/>
            <a:ext cx="6284238" cy="455295"/>
          </a:xfrm>
          <a:prstGeom prst="rect">
            <a:avLst/>
          </a:prstGeom>
          <a:noFill/>
          <a:ln/>
        </p:spPr>
        <p:txBody>
          <a:bodyPr wrap="squar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This part of the query selects the "genre" column and calculates the average duration of movies for each genre, rounding the result to 2 decimal places.</a:t>
            </a:r>
            <a:endParaRPr lang="en-US" sz="1100" dirty="0"/>
          </a:p>
        </p:txBody>
      </p:sp>
      <p:sp>
        <p:nvSpPr>
          <p:cNvPr id="9" name="Shape 7"/>
          <p:cNvSpPr/>
          <p:nvPr/>
        </p:nvSpPr>
        <p:spPr>
          <a:xfrm>
            <a:off x="7386280" y="2168247"/>
            <a:ext cx="319921" cy="319921"/>
          </a:xfrm>
          <a:prstGeom prst="roundRect">
            <a:avLst>
              <a:gd name="adj" fmla="val 18672"/>
            </a:avLst>
          </a:prstGeom>
          <a:solidFill>
            <a:srgbClr val="31136C"/>
          </a:solidFill>
          <a:ln w="7620">
            <a:solidFill>
              <a:srgbClr val="4A2C85"/>
            </a:solidFill>
            <a:prstDash val="solid"/>
          </a:ln>
        </p:spPr>
      </p:sp>
      <p:sp>
        <p:nvSpPr>
          <p:cNvPr id="10" name="Text 8"/>
          <p:cNvSpPr/>
          <p:nvPr/>
        </p:nvSpPr>
        <p:spPr>
          <a:xfrm>
            <a:off x="7485578" y="2221468"/>
            <a:ext cx="121206" cy="213360"/>
          </a:xfrm>
          <a:prstGeom prst="rect">
            <a:avLst/>
          </a:prstGeom>
          <a:noFill/>
          <a:ln/>
        </p:spPr>
        <p:txBody>
          <a:bodyPr wrap="none" lIns="0" tIns="0" rIns="0" bIns="0" rtlCol="0" anchor="t"/>
          <a:lstStyle/>
          <a:p>
            <a:pPr marL="0" indent="0" algn="ctr">
              <a:lnSpc>
                <a:spcPts val="1650"/>
              </a:lnSpc>
              <a:buNone/>
            </a:pPr>
            <a:r>
              <a:rPr lang="en-US" sz="1650" dirty="0">
                <a:solidFill>
                  <a:srgbClr val="DCD7E5"/>
                </a:solidFill>
                <a:latin typeface="Montserrat" pitchFamily="34" charset="0"/>
                <a:ea typeface="Montserrat" pitchFamily="34" charset="-122"/>
                <a:cs typeface="Montserrat" pitchFamily="34" charset="-120"/>
              </a:rPr>
              <a:t>2</a:t>
            </a:r>
            <a:endParaRPr lang="en-US" sz="1650" dirty="0"/>
          </a:p>
        </p:txBody>
      </p:sp>
      <p:sp>
        <p:nvSpPr>
          <p:cNvPr id="11" name="Text 9"/>
          <p:cNvSpPr/>
          <p:nvPr/>
        </p:nvSpPr>
        <p:spPr>
          <a:xfrm>
            <a:off x="7848362" y="2168247"/>
            <a:ext cx="5031938" cy="222171"/>
          </a:xfrm>
          <a:prstGeom prst="rect">
            <a:avLst/>
          </a:prstGeom>
          <a:noFill/>
          <a:ln/>
        </p:spPr>
        <p:txBody>
          <a:bodyPr wrap="none" lIns="0" tIns="0" rIns="0" bIns="0" rtlCol="0" anchor="t"/>
          <a:lstStyle/>
          <a:p>
            <a:pPr marL="0" indent="0">
              <a:lnSpc>
                <a:spcPts val="1700"/>
              </a:lnSpc>
              <a:buNone/>
            </a:pPr>
            <a:r>
              <a:rPr lang="en-US" sz="1350" dirty="0">
                <a:solidFill>
                  <a:srgbClr val="DCD7E5"/>
                </a:solidFill>
                <a:latin typeface="Montserrat" pitchFamily="34" charset="0"/>
                <a:ea typeface="Montserrat" pitchFamily="34" charset="-122"/>
                <a:cs typeface="Montserrat" pitchFamily="34" charset="-120"/>
              </a:rPr>
              <a:t>FROM movie as m JOIN genre as g ON m.id = g.movie_id</a:t>
            </a:r>
            <a:endParaRPr lang="en-US" sz="1350" dirty="0"/>
          </a:p>
        </p:txBody>
      </p:sp>
      <p:sp>
        <p:nvSpPr>
          <p:cNvPr id="12" name="Text 10"/>
          <p:cNvSpPr/>
          <p:nvPr/>
        </p:nvSpPr>
        <p:spPr>
          <a:xfrm>
            <a:off x="7848362" y="2475667"/>
            <a:ext cx="6284238" cy="455295"/>
          </a:xfrm>
          <a:prstGeom prst="rect">
            <a:avLst/>
          </a:prstGeom>
          <a:noFill/>
          <a:ln/>
        </p:spPr>
        <p:txBody>
          <a:bodyPr wrap="squar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This part of the query joins the "movie" and "genre" tables together, so that we can access both the movie duration and the genre information.</a:t>
            </a:r>
            <a:endParaRPr lang="en-US" sz="1100" dirty="0"/>
          </a:p>
        </p:txBody>
      </p:sp>
      <p:sp>
        <p:nvSpPr>
          <p:cNvPr id="13" name="Shape 11"/>
          <p:cNvSpPr/>
          <p:nvPr/>
        </p:nvSpPr>
        <p:spPr>
          <a:xfrm>
            <a:off x="497800" y="3233023"/>
            <a:ext cx="319921" cy="319921"/>
          </a:xfrm>
          <a:prstGeom prst="roundRect">
            <a:avLst>
              <a:gd name="adj" fmla="val 18672"/>
            </a:avLst>
          </a:prstGeom>
          <a:solidFill>
            <a:srgbClr val="31136C"/>
          </a:solidFill>
          <a:ln w="7620">
            <a:solidFill>
              <a:srgbClr val="4A2C85"/>
            </a:solidFill>
            <a:prstDash val="solid"/>
          </a:ln>
        </p:spPr>
      </p:sp>
      <p:sp>
        <p:nvSpPr>
          <p:cNvPr id="14" name="Text 12"/>
          <p:cNvSpPr/>
          <p:nvPr/>
        </p:nvSpPr>
        <p:spPr>
          <a:xfrm>
            <a:off x="597575" y="3286244"/>
            <a:ext cx="120372" cy="213360"/>
          </a:xfrm>
          <a:prstGeom prst="rect">
            <a:avLst/>
          </a:prstGeom>
          <a:noFill/>
          <a:ln/>
        </p:spPr>
        <p:txBody>
          <a:bodyPr wrap="none" lIns="0" tIns="0" rIns="0" bIns="0" rtlCol="0" anchor="t"/>
          <a:lstStyle/>
          <a:p>
            <a:pPr marL="0" indent="0" algn="ctr">
              <a:lnSpc>
                <a:spcPts val="1650"/>
              </a:lnSpc>
              <a:buNone/>
            </a:pPr>
            <a:r>
              <a:rPr lang="en-US" sz="1650" dirty="0">
                <a:solidFill>
                  <a:srgbClr val="DCD7E5"/>
                </a:solidFill>
                <a:latin typeface="Montserrat" pitchFamily="34" charset="0"/>
                <a:ea typeface="Montserrat" pitchFamily="34" charset="-122"/>
                <a:cs typeface="Montserrat" pitchFamily="34" charset="-120"/>
              </a:rPr>
              <a:t>3</a:t>
            </a:r>
            <a:endParaRPr lang="en-US" sz="1650" dirty="0"/>
          </a:p>
        </p:txBody>
      </p:sp>
      <p:sp>
        <p:nvSpPr>
          <p:cNvPr id="15" name="Text 13"/>
          <p:cNvSpPr/>
          <p:nvPr/>
        </p:nvSpPr>
        <p:spPr>
          <a:xfrm>
            <a:off x="959882" y="3233023"/>
            <a:ext cx="1777841" cy="222171"/>
          </a:xfrm>
          <a:prstGeom prst="rect">
            <a:avLst/>
          </a:prstGeom>
          <a:noFill/>
          <a:ln/>
        </p:spPr>
        <p:txBody>
          <a:bodyPr wrap="none" lIns="0" tIns="0" rIns="0" bIns="0" rtlCol="0" anchor="t"/>
          <a:lstStyle/>
          <a:p>
            <a:pPr marL="0" indent="0">
              <a:lnSpc>
                <a:spcPts val="1700"/>
              </a:lnSpc>
              <a:buNone/>
            </a:pPr>
            <a:r>
              <a:rPr lang="en-US" sz="1350" dirty="0">
                <a:solidFill>
                  <a:srgbClr val="DCD7E5"/>
                </a:solidFill>
                <a:latin typeface="Montserrat" pitchFamily="34" charset="0"/>
                <a:ea typeface="Montserrat" pitchFamily="34" charset="-122"/>
                <a:cs typeface="Montserrat" pitchFamily="34" charset="-120"/>
              </a:rPr>
              <a:t>GROUP BY g.genre</a:t>
            </a:r>
            <a:endParaRPr lang="en-US" sz="1350" dirty="0"/>
          </a:p>
        </p:txBody>
      </p:sp>
      <p:sp>
        <p:nvSpPr>
          <p:cNvPr id="16" name="Text 14"/>
          <p:cNvSpPr/>
          <p:nvPr/>
        </p:nvSpPr>
        <p:spPr>
          <a:xfrm>
            <a:off x="959882" y="3540443"/>
            <a:ext cx="6284238" cy="455295"/>
          </a:xfrm>
          <a:prstGeom prst="rect">
            <a:avLst/>
          </a:prstGeom>
          <a:noFill/>
          <a:ln/>
        </p:spPr>
        <p:txBody>
          <a:bodyPr wrap="squar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This part of the query groups the results by the "genre" column, so that we can calculate the average duration for each unique genre.</a:t>
            </a:r>
            <a:endParaRPr lang="en-US" sz="1100" dirty="0"/>
          </a:p>
        </p:txBody>
      </p:sp>
      <p:sp>
        <p:nvSpPr>
          <p:cNvPr id="17" name="Shape 15"/>
          <p:cNvSpPr/>
          <p:nvPr/>
        </p:nvSpPr>
        <p:spPr>
          <a:xfrm>
            <a:off x="7386280" y="3233023"/>
            <a:ext cx="319921" cy="319921"/>
          </a:xfrm>
          <a:prstGeom prst="roundRect">
            <a:avLst>
              <a:gd name="adj" fmla="val 18672"/>
            </a:avLst>
          </a:prstGeom>
          <a:solidFill>
            <a:srgbClr val="31136C"/>
          </a:solidFill>
          <a:ln w="7620">
            <a:solidFill>
              <a:srgbClr val="4A2C85"/>
            </a:solidFill>
            <a:prstDash val="solid"/>
          </a:ln>
        </p:spPr>
      </p:sp>
      <p:sp>
        <p:nvSpPr>
          <p:cNvPr id="18" name="Text 16"/>
          <p:cNvSpPr/>
          <p:nvPr/>
        </p:nvSpPr>
        <p:spPr>
          <a:xfrm>
            <a:off x="7475696" y="3286244"/>
            <a:ext cx="140970" cy="213360"/>
          </a:xfrm>
          <a:prstGeom prst="rect">
            <a:avLst/>
          </a:prstGeom>
          <a:noFill/>
          <a:ln/>
        </p:spPr>
        <p:txBody>
          <a:bodyPr wrap="none" lIns="0" tIns="0" rIns="0" bIns="0" rtlCol="0" anchor="t"/>
          <a:lstStyle/>
          <a:p>
            <a:pPr marL="0" indent="0" algn="ctr">
              <a:lnSpc>
                <a:spcPts val="1650"/>
              </a:lnSpc>
              <a:buNone/>
            </a:pPr>
            <a:r>
              <a:rPr lang="en-US" sz="1650" dirty="0">
                <a:solidFill>
                  <a:srgbClr val="DCD7E5"/>
                </a:solidFill>
                <a:latin typeface="Montserrat" pitchFamily="34" charset="0"/>
                <a:ea typeface="Montserrat" pitchFamily="34" charset="-122"/>
                <a:cs typeface="Montserrat" pitchFamily="34" charset="-120"/>
              </a:rPr>
              <a:t>4</a:t>
            </a:r>
            <a:endParaRPr lang="en-US" sz="1650" dirty="0"/>
          </a:p>
        </p:txBody>
      </p:sp>
      <p:sp>
        <p:nvSpPr>
          <p:cNvPr id="19" name="Text 17"/>
          <p:cNvSpPr/>
          <p:nvPr/>
        </p:nvSpPr>
        <p:spPr>
          <a:xfrm>
            <a:off x="7848362" y="3233023"/>
            <a:ext cx="2714625" cy="222171"/>
          </a:xfrm>
          <a:prstGeom prst="rect">
            <a:avLst/>
          </a:prstGeom>
          <a:noFill/>
          <a:ln/>
        </p:spPr>
        <p:txBody>
          <a:bodyPr wrap="none" lIns="0" tIns="0" rIns="0" bIns="0" rtlCol="0" anchor="t"/>
          <a:lstStyle/>
          <a:p>
            <a:pPr marL="0" indent="0">
              <a:lnSpc>
                <a:spcPts val="1700"/>
              </a:lnSpc>
              <a:buNone/>
            </a:pPr>
            <a:r>
              <a:rPr lang="en-US" sz="1350" dirty="0">
                <a:solidFill>
                  <a:srgbClr val="DCD7E5"/>
                </a:solidFill>
                <a:latin typeface="Montserrat" pitchFamily="34" charset="0"/>
                <a:ea typeface="Montserrat" pitchFamily="34" charset="-122"/>
                <a:cs typeface="Montserrat" pitchFamily="34" charset="-120"/>
              </a:rPr>
              <a:t>ORDER BY avg_duration DESC</a:t>
            </a:r>
            <a:endParaRPr lang="en-US" sz="1350" dirty="0"/>
          </a:p>
        </p:txBody>
      </p:sp>
      <p:sp>
        <p:nvSpPr>
          <p:cNvPr id="20" name="Text 18"/>
          <p:cNvSpPr/>
          <p:nvPr/>
        </p:nvSpPr>
        <p:spPr>
          <a:xfrm>
            <a:off x="7848362" y="3540443"/>
            <a:ext cx="6284238" cy="455295"/>
          </a:xfrm>
          <a:prstGeom prst="rect">
            <a:avLst/>
          </a:prstGeom>
          <a:noFill/>
          <a:ln/>
        </p:spPr>
        <p:txBody>
          <a:bodyPr wrap="squar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This part of the query sorts the results in descending order by the average duration, so that the genre with the longest average duration is at the top.</a:t>
            </a:r>
            <a:endParaRPr lang="en-US" sz="1100" dirty="0"/>
          </a:p>
        </p:txBody>
      </p:sp>
      <p:sp>
        <p:nvSpPr>
          <p:cNvPr id="21" name="Text 19"/>
          <p:cNvSpPr/>
          <p:nvPr/>
        </p:nvSpPr>
        <p:spPr>
          <a:xfrm>
            <a:off x="497800" y="4155638"/>
            <a:ext cx="13634799" cy="227648"/>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The output of the query shows the average duration of movies for each genre, with the genres sorted from longest to shortest average duration.</a:t>
            </a:r>
            <a:endParaRPr lang="en-US" sz="1100" dirty="0"/>
          </a:p>
        </p:txBody>
      </p:sp>
      <p:sp>
        <p:nvSpPr>
          <p:cNvPr id="22" name="Text 20"/>
          <p:cNvSpPr/>
          <p:nvPr/>
        </p:nvSpPr>
        <p:spPr>
          <a:xfrm>
            <a:off x="497800" y="4543187"/>
            <a:ext cx="13634799" cy="227648"/>
          </a:xfrm>
          <a:prstGeom prst="rect">
            <a:avLst/>
          </a:prstGeom>
          <a:noFill/>
          <a:ln/>
        </p:spPr>
        <p:txBody>
          <a:bodyPr wrap="none" lIns="0" tIns="0" rIns="0" bIns="0" rtlCol="0" anchor="t"/>
          <a:lstStyle/>
          <a:p>
            <a:pPr marL="0" indent="0">
              <a:lnSpc>
                <a:spcPts val="1750"/>
              </a:lnSpc>
              <a:buNone/>
            </a:pPr>
            <a:r>
              <a:rPr lang="en-US" sz="1100" dirty="0">
                <a:solidFill>
                  <a:srgbClr val="DCD7E5"/>
                </a:solidFill>
                <a:latin typeface="Heebo Light" pitchFamily="34" charset="0"/>
                <a:ea typeface="Heebo Light" pitchFamily="34" charset="-122"/>
                <a:cs typeface="Heebo Light" pitchFamily="34" charset="-120"/>
              </a:rPr>
              <a:t>The key points are:</a:t>
            </a:r>
            <a:endParaRPr lang="en-US" sz="1100" dirty="0"/>
          </a:p>
        </p:txBody>
      </p:sp>
      <p:sp>
        <p:nvSpPr>
          <p:cNvPr id="23" name="Shape 21"/>
          <p:cNvSpPr/>
          <p:nvPr/>
        </p:nvSpPr>
        <p:spPr>
          <a:xfrm>
            <a:off x="497800" y="6327934"/>
            <a:ext cx="13634799" cy="15240"/>
          </a:xfrm>
          <a:prstGeom prst="roundRect">
            <a:avLst>
              <a:gd name="adj" fmla="val 391972"/>
            </a:avLst>
          </a:prstGeom>
          <a:solidFill>
            <a:srgbClr val="4A2C85"/>
          </a:solidFill>
          <a:ln/>
        </p:spPr>
      </p:sp>
      <p:sp>
        <p:nvSpPr>
          <p:cNvPr id="24" name="Shape 22"/>
          <p:cNvSpPr/>
          <p:nvPr/>
        </p:nvSpPr>
        <p:spPr>
          <a:xfrm>
            <a:off x="3863221" y="5830193"/>
            <a:ext cx="15240" cy="497800"/>
          </a:xfrm>
          <a:prstGeom prst="roundRect">
            <a:avLst>
              <a:gd name="adj" fmla="val 391972"/>
            </a:avLst>
          </a:prstGeom>
          <a:solidFill>
            <a:srgbClr val="4A2C85"/>
          </a:solidFill>
          <a:ln/>
        </p:spPr>
      </p:sp>
      <p:sp>
        <p:nvSpPr>
          <p:cNvPr id="25" name="Shape 23"/>
          <p:cNvSpPr/>
          <p:nvPr/>
        </p:nvSpPr>
        <p:spPr>
          <a:xfrm>
            <a:off x="3710940" y="6167973"/>
            <a:ext cx="319921" cy="319921"/>
          </a:xfrm>
          <a:prstGeom prst="roundRect">
            <a:avLst>
              <a:gd name="adj" fmla="val 18672"/>
            </a:avLst>
          </a:prstGeom>
          <a:solidFill>
            <a:srgbClr val="31136C"/>
          </a:solidFill>
          <a:ln w="7620">
            <a:solidFill>
              <a:srgbClr val="4A2C85"/>
            </a:solidFill>
            <a:prstDash val="solid"/>
          </a:ln>
        </p:spPr>
      </p:sp>
      <p:sp>
        <p:nvSpPr>
          <p:cNvPr id="26" name="Text 24"/>
          <p:cNvSpPr/>
          <p:nvPr/>
        </p:nvSpPr>
        <p:spPr>
          <a:xfrm>
            <a:off x="3832384" y="6221194"/>
            <a:ext cx="77033" cy="213360"/>
          </a:xfrm>
          <a:prstGeom prst="rect">
            <a:avLst/>
          </a:prstGeom>
          <a:noFill/>
          <a:ln/>
        </p:spPr>
        <p:txBody>
          <a:bodyPr wrap="none" lIns="0" tIns="0" rIns="0" bIns="0" rtlCol="0" anchor="t"/>
          <a:lstStyle/>
          <a:p>
            <a:pPr marL="0" indent="0" algn="ctr">
              <a:lnSpc>
                <a:spcPts val="1650"/>
              </a:lnSpc>
              <a:buNone/>
            </a:pPr>
            <a:r>
              <a:rPr lang="en-US" sz="1650" dirty="0">
                <a:solidFill>
                  <a:srgbClr val="DCD7E5"/>
                </a:solidFill>
                <a:latin typeface="Montserrat" pitchFamily="34" charset="0"/>
                <a:ea typeface="Montserrat" pitchFamily="34" charset="-122"/>
                <a:cs typeface="Montserrat" pitchFamily="34" charset="-120"/>
              </a:rPr>
              <a:t>1</a:t>
            </a:r>
            <a:endParaRPr lang="en-US" sz="1650" dirty="0"/>
          </a:p>
        </p:txBody>
      </p:sp>
      <p:sp>
        <p:nvSpPr>
          <p:cNvPr id="27" name="Text 25"/>
          <p:cNvSpPr/>
          <p:nvPr/>
        </p:nvSpPr>
        <p:spPr>
          <a:xfrm>
            <a:off x="639961" y="4930735"/>
            <a:ext cx="6461998" cy="444341"/>
          </a:xfrm>
          <a:prstGeom prst="rect">
            <a:avLst/>
          </a:prstGeom>
          <a:noFill/>
          <a:ln/>
        </p:spPr>
        <p:txBody>
          <a:bodyPr wrap="square" lIns="0" tIns="0" rIns="0" bIns="0" rtlCol="0" anchor="t"/>
          <a:lstStyle/>
          <a:p>
            <a:pPr marL="0" indent="0" algn="ctr">
              <a:lnSpc>
                <a:spcPts val="1700"/>
              </a:lnSpc>
              <a:buNone/>
            </a:pPr>
            <a:r>
              <a:rPr lang="en-US" sz="1350" dirty="0">
                <a:solidFill>
                  <a:srgbClr val="DCD7E5"/>
                </a:solidFill>
                <a:latin typeface="Montserrat" pitchFamily="34" charset="0"/>
                <a:ea typeface="Montserrat" pitchFamily="34" charset="-122"/>
                <a:cs typeface="Montserrat" pitchFamily="34" charset="-120"/>
              </a:rPr>
              <a:t>The query uses the AVG() function to calculate the average duration of movies for each genre.</a:t>
            </a:r>
            <a:endParaRPr lang="en-US" sz="1350" dirty="0"/>
          </a:p>
        </p:txBody>
      </p:sp>
      <p:sp>
        <p:nvSpPr>
          <p:cNvPr id="28" name="Text 26"/>
          <p:cNvSpPr/>
          <p:nvPr/>
        </p:nvSpPr>
        <p:spPr>
          <a:xfrm>
            <a:off x="639961" y="5460325"/>
            <a:ext cx="6461998" cy="227648"/>
          </a:xfrm>
          <a:prstGeom prst="rect">
            <a:avLst/>
          </a:prstGeom>
          <a:noFill/>
          <a:ln/>
        </p:spPr>
        <p:txBody>
          <a:bodyPr wrap="none" lIns="0" tIns="0" rIns="0" bIns="0" rtlCol="0" anchor="t"/>
          <a:lstStyle/>
          <a:p>
            <a:pPr marL="0" indent="0" algn="ctr">
              <a:lnSpc>
                <a:spcPts val="1750"/>
              </a:lnSpc>
              <a:buNone/>
            </a:pPr>
            <a:r>
              <a:rPr lang="en-US" sz="1100" dirty="0">
                <a:solidFill>
                  <a:srgbClr val="DCD7E5"/>
                </a:solidFill>
                <a:latin typeface="Heebo Light" pitchFamily="34" charset="0"/>
                <a:ea typeface="Heebo Light" pitchFamily="34" charset="-122"/>
                <a:cs typeface="Heebo Light" pitchFamily="34" charset="-120"/>
              </a:rPr>
              <a:t>This gives us the average length of movies in each genre.</a:t>
            </a:r>
            <a:endParaRPr lang="en-US" sz="1100" dirty="0"/>
          </a:p>
        </p:txBody>
      </p:sp>
      <p:sp>
        <p:nvSpPr>
          <p:cNvPr id="29" name="Shape 27"/>
          <p:cNvSpPr/>
          <p:nvPr/>
        </p:nvSpPr>
        <p:spPr>
          <a:xfrm>
            <a:off x="7307461" y="6327874"/>
            <a:ext cx="15240" cy="497800"/>
          </a:xfrm>
          <a:prstGeom prst="roundRect">
            <a:avLst>
              <a:gd name="adj" fmla="val 391972"/>
            </a:avLst>
          </a:prstGeom>
          <a:solidFill>
            <a:srgbClr val="4A2C85"/>
          </a:solidFill>
          <a:ln/>
        </p:spPr>
      </p:sp>
      <p:sp>
        <p:nvSpPr>
          <p:cNvPr id="30" name="Shape 28"/>
          <p:cNvSpPr/>
          <p:nvPr/>
        </p:nvSpPr>
        <p:spPr>
          <a:xfrm>
            <a:off x="7155180" y="6167973"/>
            <a:ext cx="319921" cy="319921"/>
          </a:xfrm>
          <a:prstGeom prst="roundRect">
            <a:avLst>
              <a:gd name="adj" fmla="val 18672"/>
            </a:avLst>
          </a:prstGeom>
          <a:solidFill>
            <a:srgbClr val="31136C"/>
          </a:solidFill>
          <a:ln w="7620">
            <a:solidFill>
              <a:srgbClr val="4A2C85"/>
            </a:solidFill>
            <a:prstDash val="solid"/>
          </a:ln>
        </p:spPr>
      </p:sp>
      <p:sp>
        <p:nvSpPr>
          <p:cNvPr id="31" name="Text 29"/>
          <p:cNvSpPr/>
          <p:nvPr/>
        </p:nvSpPr>
        <p:spPr>
          <a:xfrm>
            <a:off x="7254478" y="6221194"/>
            <a:ext cx="121206" cy="213360"/>
          </a:xfrm>
          <a:prstGeom prst="rect">
            <a:avLst/>
          </a:prstGeom>
          <a:noFill/>
          <a:ln/>
        </p:spPr>
        <p:txBody>
          <a:bodyPr wrap="none" lIns="0" tIns="0" rIns="0" bIns="0" rtlCol="0" anchor="t"/>
          <a:lstStyle/>
          <a:p>
            <a:pPr marL="0" indent="0" algn="ctr">
              <a:lnSpc>
                <a:spcPts val="1650"/>
              </a:lnSpc>
              <a:buNone/>
            </a:pPr>
            <a:r>
              <a:rPr lang="en-US" sz="1650" dirty="0">
                <a:solidFill>
                  <a:srgbClr val="DCD7E5"/>
                </a:solidFill>
                <a:latin typeface="Montserrat" pitchFamily="34" charset="0"/>
                <a:ea typeface="Montserrat" pitchFamily="34" charset="-122"/>
                <a:cs typeface="Montserrat" pitchFamily="34" charset="-120"/>
              </a:rPr>
              <a:t>2</a:t>
            </a:r>
            <a:endParaRPr lang="en-US" sz="1650" dirty="0"/>
          </a:p>
        </p:txBody>
      </p:sp>
      <p:sp>
        <p:nvSpPr>
          <p:cNvPr id="32" name="Text 30"/>
          <p:cNvSpPr/>
          <p:nvPr/>
        </p:nvSpPr>
        <p:spPr>
          <a:xfrm>
            <a:off x="4084201" y="6967895"/>
            <a:ext cx="6461998" cy="444341"/>
          </a:xfrm>
          <a:prstGeom prst="rect">
            <a:avLst/>
          </a:prstGeom>
          <a:noFill/>
          <a:ln/>
        </p:spPr>
        <p:txBody>
          <a:bodyPr wrap="square" lIns="0" tIns="0" rIns="0" bIns="0" rtlCol="0" anchor="t"/>
          <a:lstStyle/>
          <a:p>
            <a:pPr marL="0" indent="0" algn="ctr">
              <a:lnSpc>
                <a:spcPts val="1700"/>
              </a:lnSpc>
              <a:buNone/>
            </a:pPr>
            <a:r>
              <a:rPr lang="en-US" sz="1350" dirty="0">
                <a:solidFill>
                  <a:srgbClr val="DCD7E5"/>
                </a:solidFill>
                <a:latin typeface="Montserrat" pitchFamily="34" charset="0"/>
                <a:ea typeface="Montserrat" pitchFamily="34" charset="-122"/>
                <a:cs typeface="Montserrat" pitchFamily="34" charset="-120"/>
              </a:rPr>
              <a:t>The JOIN clause combines the "movie" and "genre" tables so that we can access both the movie duration and the genre information.</a:t>
            </a:r>
            <a:endParaRPr lang="en-US" sz="1350" dirty="0"/>
          </a:p>
        </p:txBody>
      </p:sp>
      <p:sp>
        <p:nvSpPr>
          <p:cNvPr id="33" name="Text 31"/>
          <p:cNvSpPr/>
          <p:nvPr/>
        </p:nvSpPr>
        <p:spPr>
          <a:xfrm>
            <a:off x="4084201" y="7497485"/>
            <a:ext cx="6461998" cy="227648"/>
          </a:xfrm>
          <a:prstGeom prst="rect">
            <a:avLst/>
          </a:prstGeom>
          <a:noFill/>
          <a:ln/>
        </p:spPr>
        <p:txBody>
          <a:bodyPr wrap="none" lIns="0" tIns="0" rIns="0" bIns="0" rtlCol="0" anchor="t"/>
          <a:lstStyle/>
          <a:p>
            <a:pPr marL="0" indent="0" algn="ctr">
              <a:lnSpc>
                <a:spcPts val="1750"/>
              </a:lnSpc>
              <a:buNone/>
            </a:pPr>
            <a:r>
              <a:rPr lang="en-US" sz="1100" dirty="0">
                <a:solidFill>
                  <a:srgbClr val="DCD7E5"/>
                </a:solidFill>
                <a:latin typeface="Heebo Light" pitchFamily="34" charset="0"/>
                <a:ea typeface="Heebo Light" pitchFamily="34" charset="-122"/>
                <a:cs typeface="Heebo Light" pitchFamily="34" charset="-120"/>
              </a:rPr>
              <a:t>This allows us to group the results by genre and calculate the average duration for each one.</a:t>
            </a:r>
            <a:endParaRPr lang="en-US" sz="1100" dirty="0"/>
          </a:p>
        </p:txBody>
      </p:sp>
      <p:sp>
        <p:nvSpPr>
          <p:cNvPr id="34" name="Shape 32"/>
          <p:cNvSpPr/>
          <p:nvPr/>
        </p:nvSpPr>
        <p:spPr>
          <a:xfrm>
            <a:off x="10751701" y="5830193"/>
            <a:ext cx="15240" cy="497800"/>
          </a:xfrm>
          <a:prstGeom prst="roundRect">
            <a:avLst>
              <a:gd name="adj" fmla="val 391972"/>
            </a:avLst>
          </a:prstGeom>
          <a:solidFill>
            <a:srgbClr val="4A2C85"/>
          </a:solidFill>
          <a:ln/>
        </p:spPr>
      </p:sp>
      <p:sp>
        <p:nvSpPr>
          <p:cNvPr id="35" name="Shape 33"/>
          <p:cNvSpPr/>
          <p:nvPr/>
        </p:nvSpPr>
        <p:spPr>
          <a:xfrm>
            <a:off x="10599420" y="6167973"/>
            <a:ext cx="319921" cy="319921"/>
          </a:xfrm>
          <a:prstGeom prst="roundRect">
            <a:avLst>
              <a:gd name="adj" fmla="val 18672"/>
            </a:avLst>
          </a:prstGeom>
          <a:solidFill>
            <a:srgbClr val="31136C"/>
          </a:solidFill>
          <a:ln w="7620">
            <a:solidFill>
              <a:srgbClr val="4A2C85"/>
            </a:solidFill>
            <a:prstDash val="solid"/>
          </a:ln>
        </p:spPr>
      </p:sp>
      <p:sp>
        <p:nvSpPr>
          <p:cNvPr id="36" name="Text 34"/>
          <p:cNvSpPr/>
          <p:nvPr/>
        </p:nvSpPr>
        <p:spPr>
          <a:xfrm>
            <a:off x="10699194" y="6221194"/>
            <a:ext cx="120372" cy="213360"/>
          </a:xfrm>
          <a:prstGeom prst="rect">
            <a:avLst/>
          </a:prstGeom>
          <a:noFill/>
          <a:ln/>
        </p:spPr>
        <p:txBody>
          <a:bodyPr wrap="none" lIns="0" tIns="0" rIns="0" bIns="0" rtlCol="0" anchor="t"/>
          <a:lstStyle/>
          <a:p>
            <a:pPr marL="0" indent="0" algn="ctr">
              <a:lnSpc>
                <a:spcPts val="1650"/>
              </a:lnSpc>
              <a:buNone/>
            </a:pPr>
            <a:r>
              <a:rPr lang="en-US" sz="1650" dirty="0">
                <a:solidFill>
                  <a:srgbClr val="DCD7E5"/>
                </a:solidFill>
                <a:latin typeface="Montserrat" pitchFamily="34" charset="0"/>
                <a:ea typeface="Montserrat" pitchFamily="34" charset="-122"/>
                <a:cs typeface="Montserrat" pitchFamily="34" charset="-120"/>
              </a:rPr>
              <a:t>3</a:t>
            </a:r>
            <a:endParaRPr lang="en-US" sz="1650" dirty="0"/>
          </a:p>
        </p:txBody>
      </p:sp>
      <p:sp>
        <p:nvSpPr>
          <p:cNvPr id="37" name="Text 35"/>
          <p:cNvSpPr/>
          <p:nvPr/>
        </p:nvSpPr>
        <p:spPr>
          <a:xfrm>
            <a:off x="7528441" y="4930735"/>
            <a:ext cx="6461998" cy="444341"/>
          </a:xfrm>
          <a:prstGeom prst="rect">
            <a:avLst/>
          </a:prstGeom>
          <a:noFill/>
          <a:ln/>
        </p:spPr>
        <p:txBody>
          <a:bodyPr wrap="square" lIns="0" tIns="0" rIns="0" bIns="0" rtlCol="0" anchor="t"/>
          <a:lstStyle/>
          <a:p>
            <a:pPr marL="0" indent="0" algn="ctr">
              <a:lnSpc>
                <a:spcPts val="1700"/>
              </a:lnSpc>
              <a:buNone/>
            </a:pPr>
            <a:r>
              <a:rPr lang="en-US" sz="1350" dirty="0">
                <a:solidFill>
                  <a:srgbClr val="DCD7E5"/>
                </a:solidFill>
                <a:latin typeface="Montserrat" pitchFamily="34" charset="0"/>
                <a:ea typeface="Montserrat" pitchFamily="34" charset="-122"/>
                <a:cs typeface="Montserrat" pitchFamily="34" charset="-120"/>
              </a:rPr>
              <a:t>The ORDER BY clause sorts the results in descending order by the average duration.</a:t>
            </a:r>
            <a:endParaRPr lang="en-US" sz="1350" dirty="0"/>
          </a:p>
        </p:txBody>
      </p:sp>
      <p:sp>
        <p:nvSpPr>
          <p:cNvPr id="38" name="Text 36"/>
          <p:cNvSpPr/>
          <p:nvPr/>
        </p:nvSpPr>
        <p:spPr>
          <a:xfrm>
            <a:off x="7528441" y="5460325"/>
            <a:ext cx="6461998" cy="227648"/>
          </a:xfrm>
          <a:prstGeom prst="rect">
            <a:avLst/>
          </a:prstGeom>
          <a:noFill/>
          <a:ln/>
        </p:spPr>
        <p:txBody>
          <a:bodyPr wrap="none" lIns="0" tIns="0" rIns="0" bIns="0" rtlCol="0" anchor="t"/>
          <a:lstStyle/>
          <a:p>
            <a:pPr marL="0" indent="0" algn="ctr">
              <a:lnSpc>
                <a:spcPts val="1750"/>
              </a:lnSpc>
              <a:buNone/>
            </a:pPr>
            <a:r>
              <a:rPr lang="en-US" sz="1100" dirty="0">
                <a:solidFill>
                  <a:srgbClr val="DCD7E5"/>
                </a:solidFill>
                <a:latin typeface="Heebo Light" pitchFamily="34" charset="0"/>
                <a:ea typeface="Heebo Light" pitchFamily="34" charset="-122"/>
                <a:cs typeface="Heebo Light" pitchFamily="34" charset="-120"/>
              </a:rPr>
              <a:t>This provides the final output with the genres listed from longest to shortest average movie length.</a:t>
            </a:r>
            <a:endParaRPr lang="en-US" sz="11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TotalTime>
  <Words>6221</Words>
  <Application>Microsoft Office PowerPoint</Application>
  <PresentationFormat>Custom</PresentationFormat>
  <Paragraphs>565</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Calibri</vt:lpstr>
      <vt:lpstr>Heebo Light</vt:lpstr>
      <vt:lpstr>Montserrat</vt: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Kanika</cp:lastModifiedBy>
  <cp:revision>2</cp:revision>
  <dcterms:created xsi:type="dcterms:W3CDTF">2024-12-27T15:59:37Z</dcterms:created>
  <dcterms:modified xsi:type="dcterms:W3CDTF">2024-12-27T16:02:12Z</dcterms:modified>
</cp:coreProperties>
</file>