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d81ea42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0d81ea42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0d81ea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0d81ea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0d81ea4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0d81ea4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d81ea4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d81ea4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0d81ea42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0d81ea42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d81ea42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d81ea42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0d81ea42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0d81ea42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0d81ea42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0d81ea42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d81ea42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d81ea42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465550" y="1519999"/>
            <a:ext cx="7136700" cy="16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50">
                <a:solidFill>
                  <a:srgbClr val="161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Economic Dataset</a:t>
            </a:r>
            <a:endParaRPr sz="4350">
              <a:solidFill>
                <a:srgbClr val="161D2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76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86250" y="2175450"/>
            <a:ext cx="5971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2626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a country can attain sustainable growth?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62850" y="-73575"/>
            <a:ext cx="85206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en-GB" sz="1679">
                <a:latin typeface="Times New Roman"/>
                <a:ea typeface="Times New Roman"/>
                <a:cs typeface="Times New Roman"/>
                <a:sym typeface="Times New Roman"/>
              </a:rPr>
              <a:t>Continuation….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352725"/>
            <a:ext cx="85206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Lesser the no. of days to start business,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internet usage among the nation’s population,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mobile phone usage among the nation’s population,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amount spent by citizens on tourism by visiting other countries,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Lesser the birth rate of the nation,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❖"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Using the given World Economic Indicator Dataset, we have to perform data analysis to find meaningful insights on which of the factors country should focus on to sustain GDP/ Capita.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Font typeface="Times New Roman"/>
              <a:buChar char="❖"/>
            </a:pPr>
            <a:r>
              <a:rPr lang="en-GB" sz="1660">
                <a:latin typeface="Times New Roman"/>
                <a:ea typeface="Times New Roman"/>
                <a:cs typeface="Times New Roman"/>
                <a:sym typeface="Times New Roman"/>
              </a:rPr>
              <a:t>We have performed data analysis on the several factors given in the dataset &amp; their effect on the GDP/Capita of the nation. We have imputed missing values after concatenating the databases into single list using a unique identifier with the help of VLOOKUP.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01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0"/>
              <a:buFont typeface="Times New Roman"/>
              <a:buChar char="❖"/>
            </a:pPr>
            <a:r>
              <a:rPr lang="en-GB" sz="1660">
                <a:latin typeface="Times New Roman"/>
                <a:ea typeface="Times New Roman"/>
                <a:cs typeface="Times New Roman"/>
                <a:sym typeface="Times New Roman"/>
              </a:rPr>
              <a:t>The imputation methodology using aggregated methods/zero value is not used as the information given is particular to country &amp; region for a year &amp; cannot be taken altogether for all the countries.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01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0"/>
              <a:buFont typeface="Times New Roman"/>
              <a:buChar char="❖"/>
            </a:pPr>
            <a:r>
              <a:rPr lang="en-GB" sz="1660">
                <a:latin typeface="Times New Roman"/>
                <a:ea typeface="Times New Roman"/>
                <a:cs typeface="Times New Roman"/>
                <a:sym typeface="Times New Roman"/>
              </a:rPr>
              <a:t>If the previous year value of the missing entry is also absent then that entry is kept blank for the analysis.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Font typeface="Times New Roman"/>
              <a:buChar char="❖"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The outliers are present in the dataset but not taken into consideration for our analysis.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6724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columns from the dataset used for our consideration are as follows: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GDP/Capita                            Infant Mortality Rate                     Business Tax 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Health Exp % GDP                Life Expectancy Total/Capita        Days to start business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Lending Interest                     Population 15-64                           Ease of Business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Energy Usage/Capita             Population Urban                          Hours to do tax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CO2 Emissions/Capita          Tourism Inbound/Capita                Internet Usage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Birth Rate                              Tourism Outbound/Capita             Mobile Phone Usage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30275" y="892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80">
                <a:latin typeface="Times New Roman"/>
                <a:ea typeface="Times New Roman"/>
                <a:cs typeface="Times New Roman"/>
                <a:sym typeface="Times New Roman"/>
              </a:rPr>
              <a:t>What are the factors on which country should focus on to sustain GDP of the nation</a:t>
            </a:r>
            <a:endParaRPr sz="29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❖"/>
            </a:pPr>
            <a:r>
              <a:rPr lang="en-GB" sz="1829">
                <a:latin typeface="Times New Roman"/>
                <a:ea typeface="Times New Roman"/>
                <a:cs typeface="Times New Roman"/>
                <a:sym typeface="Times New Roman"/>
              </a:rPr>
              <a:t>Last 12 years of countries data was taken into consideration for the analysis and their effect was studied on the GDP/capita of the nation.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Times New Roman"/>
              <a:buChar char="❖"/>
            </a:pPr>
            <a:r>
              <a:rPr lang="en-GB" sz="1829">
                <a:latin typeface="Times New Roman"/>
                <a:ea typeface="Times New Roman"/>
                <a:cs typeface="Times New Roman"/>
                <a:sym typeface="Times New Roman"/>
              </a:rPr>
              <a:t>We see that there is a positive correlation between GDP &amp; Health Expenditure. Countries which are having more health expenditure % of GDP have more GDP/capita.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Times New Roman"/>
              <a:buChar char="❖"/>
            </a:pPr>
            <a:r>
              <a:rPr lang="en-GB" sz="1829">
                <a:latin typeface="Times New Roman"/>
                <a:ea typeface="Times New Roman"/>
                <a:cs typeface="Times New Roman"/>
                <a:sym typeface="Times New Roman"/>
              </a:rPr>
              <a:t>The same can be inferred from the Infant Mortality Rate &amp; Life Expectancy Rate correlation with the GDP/capita. They are having strong negative &amp; positive correlation respectively. A good expenditure on health leads to good life expectancy &amp; low infant mortality rate, thus enhances GDP of the nation.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9275"/>
            <a:ext cx="8520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❖"/>
            </a:pPr>
            <a:r>
              <a:rPr lang="en-GB" sz="1595">
                <a:latin typeface="Times New Roman"/>
                <a:ea typeface="Times New Roman"/>
                <a:cs typeface="Times New Roman"/>
                <a:sym typeface="Times New Roman"/>
              </a:rPr>
              <a:t>Along with Health Expenditure, country should focus on Tourism sector of the nation as well as it Top is found that Tourism is a great source of enhancing GDP of the nation. Tourism Inbound/Capita has a strong positive correlation with the GDP of the nation.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Font typeface="Times New Roman"/>
              <a:buChar char="❖"/>
            </a:pPr>
            <a:r>
              <a:rPr lang="en-GB" sz="1595">
                <a:latin typeface="Times New Roman"/>
                <a:ea typeface="Times New Roman"/>
                <a:cs typeface="Times New Roman"/>
                <a:sym typeface="Times New Roman"/>
              </a:rPr>
              <a:t>Energy Usage/Capita and CO2 Emissions/Capita shows strong positive correlation with the GDP of the nation. Although not good for the nature but can be considered as signs of growing economy (More Production→ More Energy Usage → More Infrastructure Development →→ More CO2 Emissions).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Font typeface="Times New Roman"/>
              <a:buChar char="❖"/>
            </a:pPr>
            <a:r>
              <a:rPr lang="en-GB" sz="1595">
                <a:latin typeface="Times New Roman"/>
                <a:ea typeface="Times New Roman"/>
                <a:cs typeface="Times New Roman"/>
                <a:sym typeface="Times New Roman"/>
              </a:rPr>
              <a:t>Urbanization can also be considered as a factor for enhancing GDP of the nation. Countries having more population in the urban areas and more population in the 15-64 age group have better GDP/capita compared to others.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Font typeface="Times New Roman"/>
              <a:buChar char="❖"/>
            </a:pPr>
            <a:r>
              <a:rPr lang="en-GB" sz="1595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595">
                <a:latin typeface="Times New Roman"/>
                <a:ea typeface="Times New Roman"/>
                <a:cs typeface="Times New Roman"/>
                <a:sym typeface="Times New Roman"/>
              </a:rPr>
              <a:t>taxation</a:t>
            </a:r>
            <a:r>
              <a:rPr lang="en-GB" sz="1595">
                <a:latin typeface="Times New Roman"/>
                <a:ea typeface="Times New Roman"/>
                <a:cs typeface="Times New Roman"/>
                <a:sym typeface="Times New Roman"/>
              </a:rPr>
              <a:t> rules on the citizens also affects the GDP/capita of the nation. Lending Interest Rate, Hours to do Tax and Business Tax Rate shows negative correlation with the GDP of the nation. Lesser the value, better the GDP/capita of the nation.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5700"/>
            <a:ext cx="85206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Font typeface="Times New Roman"/>
              <a:buChar char="❖"/>
            </a:pP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Country should focus on easing rules &amp; regulations for the people newly starting the business, as it was found that countries having more ease of business &amp; less starting days </a:t>
            </a: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 have better GDP/capita compared to others.</a:t>
            </a:r>
            <a:endParaRPr sz="17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Font typeface="Times New Roman"/>
              <a:buChar char="❖"/>
            </a:pP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Digitization of country resources/economy can be factor to improve the literacy among the citizens &amp; enriching the GDP/capita of the nation as it was found that Internet Usage and Mobile Phone Usage have extremely positive correlation with the GDP of the nation.</a:t>
            </a:r>
            <a:endParaRPr sz="17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Font typeface="Times New Roman"/>
              <a:buChar char="❖"/>
            </a:pP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2-child policy can also be an option for heavily populated countries as Birth Rate shows the strong negative correlation with the GDP/Capita of the nation. Countries having lower birth rate have low burden on the country's resources &amp; economy thus leads to better GDP of the nation. However, make sure the country must be highly populated, else there can be adverse </a:t>
            </a: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effect</a:t>
            </a:r>
            <a:r>
              <a:rPr lang="en-GB" sz="1765">
                <a:latin typeface="Times New Roman"/>
                <a:ea typeface="Times New Roman"/>
                <a:cs typeface="Times New Roman"/>
                <a:sym typeface="Times New Roman"/>
              </a:rPr>
              <a:t> of "population ageing" which in turn reduces the GDP/capita of the nation.</a:t>
            </a:r>
            <a:endParaRPr sz="17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16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>
                <a:latin typeface="Times New Roman"/>
                <a:ea typeface="Times New Roman"/>
                <a:cs typeface="Times New Roman"/>
                <a:sym typeface="Times New Roman"/>
              </a:rPr>
              <a:t>Factors on which Country's GDP/ Capita depends</a:t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>
                <a:latin typeface="Times New Roman"/>
                <a:ea typeface="Times New Roman"/>
                <a:cs typeface="Times New Roman"/>
                <a:sym typeface="Times New Roman"/>
              </a:rPr>
              <a:t>By Bivariate Analysis</a:t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91650"/>
            <a:ext cx="8520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More the health </a:t>
            </a: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expenditure</a:t>
            </a: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 %, more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Lower the Infant mortality rate,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life expectancy, higher the </a:t>
            </a: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Tourism Inbound/capita,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Energy Usage/capita,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CO2 Emission/capita,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16700" y="0"/>
            <a:ext cx="85206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928"/>
              <a:buNone/>
            </a:pPr>
            <a:r>
              <a:rPr lang="en-GB" sz="1679">
                <a:latin typeface="Times New Roman"/>
                <a:ea typeface="Times New Roman"/>
                <a:cs typeface="Times New Roman"/>
                <a:sym typeface="Times New Roman"/>
              </a:rPr>
              <a:t>Continuation….</a:t>
            </a:r>
            <a:endParaRPr sz="167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399300"/>
            <a:ext cx="8520600" cy="4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urban population countries, higher the GDP/capita compared to others.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workforce in the 15-64 age group,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Higher the leading interest value, lesser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Lesser the time to prepare &amp; pay taxes in hours per year,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Lesser the business tax rate,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❖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Lesser the ease of business, higher the GDP/capita of the nation.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