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70"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file:///D:\USERDATA\Documents\excel%20nm%20assignment.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rAngAx val="1"/>
    </c:view3D>
    <c:floor>
      <c:thickness val="0"/>
    </c:floor>
    <c:sideWall>
      <c:thickness val="0"/>
    </c:sideWall>
    <c:backWall>
      <c:thickness val="0"/>
    </c:backWall>
    <c:plotArea>
      <c:layout/>
      <c:bar3DChart>
        <c:barDir val="bar"/>
        <c:grouping val="percentStacked"/>
        <c:varyColors val="0"/>
        <c:ser>
          <c:idx val="0"/>
          <c:order val="0"/>
          <c:invertIfNegative val="0"/>
          <c:cat>
            <c:strRef>
              <c:f>'excel nm assignment'!$E$1:$F$1</c:f>
              <c:strCache>
                <c:ptCount val="2"/>
                <c:pt idx="0">
                  <c:v>basic salary</c:v>
                </c:pt>
                <c:pt idx="1">
                  <c:v>Overtime_Pay</c:v>
                </c:pt>
              </c:strCache>
            </c:strRef>
          </c:cat>
          <c:val>
            <c:numRef>
              <c:f>'excel nm assignment'!$E$2:$F$2</c:f>
              <c:numCache>
                <c:formatCode>General</c:formatCode>
                <c:ptCount val="2"/>
                <c:pt idx="0">
                  <c:v>175873</c:v>
                </c:pt>
                <c:pt idx="1">
                  <c:v>0</c:v>
                </c:pt>
              </c:numCache>
            </c:numRef>
          </c:val>
        </c:ser>
        <c:ser>
          <c:idx val="1"/>
          <c:order val="1"/>
          <c:invertIfNegative val="0"/>
          <c:cat>
            <c:strRef>
              <c:f>'excel nm assignment'!$E$1:$F$1</c:f>
              <c:strCache>
                <c:ptCount val="2"/>
                <c:pt idx="0">
                  <c:v>basic salary</c:v>
                </c:pt>
                <c:pt idx="1">
                  <c:v>Overtime_Pay</c:v>
                </c:pt>
              </c:strCache>
            </c:strRef>
          </c:cat>
          <c:val>
            <c:numRef>
              <c:f>'excel nm assignment'!$E$3:$F$3</c:f>
              <c:numCache>
                <c:formatCode>General</c:formatCode>
                <c:ptCount val="2"/>
                <c:pt idx="0">
                  <c:v>152632.07</c:v>
                </c:pt>
                <c:pt idx="1">
                  <c:v>0</c:v>
                </c:pt>
              </c:numCache>
            </c:numRef>
          </c:val>
        </c:ser>
        <c:ser>
          <c:idx val="2"/>
          <c:order val="2"/>
          <c:invertIfNegative val="0"/>
          <c:cat>
            <c:strRef>
              <c:f>'excel nm assignment'!$E$1:$F$1</c:f>
              <c:strCache>
                <c:ptCount val="2"/>
                <c:pt idx="0">
                  <c:v>basic salary</c:v>
                </c:pt>
                <c:pt idx="1">
                  <c:v>Overtime_Pay</c:v>
                </c:pt>
              </c:strCache>
            </c:strRef>
          </c:cat>
          <c:val>
            <c:numRef>
              <c:f>'excel nm assignment'!$E$4:$F$4</c:f>
              <c:numCache>
                <c:formatCode>General</c:formatCode>
                <c:ptCount val="2"/>
                <c:pt idx="0">
                  <c:v>149464.15</c:v>
                </c:pt>
                <c:pt idx="1">
                  <c:v>0</c:v>
                </c:pt>
              </c:numCache>
            </c:numRef>
          </c:val>
        </c:ser>
        <c:ser>
          <c:idx val="3"/>
          <c:order val="3"/>
          <c:invertIfNegative val="0"/>
          <c:cat>
            <c:strRef>
              <c:f>'excel nm assignment'!$E$1:$F$1</c:f>
              <c:strCache>
                <c:ptCount val="2"/>
                <c:pt idx="0">
                  <c:v>basic salary</c:v>
                </c:pt>
                <c:pt idx="1">
                  <c:v>Overtime_Pay</c:v>
                </c:pt>
              </c:strCache>
            </c:strRef>
          </c:cat>
          <c:val>
            <c:numRef>
              <c:f>'excel nm assignment'!$E$5:$F$5</c:f>
              <c:numCache>
                <c:formatCode>General</c:formatCode>
                <c:ptCount val="2"/>
                <c:pt idx="0">
                  <c:v>145613.35999999999</c:v>
                </c:pt>
                <c:pt idx="1">
                  <c:v>0</c:v>
                </c:pt>
              </c:numCache>
            </c:numRef>
          </c:val>
        </c:ser>
        <c:ser>
          <c:idx val="4"/>
          <c:order val="4"/>
          <c:invertIfNegative val="0"/>
          <c:cat>
            <c:strRef>
              <c:f>'excel nm assignment'!$E$1:$F$1</c:f>
              <c:strCache>
                <c:ptCount val="2"/>
                <c:pt idx="0">
                  <c:v>basic salary</c:v>
                </c:pt>
                <c:pt idx="1">
                  <c:v>Overtime_Pay</c:v>
                </c:pt>
              </c:strCache>
            </c:strRef>
          </c:cat>
          <c:val>
            <c:numRef>
              <c:f>'excel nm assignment'!$E$6:$F$6</c:f>
              <c:numCache>
                <c:formatCode>General</c:formatCode>
                <c:ptCount val="2"/>
                <c:pt idx="0">
                  <c:v>139407.15</c:v>
                </c:pt>
                <c:pt idx="1">
                  <c:v>0</c:v>
                </c:pt>
              </c:numCache>
            </c:numRef>
          </c:val>
        </c:ser>
        <c:ser>
          <c:idx val="5"/>
          <c:order val="5"/>
          <c:invertIfNegative val="0"/>
          <c:cat>
            <c:strRef>
              <c:f>'excel nm assignment'!$E$1:$F$1</c:f>
              <c:strCache>
                <c:ptCount val="2"/>
                <c:pt idx="0">
                  <c:v>basic salary</c:v>
                </c:pt>
                <c:pt idx="1">
                  <c:v>Overtime_Pay</c:v>
                </c:pt>
              </c:strCache>
            </c:strRef>
          </c:cat>
          <c:val>
            <c:numRef>
              <c:f>'excel nm assignment'!$E$7:$F$7</c:f>
              <c:numCache>
                <c:formatCode>General</c:formatCode>
                <c:ptCount val="2"/>
                <c:pt idx="0">
                  <c:v>136970</c:v>
                </c:pt>
                <c:pt idx="1">
                  <c:v>0</c:v>
                </c:pt>
              </c:numCache>
            </c:numRef>
          </c:val>
        </c:ser>
        <c:ser>
          <c:idx val="6"/>
          <c:order val="6"/>
          <c:invertIfNegative val="0"/>
          <c:cat>
            <c:strRef>
              <c:f>'excel nm assignment'!$E$1:$F$1</c:f>
              <c:strCache>
                <c:ptCount val="2"/>
                <c:pt idx="0">
                  <c:v>basic salary</c:v>
                </c:pt>
                <c:pt idx="1">
                  <c:v>Overtime_Pay</c:v>
                </c:pt>
              </c:strCache>
            </c:strRef>
          </c:cat>
          <c:val>
            <c:numRef>
              <c:f>'excel nm assignment'!$E$8:$F$8</c:f>
              <c:numCache>
                <c:formatCode>General</c:formatCode>
                <c:ptCount val="2"/>
                <c:pt idx="0">
                  <c:v>128531</c:v>
                </c:pt>
                <c:pt idx="1">
                  <c:v>0</c:v>
                </c:pt>
              </c:numCache>
            </c:numRef>
          </c:val>
        </c:ser>
        <c:ser>
          <c:idx val="7"/>
          <c:order val="7"/>
          <c:invertIfNegative val="0"/>
          <c:cat>
            <c:strRef>
              <c:f>'excel nm assignment'!$E$1:$F$1</c:f>
              <c:strCache>
                <c:ptCount val="2"/>
                <c:pt idx="0">
                  <c:v>basic salary</c:v>
                </c:pt>
                <c:pt idx="1">
                  <c:v>Overtime_Pay</c:v>
                </c:pt>
              </c:strCache>
            </c:strRef>
          </c:cat>
          <c:val>
            <c:numRef>
              <c:f>'excel nm assignment'!$E$9:$F$9</c:f>
              <c:numCache>
                <c:formatCode>General</c:formatCode>
                <c:ptCount val="2"/>
                <c:pt idx="0">
                  <c:v>117424</c:v>
                </c:pt>
                <c:pt idx="1">
                  <c:v>0</c:v>
                </c:pt>
              </c:numCache>
            </c:numRef>
          </c:val>
        </c:ser>
        <c:ser>
          <c:idx val="8"/>
          <c:order val="8"/>
          <c:invertIfNegative val="0"/>
          <c:cat>
            <c:strRef>
              <c:f>'excel nm assignment'!$E$1:$F$1</c:f>
              <c:strCache>
                <c:ptCount val="2"/>
                <c:pt idx="0">
                  <c:v>basic salary</c:v>
                </c:pt>
                <c:pt idx="1">
                  <c:v>Overtime_Pay</c:v>
                </c:pt>
              </c:strCache>
            </c:strRef>
          </c:cat>
          <c:val>
            <c:numRef>
              <c:f>'excel nm assignment'!$E$10:$F$10</c:f>
              <c:numCache>
                <c:formatCode>General</c:formatCode>
                <c:ptCount val="2"/>
                <c:pt idx="0">
                  <c:v>117424</c:v>
                </c:pt>
                <c:pt idx="1">
                  <c:v>0</c:v>
                </c:pt>
              </c:numCache>
            </c:numRef>
          </c:val>
        </c:ser>
        <c:ser>
          <c:idx val="9"/>
          <c:order val="9"/>
          <c:invertIfNegative val="0"/>
          <c:cat>
            <c:strRef>
              <c:f>'excel nm assignment'!$E$1:$F$1</c:f>
              <c:strCache>
                <c:ptCount val="2"/>
                <c:pt idx="0">
                  <c:v>basic salary</c:v>
                </c:pt>
                <c:pt idx="1">
                  <c:v>Overtime_Pay</c:v>
                </c:pt>
              </c:strCache>
            </c:strRef>
          </c:cat>
          <c:val>
            <c:numRef>
              <c:f>'excel nm assignment'!$E$11:$F$11</c:f>
              <c:numCache>
                <c:formatCode>General</c:formatCode>
                <c:ptCount val="2"/>
                <c:pt idx="0">
                  <c:v>117424</c:v>
                </c:pt>
                <c:pt idx="1">
                  <c:v>0</c:v>
                </c:pt>
              </c:numCache>
            </c:numRef>
          </c:val>
        </c:ser>
        <c:ser>
          <c:idx val="10"/>
          <c:order val="10"/>
          <c:invertIfNegative val="0"/>
          <c:cat>
            <c:strRef>
              <c:f>'excel nm assignment'!$E$1:$F$1</c:f>
              <c:strCache>
                <c:ptCount val="2"/>
                <c:pt idx="0">
                  <c:v>basic salary</c:v>
                </c:pt>
                <c:pt idx="1">
                  <c:v>Overtime_Pay</c:v>
                </c:pt>
              </c:strCache>
            </c:strRef>
          </c:cat>
          <c:val>
            <c:numRef>
              <c:f>'excel nm assignment'!$E$12:$F$12</c:f>
              <c:numCache>
                <c:formatCode>General</c:formatCode>
                <c:ptCount val="2"/>
                <c:pt idx="0">
                  <c:v>110572.155</c:v>
                </c:pt>
                <c:pt idx="1">
                  <c:v>0</c:v>
                </c:pt>
              </c:numCache>
            </c:numRef>
          </c:val>
        </c:ser>
        <c:ser>
          <c:idx val="11"/>
          <c:order val="11"/>
          <c:invertIfNegative val="0"/>
          <c:cat>
            <c:strRef>
              <c:f>'excel nm assignment'!$E$1:$F$1</c:f>
              <c:strCache>
                <c:ptCount val="2"/>
                <c:pt idx="0">
                  <c:v>basic salary</c:v>
                </c:pt>
                <c:pt idx="1">
                  <c:v>Overtime_Pay</c:v>
                </c:pt>
              </c:strCache>
            </c:strRef>
          </c:cat>
          <c:val>
            <c:numRef>
              <c:f>'excel nm assignment'!$E$13:$F$13</c:f>
              <c:numCache>
                <c:formatCode>General</c:formatCode>
                <c:ptCount val="2"/>
                <c:pt idx="0">
                  <c:v>98228</c:v>
                </c:pt>
                <c:pt idx="1">
                  <c:v>518.79999999999995</c:v>
                </c:pt>
              </c:numCache>
            </c:numRef>
          </c:val>
        </c:ser>
        <c:ser>
          <c:idx val="12"/>
          <c:order val="12"/>
          <c:invertIfNegative val="0"/>
          <c:cat>
            <c:strRef>
              <c:f>'excel nm assignment'!$E$1:$F$1</c:f>
              <c:strCache>
                <c:ptCount val="2"/>
                <c:pt idx="0">
                  <c:v>basic salary</c:v>
                </c:pt>
                <c:pt idx="1">
                  <c:v>Overtime_Pay</c:v>
                </c:pt>
              </c:strCache>
            </c:strRef>
          </c:cat>
          <c:val>
            <c:numRef>
              <c:f>'excel nm assignment'!$E$14:$F$14</c:f>
              <c:numCache>
                <c:formatCode>General</c:formatCode>
                <c:ptCount val="2"/>
                <c:pt idx="0">
                  <c:v>93986</c:v>
                </c:pt>
                <c:pt idx="1">
                  <c:v>1187.06</c:v>
                </c:pt>
              </c:numCache>
            </c:numRef>
          </c:val>
        </c:ser>
        <c:ser>
          <c:idx val="13"/>
          <c:order val="13"/>
          <c:invertIfNegative val="0"/>
          <c:cat>
            <c:strRef>
              <c:f>'excel nm assignment'!$E$1:$F$1</c:f>
              <c:strCache>
                <c:ptCount val="2"/>
                <c:pt idx="0">
                  <c:v>basic salary</c:v>
                </c:pt>
                <c:pt idx="1">
                  <c:v>Overtime_Pay</c:v>
                </c:pt>
              </c:strCache>
            </c:strRef>
          </c:cat>
          <c:val>
            <c:numRef>
              <c:f>'excel nm assignment'!$E$15:$F$15</c:f>
              <c:numCache>
                <c:formatCode>General</c:formatCode>
                <c:ptCount val="2"/>
                <c:pt idx="0">
                  <c:v>89432.694000000003</c:v>
                </c:pt>
                <c:pt idx="1">
                  <c:v>0</c:v>
                </c:pt>
              </c:numCache>
            </c:numRef>
          </c:val>
        </c:ser>
        <c:ser>
          <c:idx val="14"/>
          <c:order val="14"/>
          <c:invertIfNegative val="0"/>
          <c:cat>
            <c:strRef>
              <c:f>'excel nm assignment'!$E$1:$F$1</c:f>
              <c:strCache>
                <c:ptCount val="2"/>
                <c:pt idx="0">
                  <c:v>basic salary</c:v>
                </c:pt>
                <c:pt idx="1">
                  <c:v>Overtime_Pay</c:v>
                </c:pt>
              </c:strCache>
            </c:strRef>
          </c:cat>
          <c:val>
            <c:numRef>
              <c:f>'excel nm assignment'!$E$16:$F$16</c:f>
              <c:numCache>
                <c:formatCode>General</c:formatCode>
                <c:ptCount val="2"/>
                <c:pt idx="0">
                  <c:v>86103</c:v>
                </c:pt>
                <c:pt idx="1">
                  <c:v>23917.439999999999</c:v>
                </c:pt>
              </c:numCache>
            </c:numRef>
          </c:val>
        </c:ser>
        <c:ser>
          <c:idx val="15"/>
          <c:order val="15"/>
          <c:invertIfNegative val="0"/>
          <c:cat>
            <c:strRef>
              <c:f>'excel nm assignment'!$E$1:$F$1</c:f>
              <c:strCache>
                <c:ptCount val="2"/>
                <c:pt idx="0">
                  <c:v>basic salary</c:v>
                </c:pt>
                <c:pt idx="1">
                  <c:v>Overtime_Pay</c:v>
                </c:pt>
              </c:strCache>
            </c:strRef>
          </c:cat>
          <c:val>
            <c:numRef>
              <c:f>'excel nm assignment'!$E$17:$F$17</c:f>
              <c:numCache>
                <c:formatCode>General</c:formatCode>
                <c:ptCount val="2"/>
                <c:pt idx="0">
                  <c:v>86103</c:v>
                </c:pt>
                <c:pt idx="1">
                  <c:v>3165.46</c:v>
                </c:pt>
              </c:numCache>
            </c:numRef>
          </c:val>
        </c:ser>
        <c:ser>
          <c:idx val="16"/>
          <c:order val="16"/>
          <c:invertIfNegative val="0"/>
          <c:cat>
            <c:strRef>
              <c:f>'excel nm assignment'!$E$1:$F$1</c:f>
              <c:strCache>
                <c:ptCount val="2"/>
                <c:pt idx="0">
                  <c:v>basic salary</c:v>
                </c:pt>
                <c:pt idx="1">
                  <c:v>Overtime_Pay</c:v>
                </c:pt>
              </c:strCache>
            </c:strRef>
          </c:cat>
          <c:val>
            <c:numRef>
              <c:f>'excel nm assignment'!$E$18:$F$18</c:f>
              <c:numCache>
                <c:formatCode>General</c:formatCode>
                <c:ptCount val="2"/>
                <c:pt idx="0">
                  <c:v>82808.28</c:v>
                </c:pt>
                <c:pt idx="1">
                  <c:v>11870.82</c:v>
                </c:pt>
              </c:numCache>
            </c:numRef>
          </c:val>
        </c:ser>
        <c:ser>
          <c:idx val="17"/>
          <c:order val="17"/>
          <c:invertIfNegative val="0"/>
          <c:cat>
            <c:strRef>
              <c:f>'excel nm assignment'!$E$1:$F$1</c:f>
              <c:strCache>
                <c:ptCount val="2"/>
                <c:pt idx="0">
                  <c:v>basic salary</c:v>
                </c:pt>
                <c:pt idx="1">
                  <c:v>Overtime_Pay</c:v>
                </c:pt>
              </c:strCache>
            </c:strRef>
          </c:cat>
          <c:val>
            <c:numRef>
              <c:f>'excel nm assignment'!$E$19:$F$19</c:f>
              <c:numCache>
                <c:formatCode>General</c:formatCode>
                <c:ptCount val="2"/>
                <c:pt idx="0">
                  <c:v>82405.386400000003</c:v>
                </c:pt>
                <c:pt idx="1">
                  <c:v>549.20000000000005</c:v>
                </c:pt>
              </c:numCache>
            </c:numRef>
          </c:val>
        </c:ser>
        <c:ser>
          <c:idx val="18"/>
          <c:order val="18"/>
          <c:invertIfNegative val="0"/>
          <c:cat>
            <c:strRef>
              <c:f>'excel nm assignment'!$E$1:$F$1</c:f>
              <c:strCache>
                <c:ptCount val="2"/>
                <c:pt idx="0">
                  <c:v>basic salary</c:v>
                </c:pt>
                <c:pt idx="1">
                  <c:v>Overtime_Pay</c:v>
                </c:pt>
              </c:strCache>
            </c:strRef>
          </c:cat>
          <c:val>
            <c:numRef>
              <c:f>'excel nm assignment'!$E$20:$F$20</c:f>
              <c:numCache>
                <c:formatCode>General</c:formatCode>
                <c:ptCount val="2"/>
                <c:pt idx="0">
                  <c:v>81931.245299999995</c:v>
                </c:pt>
                <c:pt idx="1">
                  <c:v>24672.86</c:v>
                </c:pt>
              </c:numCache>
            </c:numRef>
          </c:val>
        </c:ser>
        <c:ser>
          <c:idx val="19"/>
          <c:order val="19"/>
          <c:invertIfNegative val="0"/>
          <c:cat>
            <c:strRef>
              <c:f>'excel nm assignment'!$E$1:$F$1</c:f>
              <c:strCache>
                <c:ptCount val="2"/>
                <c:pt idx="0">
                  <c:v>basic salary</c:v>
                </c:pt>
                <c:pt idx="1">
                  <c:v>Overtime_Pay</c:v>
                </c:pt>
              </c:strCache>
            </c:strRef>
          </c:cat>
          <c:val>
            <c:numRef>
              <c:f>'excel nm assignment'!$E$21:$F$21</c:f>
              <c:numCache>
                <c:formatCode>General</c:formatCode>
                <c:ptCount val="2"/>
                <c:pt idx="0">
                  <c:v>78947</c:v>
                </c:pt>
                <c:pt idx="1">
                  <c:v>456.68</c:v>
                </c:pt>
              </c:numCache>
            </c:numRef>
          </c:val>
        </c:ser>
        <c:ser>
          <c:idx val="20"/>
          <c:order val="20"/>
          <c:invertIfNegative val="0"/>
          <c:cat>
            <c:strRef>
              <c:f>'excel nm assignment'!$E$1:$F$1</c:f>
              <c:strCache>
                <c:ptCount val="2"/>
                <c:pt idx="0">
                  <c:v>basic salary</c:v>
                </c:pt>
                <c:pt idx="1">
                  <c:v>Overtime_Pay</c:v>
                </c:pt>
              </c:strCache>
            </c:strRef>
          </c:cat>
          <c:val>
            <c:numRef>
              <c:f>'excel nm assignment'!$E$22:$F$22</c:f>
              <c:numCache>
                <c:formatCode>General</c:formatCode>
                <c:ptCount val="2"/>
                <c:pt idx="0">
                  <c:v>75621.001999999993</c:v>
                </c:pt>
                <c:pt idx="1">
                  <c:v>4453.91</c:v>
                </c:pt>
              </c:numCache>
            </c:numRef>
          </c:val>
        </c:ser>
        <c:ser>
          <c:idx val="21"/>
          <c:order val="21"/>
          <c:invertIfNegative val="0"/>
          <c:cat>
            <c:strRef>
              <c:f>'excel nm assignment'!$E$1:$F$1</c:f>
              <c:strCache>
                <c:ptCount val="2"/>
                <c:pt idx="0">
                  <c:v>basic salary</c:v>
                </c:pt>
                <c:pt idx="1">
                  <c:v>Overtime_Pay</c:v>
                </c:pt>
              </c:strCache>
            </c:strRef>
          </c:cat>
          <c:val>
            <c:numRef>
              <c:f>'excel nm assignment'!$E$23:$F$23</c:f>
              <c:numCache>
                <c:formatCode>General</c:formatCode>
                <c:ptCount val="2"/>
                <c:pt idx="0">
                  <c:v>75621</c:v>
                </c:pt>
                <c:pt idx="1">
                  <c:v>10989.68</c:v>
                </c:pt>
              </c:numCache>
            </c:numRef>
          </c:val>
        </c:ser>
        <c:ser>
          <c:idx val="22"/>
          <c:order val="22"/>
          <c:invertIfNegative val="0"/>
          <c:cat>
            <c:strRef>
              <c:f>'excel nm assignment'!$E$1:$F$1</c:f>
              <c:strCache>
                <c:ptCount val="2"/>
                <c:pt idx="0">
                  <c:v>basic salary</c:v>
                </c:pt>
                <c:pt idx="1">
                  <c:v>Overtime_Pay</c:v>
                </c:pt>
              </c:strCache>
            </c:strRef>
          </c:cat>
          <c:val>
            <c:numRef>
              <c:f>'excel nm assignment'!$E$24:$F$24</c:f>
              <c:numCache>
                <c:formatCode>General</c:formatCode>
                <c:ptCount val="2"/>
                <c:pt idx="0">
                  <c:v>75621</c:v>
                </c:pt>
                <c:pt idx="1">
                  <c:v>6505.89</c:v>
                </c:pt>
              </c:numCache>
            </c:numRef>
          </c:val>
        </c:ser>
        <c:ser>
          <c:idx val="23"/>
          <c:order val="23"/>
          <c:invertIfNegative val="0"/>
          <c:cat>
            <c:strRef>
              <c:f>'excel nm assignment'!$E$1:$F$1</c:f>
              <c:strCache>
                <c:ptCount val="2"/>
                <c:pt idx="0">
                  <c:v>basic salary</c:v>
                </c:pt>
                <c:pt idx="1">
                  <c:v>Overtime_Pay</c:v>
                </c:pt>
              </c:strCache>
            </c:strRef>
          </c:cat>
          <c:val>
            <c:numRef>
              <c:f>'excel nm assignment'!$E$25:$F$25</c:f>
              <c:numCache>
                <c:formatCode>General</c:formatCode>
                <c:ptCount val="2"/>
                <c:pt idx="0">
                  <c:v>75621</c:v>
                </c:pt>
                <c:pt idx="1">
                  <c:v>2065.2600000000002</c:v>
                </c:pt>
              </c:numCache>
            </c:numRef>
          </c:val>
        </c:ser>
        <c:ser>
          <c:idx val="24"/>
          <c:order val="24"/>
          <c:invertIfNegative val="0"/>
          <c:cat>
            <c:strRef>
              <c:f>'excel nm assignment'!$E$1:$F$1</c:f>
              <c:strCache>
                <c:ptCount val="2"/>
                <c:pt idx="0">
                  <c:v>basic salary</c:v>
                </c:pt>
                <c:pt idx="1">
                  <c:v>Overtime_Pay</c:v>
                </c:pt>
              </c:strCache>
            </c:strRef>
          </c:cat>
          <c:val>
            <c:numRef>
              <c:f>'excel nm assignment'!$E$26:$F$26</c:f>
              <c:numCache>
                <c:formatCode>General</c:formatCode>
                <c:ptCount val="2"/>
                <c:pt idx="0">
                  <c:v>75086.493700000006</c:v>
                </c:pt>
                <c:pt idx="1">
                  <c:v>6857.37</c:v>
                </c:pt>
              </c:numCache>
            </c:numRef>
          </c:val>
        </c:ser>
        <c:ser>
          <c:idx val="25"/>
          <c:order val="25"/>
          <c:invertIfNegative val="0"/>
          <c:cat>
            <c:strRef>
              <c:f>'excel nm assignment'!$E$1:$F$1</c:f>
              <c:strCache>
                <c:ptCount val="2"/>
                <c:pt idx="0">
                  <c:v>basic salary</c:v>
                </c:pt>
                <c:pt idx="1">
                  <c:v>Overtime_Pay</c:v>
                </c:pt>
              </c:strCache>
            </c:strRef>
          </c:cat>
          <c:val>
            <c:numRef>
              <c:f>'excel nm assignment'!$E$27:$F$27</c:f>
              <c:numCache>
                <c:formatCode>General</c:formatCode>
                <c:ptCount val="2"/>
                <c:pt idx="0">
                  <c:v>73955.295100000003</c:v>
                </c:pt>
                <c:pt idx="1">
                  <c:v>3509.43</c:v>
                </c:pt>
              </c:numCache>
            </c:numRef>
          </c:val>
        </c:ser>
        <c:ser>
          <c:idx val="26"/>
          <c:order val="26"/>
          <c:invertIfNegative val="0"/>
          <c:cat>
            <c:strRef>
              <c:f>'excel nm assignment'!$E$1:$F$1</c:f>
              <c:strCache>
                <c:ptCount val="2"/>
                <c:pt idx="0">
                  <c:v>basic salary</c:v>
                </c:pt>
                <c:pt idx="1">
                  <c:v>Overtime_Pay</c:v>
                </c:pt>
              </c:strCache>
            </c:strRef>
          </c:cat>
          <c:val>
            <c:numRef>
              <c:f>'excel nm assignment'!$E$28:$F$28</c:f>
              <c:numCache>
                <c:formatCode>General</c:formatCode>
                <c:ptCount val="2"/>
                <c:pt idx="0">
                  <c:v>65961.843800000002</c:v>
                </c:pt>
                <c:pt idx="1">
                  <c:v>2092.6999999999998</c:v>
                </c:pt>
              </c:numCache>
            </c:numRef>
          </c:val>
        </c:ser>
        <c:ser>
          <c:idx val="27"/>
          <c:order val="27"/>
          <c:invertIfNegative val="0"/>
          <c:cat>
            <c:strRef>
              <c:f>'excel nm assignment'!$E$1:$F$1</c:f>
              <c:strCache>
                <c:ptCount val="2"/>
                <c:pt idx="0">
                  <c:v>basic salary</c:v>
                </c:pt>
                <c:pt idx="1">
                  <c:v>Overtime_Pay</c:v>
                </c:pt>
              </c:strCache>
            </c:strRef>
          </c:cat>
          <c:val>
            <c:numRef>
              <c:f>'excel nm assignment'!$E$29:$F$29</c:f>
              <c:numCache>
                <c:formatCode>General</c:formatCode>
                <c:ptCount val="2"/>
                <c:pt idx="0">
                  <c:v>61240</c:v>
                </c:pt>
                <c:pt idx="1">
                  <c:v>9580.7800000000007</c:v>
                </c:pt>
              </c:numCache>
            </c:numRef>
          </c:val>
        </c:ser>
        <c:ser>
          <c:idx val="28"/>
          <c:order val="28"/>
          <c:invertIfNegative val="0"/>
          <c:cat>
            <c:strRef>
              <c:f>'excel nm assignment'!$E$1:$F$1</c:f>
              <c:strCache>
                <c:ptCount val="2"/>
                <c:pt idx="0">
                  <c:v>basic salary</c:v>
                </c:pt>
                <c:pt idx="1">
                  <c:v>Overtime_Pay</c:v>
                </c:pt>
              </c:strCache>
            </c:strRef>
          </c:cat>
          <c:val>
            <c:numRef>
              <c:f>'excel nm assignment'!$E$30:$F$30</c:f>
              <c:numCache>
                <c:formatCode>General</c:formatCode>
                <c:ptCount val="2"/>
                <c:pt idx="0">
                  <c:v>61240</c:v>
                </c:pt>
                <c:pt idx="1">
                  <c:v>5294.68</c:v>
                </c:pt>
              </c:numCache>
            </c:numRef>
          </c:val>
        </c:ser>
        <c:ser>
          <c:idx val="29"/>
          <c:order val="29"/>
          <c:invertIfNegative val="0"/>
          <c:cat>
            <c:strRef>
              <c:f>'excel nm assignment'!$E$1:$F$1</c:f>
              <c:strCache>
                <c:ptCount val="2"/>
                <c:pt idx="0">
                  <c:v>basic salary</c:v>
                </c:pt>
                <c:pt idx="1">
                  <c:v>Overtime_Pay</c:v>
                </c:pt>
              </c:strCache>
            </c:strRef>
          </c:cat>
          <c:val>
            <c:numRef>
              <c:f>'excel nm assignment'!$E$31:$F$31</c:f>
              <c:numCache>
                <c:formatCode>General</c:formatCode>
                <c:ptCount val="2"/>
                <c:pt idx="0">
                  <c:v>61240</c:v>
                </c:pt>
                <c:pt idx="1">
                  <c:v>92.35</c:v>
                </c:pt>
              </c:numCache>
            </c:numRef>
          </c:val>
        </c:ser>
        <c:ser>
          <c:idx val="30"/>
          <c:order val="30"/>
          <c:invertIfNegative val="0"/>
          <c:cat>
            <c:strRef>
              <c:f>'excel nm assignment'!$E$1:$F$1</c:f>
              <c:strCache>
                <c:ptCount val="2"/>
                <c:pt idx="0">
                  <c:v>basic salary</c:v>
                </c:pt>
                <c:pt idx="1">
                  <c:v>Overtime_Pay</c:v>
                </c:pt>
              </c:strCache>
            </c:strRef>
          </c:cat>
          <c:val>
            <c:numRef>
              <c:f>'excel nm assignment'!$E$32:$F$32</c:f>
              <c:numCache>
                <c:formatCode>General</c:formatCode>
                <c:ptCount val="2"/>
                <c:pt idx="0">
                  <c:v>59288.86</c:v>
                </c:pt>
                <c:pt idx="1">
                  <c:v>1013.01</c:v>
                </c:pt>
              </c:numCache>
            </c:numRef>
          </c:val>
        </c:ser>
        <c:dLbls>
          <c:showLegendKey val="0"/>
          <c:showVal val="0"/>
          <c:showCatName val="0"/>
          <c:showSerName val="0"/>
          <c:showPercent val="0"/>
          <c:showBubbleSize val="0"/>
        </c:dLbls>
        <c:gapWidth val="55"/>
        <c:gapDepth val="55"/>
        <c:shape val="cylinder"/>
        <c:axId val="235943424"/>
        <c:axId val="235944960"/>
        <c:axId val="0"/>
      </c:bar3DChart>
      <c:catAx>
        <c:axId val="235943424"/>
        <c:scaling>
          <c:orientation val="minMax"/>
        </c:scaling>
        <c:delete val="0"/>
        <c:axPos val="l"/>
        <c:majorTickMark val="none"/>
        <c:minorTickMark val="none"/>
        <c:tickLblPos val="nextTo"/>
        <c:crossAx val="235944960"/>
        <c:crosses val="autoZero"/>
        <c:auto val="1"/>
        <c:lblAlgn val="ctr"/>
        <c:lblOffset val="100"/>
        <c:noMultiLvlLbl val="0"/>
      </c:catAx>
      <c:valAx>
        <c:axId val="235944960"/>
        <c:scaling>
          <c:orientation val="minMax"/>
        </c:scaling>
        <c:delete val="0"/>
        <c:axPos val="b"/>
        <c:majorGridlines/>
        <c:numFmt formatCode="0%" sourceLinked="1"/>
        <c:majorTickMark val="none"/>
        <c:minorTickMark val="none"/>
        <c:tickLblPos val="nextTo"/>
        <c:crossAx val="235943424"/>
        <c:crosses val="autoZero"/>
        <c:crossBetween val="between"/>
      </c:valAx>
    </c:plotArea>
    <c:legend>
      <c:legendPos val="r"/>
      <c:layout/>
      <c:overlay val="0"/>
    </c:legend>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114425" y="3159777"/>
            <a:ext cx="8610600" cy="2677656"/>
          </a:xfrm>
          <a:prstGeom prst="rect">
            <a:avLst/>
          </a:prstGeom>
          <a:noFill/>
        </p:spPr>
        <p:txBody>
          <a:bodyPr wrap="square" rtlCol="0">
            <a:spAutoFit/>
          </a:bodyPr>
          <a:lstStyle/>
          <a:p>
            <a:pPr algn="just"/>
            <a:r>
              <a:rPr lang="en-US" sz="2400" dirty="0"/>
              <a:t>STUDENT NAME</a:t>
            </a:r>
            <a:r>
              <a:rPr lang="en-US" sz="2400" dirty="0" smtClean="0"/>
              <a:t>: </a:t>
            </a:r>
            <a:r>
              <a:rPr lang="en-US" sz="2400" b="1" dirty="0" smtClean="0">
                <a:latin typeface="Trebuchet MS" pitchFamily="34" charset="0"/>
              </a:rPr>
              <a:t>SANDHIYA SRI CM</a:t>
            </a:r>
            <a:endParaRPr lang="en-US" sz="2400" b="1" dirty="0">
              <a:latin typeface="Trebuchet MS" pitchFamily="34" charset="0"/>
            </a:endParaRPr>
          </a:p>
          <a:p>
            <a:pPr algn="just"/>
            <a:r>
              <a:rPr lang="en-US" sz="2400" dirty="0"/>
              <a:t>REGISTER </a:t>
            </a:r>
            <a:r>
              <a:rPr lang="en-US" sz="2400" dirty="0" smtClean="0"/>
              <a:t>NO</a:t>
            </a:r>
            <a:r>
              <a:rPr lang="en-US" sz="2400" dirty="0" smtClean="0">
                <a:latin typeface="Trebuchet MS" pitchFamily="34" charset="0"/>
              </a:rPr>
              <a:t>: </a:t>
            </a:r>
            <a:r>
              <a:rPr lang="en-US" sz="2400" b="1" dirty="0" smtClean="0">
                <a:latin typeface="Trebuchet MS" pitchFamily="34" charset="0"/>
              </a:rPr>
              <a:t>312209000</a:t>
            </a:r>
          </a:p>
          <a:p>
            <a:pPr algn="just"/>
            <a:r>
              <a:rPr lang="en-US" sz="2400" dirty="0"/>
              <a:t>NM ID</a:t>
            </a:r>
            <a:r>
              <a:rPr lang="en-US" sz="2400" dirty="0" smtClean="0"/>
              <a:t>: </a:t>
            </a:r>
            <a:r>
              <a:rPr lang="en-US" sz="2400" b="1" dirty="0" smtClean="0">
                <a:latin typeface="Trebuchet MS" pitchFamily="34" charset="0"/>
              </a:rPr>
              <a:t>2984E559AB8EF75A7444C27B85FBD45C</a:t>
            </a:r>
            <a:endParaRPr lang="en-US" sz="2400" b="1" dirty="0">
              <a:latin typeface="Trebuchet MS" pitchFamily="34" charset="0"/>
            </a:endParaRPr>
          </a:p>
          <a:p>
            <a:pPr algn="just"/>
            <a:r>
              <a:rPr lang="en-US" sz="2400" dirty="0" smtClean="0"/>
              <a:t>DEPARTMENT: </a:t>
            </a:r>
            <a:r>
              <a:rPr lang="en-US" sz="2400" b="1" dirty="0" smtClean="0">
                <a:latin typeface="Trebuchet MS" pitchFamily="34" charset="0"/>
              </a:rPr>
              <a:t>B.COM(GENERAL</a:t>
            </a:r>
            <a:r>
              <a:rPr lang="en-US" sz="2400" dirty="0" smtClean="0">
                <a:latin typeface="Trebuchet MS" pitchFamily="34" charset="0"/>
              </a:rPr>
              <a:t>)</a:t>
            </a:r>
            <a:endParaRPr lang="en-US" sz="2400" dirty="0">
              <a:latin typeface="Trebuchet MS" pitchFamily="34" charset="0"/>
            </a:endParaRPr>
          </a:p>
          <a:p>
            <a:pPr algn="just"/>
            <a:r>
              <a:rPr lang="en-US" sz="2400" dirty="0" smtClean="0"/>
              <a:t>COLLEGE: </a:t>
            </a:r>
            <a:r>
              <a:rPr lang="en-US" sz="2400" b="1" dirty="0" smtClean="0">
                <a:latin typeface="Trebuchet MS" pitchFamily="34" charset="0"/>
              </a:rPr>
              <a:t>CHEVALIER T.THOMAS ELIZABETH COLLEGE FOR WOMEN</a:t>
            </a:r>
            <a:endParaRPr lang="en-US" sz="2400" b="1" dirty="0">
              <a:latin typeface="Trebuchet MS" pitchFamily="34" charset="0"/>
            </a:endParaRPr>
          </a:p>
          <a:p>
            <a:pPr algn="ctr"/>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2209800" y="370728"/>
            <a:ext cx="5800851" cy="1324722"/>
          </a:xfrm>
          <a:prstGeom prst="rect">
            <a:avLst/>
          </a:prstGeom>
        </p:spPr>
        <p:txBody>
          <a:bodyPr vert="horz" wrap="square" lIns="0" tIns="16510" rIns="0" bIns="0" rtlCol="0" anchor="ctr">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Subtitle 9"/>
          <p:cNvSpPr>
            <a:spLocks noGrp="1"/>
          </p:cNvSpPr>
          <p:nvPr>
            <p:ph type="subTitle" idx="4"/>
          </p:nvPr>
        </p:nvSpPr>
        <p:spPr>
          <a:xfrm>
            <a:off x="3157346" y="2672611"/>
            <a:ext cx="6181725" cy="2215991"/>
          </a:xfrm>
        </p:spPr>
        <p:txBody>
          <a:bodyPr/>
          <a:lstStyle/>
          <a:p>
            <a:pPr marL="342900" indent="-342900">
              <a:buFont typeface="Arial" pitchFamily="34" charset="0"/>
              <a:buChar char="•"/>
            </a:pPr>
            <a:r>
              <a:rPr lang="en-US" sz="2400" dirty="0" smtClean="0">
                <a:latin typeface="Trebuchet MS" pitchFamily="34" charset="0"/>
              </a:rPr>
              <a:t>The wow factor in this dataset analysis is that the formulas is used, then the use of conditional formatting to fill the data with colors and unique rule is also given, moreover the indicating factor as symbols are used.</a:t>
            </a:r>
            <a:endParaRPr lang="en-IN" sz="2400" dirty="0">
              <a:latin typeface="Trebuchet MS"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1981200" y="1380321"/>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 Placeholder 6"/>
          <p:cNvSpPr>
            <a:spLocks noGrp="1"/>
          </p:cNvSpPr>
          <p:nvPr>
            <p:ph type="body" idx="1"/>
          </p:nvPr>
        </p:nvSpPr>
        <p:spPr>
          <a:xfrm>
            <a:off x="533018" y="1071258"/>
            <a:ext cx="10972800" cy="4801314"/>
          </a:xfrm>
        </p:spPr>
        <p:txBody>
          <a:bodyPr/>
          <a:lstStyle/>
          <a:p>
            <a:r>
              <a:rPr lang="en-US" sz="2400" dirty="0" smtClean="0">
                <a:latin typeface="Trebuchet MS" pitchFamily="34" charset="0"/>
              </a:rPr>
              <a:t>1.Data collection:</a:t>
            </a:r>
          </a:p>
          <a:p>
            <a:r>
              <a:rPr lang="en-US" sz="2400" dirty="0">
                <a:latin typeface="Trebuchet MS" pitchFamily="34" charset="0"/>
              </a:rPr>
              <a:t> </a:t>
            </a:r>
            <a:r>
              <a:rPr lang="en-US" sz="2400" dirty="0" smtClean="0">
                <a:latin typeface="Trebuchet MS" pitchFamily="34" charset="0"/>
              </a:rPr>
              <a:t>     the data set is collected via </a:t>
            </a:r>
            <a:r>
              <a:rPr lang="en-US" sz="2400" dirty="0" err="1" smtClean="0">
                <a:latin typeface="Trebuchet MS" pitchFamily="34" charset="0"/>
              </a:rPr>
              <a:t>kaggle</a:t>
            </a:r>
            <a:r>
              <a:rPr lang="en-US" sz="2400" dirty="0" smtClean="0">
                <a:latin typeface="Trebuchet MS" pitchFamily="34" charset="0"/>
              </a:rPr>
              <a:t> website</a:t>
            </a:r>
          </a:p>
          <a:p>
            <a:r>
              <a:rPr lang="en-US" sz="2400" dirty="0" smtClean="0">
                <a:latin typeface="Trebuchet MS" pitchFamily="34" charset="0"/>
              </a:rPr>
              <a:t>2.feature:</a:t>
            </a:r>
          </a:p>
          <a:p>
            <a:r>
              <a:rPr lang="en-US" sz="2400" dirty="0">
                <a:latin typeface="Trebuchet MS" pitchFamily="34" charset="0"/>
              </a:rPr>
              <a:t> </a:t>
            </a:r>
            <a:r>
              <a:rPr lang="en-US" sz="2400" dirty="0" smtClean="0">
                <a:latin typeface="Trebuchet MS" pitchFamily="34" charset="0"/>
              </a:rPr>
              <a:t>     the feature related to the salary and compensation taken into consideration for this analysis.</a:t>
            </a:r>
          </a:p>
          <a:p>
            <a:r>
              <a:rPr lang="en-US" sz="2400" dirty="0" smtClean="0">
                <a:latin typeface="Trebuchet MS" pitchFamily="34" charset="0"/>
              </a:rPr>
              <a:t>3.Data cleaning:</a:t>
            </a:r>
          </a:p>
          <a:p>
            <a:r>
              <a:rPr lang="en-US" sz="2400" dirty="0" smtClean="0">
                <a:latin typeface="Trebuchet MS" pitchFamily="34" charset="0"/>
              </a:rPr>
              <a:t>The unwanted data is cleared hereby by using sort and filter options</a:t>
            </a:r>
          </a:p>
          <a:p>
            <a:r>
              <a:rPr lang="en-US" sz="2400" dirty="0" smtClean="0">
                <a:latin typeface="Trebuchet MS" pitchFamily="34" charset="0"/>
              </a:rPr>
              <a:t>4.Salary level:</a:t>
            </a:r>
          </a:p>
          <a:p>
            <a:r>
              <a:rPr lang="en-US" sz="2400" dirty="0">
                <a:latin typeface="Trebuchet MS" pitchFamily="34" charset="0"/>
              </a:rPr>
              <a:t> </a:t>
            </a:r>
            <a:r>
              <a:rPr lang="en-US" sz="2400" dirty="0" smtClean="0">
                <a:latin typeface="Trebuchet MS" pitchFamily="34" charset="0"/>
              </a:rPr>
              <a:t>the salary of the employee are identified and also compared with other factors</a:t>
            </a:r>
          </a:p>
          <a:p>
            <a:r>
              <a:rPr lang="en-US" sz="2400" dirty="0" smtClean="0">
                <a:latin typeface="Trebuchet MS" pitchFamily="34" charset="0"/>
              </a:rPr>
              <a:t>5.grade:</a:t>
            </a:r>
          </a:p>
          <a:p>
            <a:r>
              <a:rPr lang="en-US" sz="2400" dirty="0" smtClean="0">
                <a:latin typeface="Trebuchet MS" pitchFamily="34" charset="0"/>
              </a:rPr>
              <a:t>After checking out the salaries , the grading is done and with sort and filter the grade is sorted from highest to lowest.</a:t>
            </a:r>
          </a:p>
          <a:p>
            <a:endParaRPr lang="en-IN" sz="2400" dirty="0">
              <a:latin typeface="Trebuchet MS"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2" name="Content Placeholder 11"/>
          <p:cNvGraphicFramePr>
            <a:graphicFrameLocks noGrp="1"/>
          </p:cNvGraphicFramePr>
          <p:nvPr>
            <p:ph sz="half" idx="3"/>
            <p:extLst>
              <p:ext uri="{D42A27DB-BD31-4B8C-83A1-F6EECF244321}">
                <p14:modId xmlns:p14="http://schemas.microsoft.com/office/powerpoint/2010/main" val="4038048311"/>
              </p:ext>
            </p:extLst>
          </p:nvPr>
        </p:nvGraphicFramePr>
        <p:xfrm>
          <a:off x="6201981" y="990600"/>
          <a:ext cx="5761419"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13" name="Content Placeholder 12"/>
          <p:cNvSpPr>
            <a:spLocks noGrp="1"/>
          </p:cNvSpPr>
          <p:nvPr>
            <p:ph sz="half" idx="2"/>
          </p:nvPr>
        </p:nvSpPr>
        <p:spPr>
          <a:xfrm>
            <a:off x="457200" y="1371600"/>
            <a:ext cx="5303520" cy="2431435"/>
          </a:xfrm>
        </p:spPr>
        <p:txBody>
          <a:bodyPr/>
          <a:lstStyle/>
          <a:p>
            <a:r>
              <a:rPr lang="en-US" sz="2800" dirty="0" smtClean="0">
                <a:latin typeface="Trebuchet MS" pitchFamily="34" charset="0"/>
              </a:rPr>
              <a:t>By seeing this chart, the basic salary and the overtime pay of the employee is </a:t>
            </a:r>
            <a:r>
              <a:rPr lang="en-US" sz="2800" dirty="0" err="1" smtClean="0">
                <a:latin typeface="Trebuchet MS" pitchFamily="34" charset="0"/>
              </a:rPr>
              <a:t>visulaised,thus</a:t>
            </a:r>
            <a:r>
              <a:rPr lang="en-US" sz="2800" dirty="0" smtClean="0">
                <a:latin typeface="Trebuchet MS" pitchFamily="34" charset="0"/>
              </a:rPr>
              <a:t> providing effective way to conclude the analysis .</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2769989"/>
          </a:xfrm>
        </p:spPr>
        <p:txBody>
          <a:bodyPr/>
          <a:lstStyle/>
          <a:p>
            <a:r>
              <a:rPr lang="en-US" sz="3600" b="1" dirty="0" smtClean="0"/>
              <a:t>By comparing the salary of the employees </a:t>
            </a:r>
            <a:r>
              <a:rPr lang="en-US" sz="3600" b="1" smtClean="0"/>
              <a:t>the </a:t>
            </a:r>
            <a:r>
              <a:rPr lang="en-US" sz="3600" b="1" dirty="0" err="1"/>
              <a:t>p</a:t>
            </a:r>
            <a:r>
              <a:rPr lang="en-US" sz="3600" b="1" smtClean="0"/>
              <a:t>ay </a:t>
            </a:r>
            <a:r>
              <a:rPr lang="en-US" sz="3600" b="1" dirty="0" smtClean="0"/>
              <a:t>grade is more less same, but the person with high salary is not doing over time and hence no overtime pay, the longevity also exists. The basic salary may vary but still the salary grade is same.</a:t>
            </a:r>
            <a:endParaRPr lang="en-IN" sz="3600" b="1"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631216"/>
          </a:xfrm>
          <a:prstGeom prst="rect">
            <a:avLst/>
          </a:prstGeom>
          <a:noFill/>
        </p:spPr>
        <p:txBody>
          <a:bodyPr wrap="square" rtlCol="0">
            <a:spAutoFit/>
          </a:bodyPr>
          <a:lstStyle/>
          <a:p>
            <a:r>
              <a:rPr lang="en-US" sz="3600" b="1" dirty="0" smtClean="0">
                <a:solidFill>
                  <a:srgbClr val="0F0F0F"/>
                </a:solidFill>
                <a:latin typeface="Trebuchet MS" pitchFamily="34" charset="0"/>
                <a:cs typeface="Times New Roman" panose="02020603050405020304" pitchFamily="18" charset="0"/>
              </a:rPr>
              <a:t>SALARY AND COMPENSATION ANALYSIS THROUGH EXCEL DATA</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6096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676275" y="1857375"/>
            <a:ext cx="5562600" cy="3447098"/>
          </a:xfrm>
        </p:spPr>
        <p:txBody>
          <a:bodyPr/>
          <a:lstStyle/>
          <a:p>
            <a:r>
              <a:rPr lang="en-US" sz="2800" dirty="0" smtClean="0">
                <a:latin typeface="Trebuchet MS" pitchFamily="34" charset="0"/>
              </a:rPr>
              <a:t>In the excel sheet, the problem engaged is related to salary and compensation of the employees, where the data includes their </a:t>
            </a:r>
            <a:r>
              <a:rPr lang="en-US" sz="2800" dirty="0">
                <a:latin typeface="Trebuchet MS" pitchFamily="34" charset="0"/>
              </a:rPr>
              <a:t>N</a:t>
            </a:r>
            <a:r>
              <a:rPr lang="en-US" sz="2800" dirty="0" smtClean="0">
                <a:latin typeface="Trebuchet MS" pitchFamily="34" charset="0"/>
              </a:rPr>
              <a:t>ame, department, gender, basic salary, overtime pay, longevity and grade</a:t>
            </a:r>
            <a:r>
              <a:rPr lang="en-US" dirty="0"/>
              <a:t> </a:t>
            </a:r>
            <a:r>
              <a:rPr lang="en-US" sz="2800" dirty="0" smtClean="0">
                <a:latin typeface="Trebuchet MS" pitchFamily="34" charset="0"/>
              </a:rPr>
              <a:t>of those employee for the analysis</a:t>
            </a:r>
            <a:endParaRPr lang="en-IN" sz="2800" dirty="0">
              <a:latin typeface="Trebuchet MS"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76275" y="1246703"/>
            <a:ext cx="8229600" cy="4739759"/>
          </a:xfrm>
        </p:spPr>
        <p:txBody>
          <a:bodyPr/>
          <a:lstStyle/>
          <a:p>
            <a:r>
              <a:rPr lang="en-US" sz="2800" dirty="0" smtClean="0">
                <a:latin typeface="Trebuchet MS" pitchFamily="34" charset="0"/>
              </a:rPr>
              <a:t>This is project the salary of the employees are provided, for the analysis </a:t>
            </a:r>
            <a:r>
              <a:rPr lang="en-US" sz="2800" dirty="0" err="1" smtClean="0">
                <a:latin typeface="Trebuchet MS" pitchFamily="34" charset="0"/>
              </a:rPr>
              <a:t>approximatly</a:t>
            </a:r>
            <a:r>
              <a:rPr lang="en-US" sz="2800" dirty="0" smtClean="0">
                <a:latin typeface="Trebuchet MS" pitchFamily="34" charset="0"/>
              </a:rPr>
              <a:t> 30 employees are taken into </a:t>
            </a:r>
            <a:r>
              <a:rPr lang="en-US" sz="2800" dirty="0" err="1" smtClean="0">
                <a:latin typeface="Trebuchet MS" pitchFamily="34" charset="0"/>
              </a:rPr>
              <a:t>account,while</a:t>
            </a:r>
            <a:r>
              <a:rPr lang="en-US" sz="2800" dirty="0" smtClean="0">
                <a:latin typeface="Trebuchet MS" pitchFamily="34" charset="0"/>
              </a:rPr>
              <a:t>, </a:t>
            </a:r>
            <a:r>
              <a:rPr lang="en-US" sz="2800" dirty="0" err="1" smtClean="0">
                <a:latin typeface="Trebuchet MS" pitchFamily="34" charset="0"/>
              </a:rPr>
              <a:t>analysing</a:t>
            </a:r>
            <a:r>
              <a:rPr lang="en-US" sz="2800" dirty="0" smtClean="0">
                <a:latin typeface="Trebuchet MS" pitchFamily="34" charset="0"/>
              </a:rPr>
              <a:t> the data the employees basic salary are arranged from largest value to smallest value and by this method, their overtime pay can be seen clearly, where high paid employees receives no overtime pay and those who receives less salary only take over overtime pay </a:t>
            </a:r>
            <a:r>
              <a:rPr lang="en-US" sz="2800" dirty="0" err="1" smtClean="0">
                <a:latin typeface="Trebuchet MS" pitchFamily="34" charset="0"/>
              </a:rPr>
              <a:t>salary.and</a:t>
            </a:r>
            <a:r>
              <a:rPr lang="en-US" sz="2800" dirty="0" smtClean="0">
                <a:latin typeface="Trebuchet MS" pitchFamily="34" charset="0"/>
              </a:rPr>
              <a:t> their </a:t>
            </a:r>
            <a:r>
              <a:rPr lang="en-US" sz="2800" dirty="0" err="1" smtClean="0">
                <a:latin typeface="Trebuchet MS" pitchFamily="34" charset="0"/>
              </a:rPr>
              <a:t>longvity</a:t>
            </a:r>
            <a:r>
              <a:rPr lang="en-US" sz="2800" dirty="0" smtClean="0">
                <a:latin typeface="Trebuchet MS" pitchFamily="34" charset="0"/>
              </a:rPr>
              <a:t> differs from person to person and some employees pay grade is more less the same in some cases.</a:t>
            </a:r>
            <a:endParaRPr lang="en-IN" sz="2800" dirty="0">
              <a:latin typeface="Trebuchet MS"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438150" y="1143000"/>
            <a:ext cx="9372600" cy="4431983"/>
          </a:xfrm>
        </p:spPr>
        <p:txBody>
          <a:bodyPr/>
          <a:lstStyle/>
          <a:p>
            <a:r>
              <a:rPr lang="en-US" sz="2400" dirty="0">
                <a:latin typeface="Trebuchet MS" pitchFamily="34" charset="0"/>
              </a:rPr>
              <a:t>End users of salary and compensation analysis typically include</a:t>
            </a:r>
            <a:r>
              <a:rPr lang="en-US" sz="2400" dirty="0" smtClean="0">
                <a:latin typeface="Trebuchet MS" pitchFamily="34" charset="0"/>
              </a:rPr>
              <a:t>:</a:t>
            </a:r>
          </a:p>
          <a:p>
            <a:pPr marL="342900" indent="-342900">
              <a:buFont typeface="Arial" pitchFamily="34" charset="0"/>
              <a:buChar char="•"/>
            </a:pPr>
            <a:r>
              <a:rPr lang="en-US" sz="2400" b="1" dirty="0" smtClean="0">
                <a:latin typeface="Trebuchet MS" pitchFamily="34" charset="0"/>
              </a:rPr>
              <a:t>Human </a:t>
            </a:r>
            <a:r>
              <a:rPr lang="en-US" sz="2400" b="1" dirty="0">
                <a:latin typeface="Trebuchet MS" pitchFamily="34" charset="0"/>
              </a:rPr>
              <a:t>Resources (HR) </a:t>
            </a:r>
            <a:r>
              <a:rPr lang="en-US" sz="2400" b="1" dirty="0" smtClean="0">
                <a:latin typeface="Trebuchet MS" pitchFamily="34" charset="0"/>
              </a:rPr>
              <a:t>Departments</a:t>
            </a:r>
            <a:r>
              <a:rPr lang="en-US" sz="2400" dirty="0" smtClean="0">
                <a:latin typeface="Trebuchet MS" pitchFamily="34" charset="0"/>
              </a:rPr>
              <a:t>: </a:t>
            </a:r>
            <a:r>
              <a:rPr lang="en-US" sz="2400" dirty="0">
                <a:latin typeface="Trebuchet MS" pitchFamily="34" charset="0"/>
              </a:rPr>
              <a:t>HR professionals use this analysis to ensure competitive and equitable pay structures, attract and retain talent, and maintain internal pay equity</a:t>
            </a:r>
            <a:r>
              <a:rPr lang="en-US" sz="2400" dirty="0" smtClean="0">
                <a:latin typeface="Trebuchet MS" pitchFamily="34" charset="0"/>
              </a:rPr>
              <a:t>.</a:t>
            </a:r>
          </a:p>
          <a:p>
            <a:pPr marL="342900" indent="-342900">
              <a:buFont typeface="Arial" pitchFamily="34" charset="0"/>
              <a:buChar char="•"/>
            </a:pPr>
            <a:r>
              <a:rPr lang="en-US" sz="2400" b="1" dirty="0" smtClean="0">
                <a:latin typeface="Trebuchet MS" pitchFamily="34" charset="0"/>
              </a:rPr>
              <a:t> Management </a:t>
            </a:r>
            <a:r>
              <a:rPr lang="en-US" sz="2400" b="1" dirty="0">
                <a:latin typeface="Trebuchet MS" pitchFamily="34" charset="0"/>
              </a:rPr>
              <a:t>and </a:t>
            </a:r>
            <a:r>
              <a:rPr lang="en-US" sz="2400" b="1" dirty="0" smtClean="0">
                <a:latin typeface="Trebuchet MS" pitchFamily="34" charset="0"/>
              </a:rPr>
              <a:t>Executives</a:t>
            </a:r>
            <a:r>
              <a:rPr lang="en-US" sz="2400" dirty="0" smtClean="0">
                <a:latin typeface="Trebuchet MS" pitchFamily="34" charset="0"/>
              </a:rPr>
              <a:t>: </a:t>
            </a:r>
            <a:r>
              <a:rPr lang="en-US" sz="2400" dirty="0">
                <a:latin typeface="Trebuchet MS" pitchFamily="34" charset="0"/>
              </a:rPr>
              <a:t>Senior leaders and managers use this information to make informed decisions about budgeting, employee rewards, and strategic planning</a:t>
            </a:r>
            <a:r>
              <a:rPr lang="en-US" sz="2400" dirty="0" smtClean="0">
                <a:latin typeface="Trebuchet MS" pitchFamily="34" charset="0"/>
              </a:rPr>
              <a:t>.</a:t>
            </a:r>
          </a:p>
          <a:p>
            <a:pPr marL="342900" indent="-342900">
              <a:buFont typeface="Arial" pitchFamily="34" charset="0"/>
              <a:buChar char="•"/>
            </a:pPr>
            <a:r>
              <a:rPr lang="en-US" sz="2400" b="1" dirty="0" smtClean="0">
                <a:latin typeface="Trebuchet MS" pitchFamily="34" charset="0"/>
              </a:rPr>
              <a:t>Compensation Consultants</a:t>
            </a:r>
            <a:r>
              <a:rPr lang="en-US" sz="2400" dirty="0" smtClean="0">
                <a:latin typeface="Trebuchet MS" pitchFamily="34" charset="0"/>
              </a:rPr>
              <a:t>: </a:t>
            </a:r>
            <a:r>
              <a:rPr lang="en-US" sz="2400" dirty="0">
                <a:latin typeface="Trebuchet MS" pitchFamily="34" charset="0"/>
              </a:rPr>
              <a:t>External consultants may use this data to advise companies on industry standards, regulatory compliance, and best practices</a:t>
            </a:r>
            <a:r>
              <a:rPr lang="en-US" sz="2400" dirty="0" smtClean="0">
                <a:latin typeface="Trebuchet MS" pitchFamily="34" charset="0"/>
              </a:rPr>
              <a:t>.</a:t>
            </a:r>
          </a:p>
          <a:p>
            <a:pPr marL="342900" indent="-342900">
              <a:buFont typeface="Arial" pitchFamily="34" charset="0"/>
              <a:buChar char="•"/>
            </a:pPr>
            <a:r>
              <a:rPr lang="en-US" sz="2400" b="1" dirty="0" smtClean="0">
                <a:latin typeface="Trebuchet MS" pitchFamily="34" charset="0"/>
              </a:rPr>
              <a:t>Employees:</a:t>
            </a:r>
            <a:r>
              <a:rPr lang="en-US" sz="2400" dirty="0" smtClean="0">
                <a:latin typeface="Trebuchet MS" pitchFamily="34" charset="0"/>
              </a:rPr>
              <a:t> </a:t>
            </a:r>
            <a:r>
              <a:rPr lang="en-US" sz="2400" dirty="0">
                <a:latin typeface="Trebuchet MS" pitchFamily="34" charset="0"/>
              </a:rPr>
              <a:t>Employees may be indirect end users, as they benefit from fair and competitive compensation practices</a:t>
            </a:r>
            <a:r>
              <a:rPr lang="en-US" sz="2400" dirty="0" smtClean="0">
                <a:latin typeface="Trebuchet MS" pitchFamily="34" charset="0"/>
              </a:rPr>
              <a:t>.</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4294967295"/>
          </p:nvPr>
        </p:nvSpPr>
        <p:spPr>
          <a:xfrm>
            <a:off x="152400" y="914400"/>
            <a:ext cx="10972800" cy="5170646"/>
          </a:xfrm>
        </p:spPr>
        <p:txBody>
          <a:bodyPr/>
          <a:lstStyle/>
          <a:p>
            <a:pPr marL="457200" indent="-457200">
              <a:buFont typeface="Arial" pitchFamily="34" charset="0"/>
              <a:buChar char="•"/>
            </a:pPr>
            <a:r>
              <a:rPr lang="en-US" sz="2800" b="1" dirty="0">
                <a:latin typeface="Trebuchet MS" pitchFamily="34" charset="0"/>
              </a:rPr>
              <a:t>Recruiters</a:t>
            </a:r>
            <a:r>
              <a:rPr lang="en-US" sz="2800" dirty="0">
                <a:latin typeface="Trebuchet MS" pitchFamily="34" charset="0"/>
              </a:rPr>
              <a:t>: They use this information to offer competitive salaries that align with market rates, helping to attract the best candidates</a:t>
            </a:r>
          </a:p>
          <a:p>
            <a:pPr marL="457200" indent="-457200">
              <a:buFont typeface="Arial" pitchFamily="34" charset="0"/>
              <a:buChar char="•"/>
            </a:pPr>
            <a:r>
              <a:rPr lang="en-US" sz="2800" b="1" dirty="0">
                <a:latin typeface="Trebuchet MS" pitchFamily="34" charset="0"/>
              </a:rPr>
              <a:t>Finance Departments</a:t>
            </a:r>
            <a:r>
              <a:rPr lang="en-US" sz="2800" dirty="0">
                <a:latin typeface="Trebuchet MS" pitchFamily="34" charset="0"/>
              </a:rPr>
              <a:t>: They need this data for financial planning, budgeting, and ensuring the company can sustain its compensation strategies.</a:t>
            </a:r>
          </a:p>
          <a:p>
            <a:pPr marL="457200" indent="-457200">
              <a:buFont typeface="Arial" pitchFamily="34" charset="0"/>
              <a:buChar char="•"/>
            </a:pPr>
            <a:r>
              <a:rPr lang="en-US" sz="2800" b="1" dirty="0" err="1">
                <a:latin typeface="Trebuchet MS" pitchFamily="34" charset="0"/>
              </a:rPr>
              <a:t>Labour</a:t>
            </a:r>
            <a:r>
              <a:rPr lang="en-US" sz="2800" b="1" dirty="0">
                <a:latin typeface="Trebuchet MS" pitchFamily="34" charset="0"/>
              </a:rPr>
              <a:t> Unions</a:t>
            </a:r>
            <a:r>
              <a:rPr lang="en-US" sz="2800" dirty="0">
                <a:latin typeface="Trebuchet MS" pitchFamily="34" charset="0"/>
              </a:rPr>
              <a:t>: Unions might use this analysis to negotiate better wages and benefits for their members.</a:t>
            </a:r>
          </a:p>
          <a:p>
            <a:pPr marL="457200" indent="-457200">
              <a:buFont typeface="Arial" pitchFamily="34" charset="0"/>
              <a:buChar char="•"/>
            </a:pPr>
            <a:r>
              <a:rPr lang="en-US" sz="2800" b="1" dirty="0">
                <a:latin typeface="Trebuchet MS" pitchFamily="34" charset="0"/>
              </a:rPr>
              <a:t>Regulatory Authorities</a:t>
            </a:r>
            <a:r>
              <a:rPr lang="en-US" sz="2800" dirty="0">
                <a:latin typeface="Trebuchet MS" pitchFamily="34" charset="0"/>
              </a:rPr>
              <a:t>: In some cases, regulators may review salary and compensation analyses to ensure compliance with </a:t>
            </a:r>
            <a:r>
              <a:rPr lang="en-US" sz="2800" dirty="0" err="1">
                <a:latin typeface="Trebuchet MS" pitchFamily="34" charset="0"/>
              </a:rPr>
              <a:t>labour</a:t>
            </a:r>
            <a:r>
              <a:rPr lang="en-US" sz="2800" dirty="0">
                <a:latin typeface="Trebuchet MS" pitchFamily="34" charset="0"/>
              </a:rPr>
              <a:t> laws and prevent discriminatory practices.</a:t>
            </a:r>
            <a:endParaRPr lang="en-IN" sz="2800" dirty="0">
              <a:latin typeface="Trebuchet MS" pitchFamily="34" charset="0"/>
            </a:endParaRPr>
          </a:p>
          <a:p>
            <a:endParaRPr lang="en-IN" sz="2800" dirty="0"/>
          </a:p>
        </p:txBody>
      </p:sp>
    </p:spTree>
    <p:extLst>
      <p:ext uri="{BB962C8B-B14F-4D97-AF65-F5344CB8AC3E}">
        <p14:creationId xmlns:p14="http://schemas.microsoft.com/office/powerpoint/2010/main" val="3983773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791216" y="1196389"/>
            <a:ext cx="8763000" cy="4708981"/>
          </a:xfrm>
        </p:spPr>
        <p:txBody>
          <a:bodyPr/>
          <a:lstStyle/>
          <a:p>
            <a:r>
              <a:rPr lang="en-US" b="1" dirty="0" smtClean="0"/>
              <a:t>Conditional formatting:</a:t>
            </a:r>
          </a:p>
          <a:p>
            <a:r>
              <a:rPr lang="en-US" dirty="0"/>
              <a:t> </a:t>
            </a:r>
            <a:r>
              <a:rPr lang="en-US" dirty="0" smtClean="0"/>
              <a:t> With the use of conditional formatting, the values of the basic salary, overtime-pay, </a:t>
            </a:r>
            <a:r>
              <a:rPr lang="en-US" dirty="0" err="1" smtClean="0"/>
              <a:t>longvity</a:t>
            </a:r>
            <a:r>
              <a:rPr lang="en-US" dirty="0" smtClean="0"/>
              <a:t>, grade are fill with different colors to indicate the above and below average range of the data set.</a:t>
            </a:r>
          </a:p>
          <a:p>
            <a:endParaRPr lang="en-US" dirty="0"/>
          </a:p>
          <a:p>
            <a:r>
              <a:rPr lang="en-US" b="1" dirty="0" smtClean="0"/>
              <a:t>Table:</a:t>
            </a:r>
          </a:p>
          <a:p>
            <a:r>
              <a:rPr lang="en-US" dirty="0"/>
              <a:t> </a:t>
            </a:r>
            <a:r>
              <a:rPr lang="en-US" dirty="0" smtClean="0"/>
              <a:t>in the insert tab, with the table option , the table is created which helps us in sorting the data A to Z or Z to A, which ever we want also there is a option to sort by color.</a:t>
            </a:r>
          </a:p>
          <a:p>
            <a:endParaRPr lang="en-US" b="1" dirty="0"/>
          </a:p>
          <a:p>
            <a:r>
              <a:rPr lang="en-US" b="1" dirty="0" smtClean="0"/>
              <a:t>Formulas:</a:t>
            </a:r>
          </a:p>
          <a:p>
            <a:r>
              <a:rPr lang="en-US" dirty="0" smtClean="0"/>
              <a:t>By using the formulas , the total sum of the salaries and other data added up</a:t>
            </a:r>
          </a:p>
          <a:p>
            <a:r>
              <a:rPr lang="en-US" dirty="0" smtClean="0"/>
              <a:t>Also using the average formula the average of the data is calculated</a:t>
            </a:r>
          </a:p>
          <a:p>
            <a:endParaRPr lang="en-US" dirty="0"/>
          </a:p>
          <a:p>
            <a:r>
              <a:rPr lang="en-US" b="1" dirty="0" smtClean="0"/>
              <a:t>Graph:</a:t>
            </a:r>
          </a:p>
          <a:p>
            <a:r>
              <a:rPr lang="en-US" dirty="0" smtClean="0"/>
              <a:t>The graph is used to describe the basic salary and overtime pay, which helps us to understand the format of the data.</a:t>
            </a:r>
          </a:p>
          <a:p>
            <a:r>
              <a:rPr lang="en-US" dirty="0" smtClean="0"/>
              <a:t>Also ,pie chart and line chart is used to descri</a:t>
            </a:r>
            <a:r>
              <a:rPr lang="en-US" dirty="0" smtClean="0"/>
              <a:t>be the latter separately.</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609600" y="152400"/>
            <a:ext cx="10681335" cy="758190"/>
          </a:xfrm>
        </p:spPr>
        <p:txBody>
          <a:bodyPr/>
          <a:lstStyle/>
          <a:p>
            <a:r>
              <a:rPr lang="en-IN" dirty="0"/>
              <a:t>Dataset Description</a:t>
            </a:r>
          </a:p>
        </p:txBody>
      </p:sp>
      <p:sp>
        <p:nvSpPr>
          <p:cNvPr id="3" name="Text Placeholder 2"/>
          <p:cNvSpPr>
            <a:spLocks noGrp="1"/>
          </p:cNvSpPr>
          <p:nvPr>
            <p:ph type="body" idx="1"/>
          </p:nvPr>
        </p:nvSpPr>
        <p:spPr>
          <a:xfrm>
            <a:off x="381000" y="948690"/>
            <a:ext cx="10972800" cy="5539978"/>
          </a:xfrm>
        </p:spPr>
        <p:txBody>
          <a:bodyPr/>
          <a:lstStyle/>
          <a:p>
            <a:r>
              <a:rPr lang="en-US" sz="2400" dirty="0" smtClean="0"/>
              <a:t>This dataset is about salary and compensation dataset analysis:</a:t>
            </a:r>
          </a:p>
          <a:p>
            <a:r>
              <a:rPr lang="en-US" sz="2400" dirty="0" smtClean="0"/>
              <a:t>      It is download in </a:t>
            </a:r>
            <a:r>
              <a:rPr lang="en-US" sz="2400" dirty="0" err="1" smtClean="0"/>
              <a:t>kaggle</a:t>
            </a:r>
            <a:r>
              <a:rPr lang="en-US" sz="2400" dirty="0" smtClean="0"/>
              <a:t> website. The features considered in this data set are:</a:t>
            </a:r>
          </a:p>
          <a:p>
            <a:r>
              <a:rPr lang="en-US" sz="2400" dirty="0" smtClean="0"/>
              <a:t>The data with alpha series, where the department, division and others are mentioned with the help of Alphabets.</a:t>
            </a:r>
          </a:p>
          <a:p>
            <a:pPr marL="285750" indent="-285750">
              <a:buFont typeface="Arial" pitchFamily="34" charset="0"/>
              <a:buChar char="•"/>
            </a:pPr>
            <a:r>
              <a:rPr lang="en-US" sz="2400" dirty="0" smtClean="0"/>
              <a:t>Name of the employee</a:t>
            </a:r>
          </a:p>
          <a:p>
            <a:pPr marL="285750" indent="-285750">
              <a:buFont typeface="Arial" pitchFamily="34" charset="0"/>
              <a:buChar char="•"/>
            </a:pPr>
            <a:r>
              <a:rPr lang="en-US" sz="2400" dirty="0" smtClean="0"/>
              <a:t>Department</a:t>
            </a:r>
          </a:p>
          <a:p>
            <a:pPr marL="285750" indent="-285750">
              <a:buFont typeface="Arial" pitchFamily="34" charset="0"/>
              <a:buChar char="•"/>
            </a:pPr>
            <a:r>
              <a:rPr lang="en-US" sz="2400" dirty="0" smtClean="0"/>
              <a:t>Division</a:t>
            </a:r>
          </a:p>
          <a:p>
            <a:pPr marL="285750" indent="-285750">
              <a:buFont typeface="Arial" pitchFamily="34" charset="0"/>
              <a:buChar char="•"/>
            </a:pPr>
            <a:r>
              <a:rPr lang="en-US" sz="2400" dirty="0" smtClean="0"/>
              <a:t>Gender</a:t>
            </a:r>
          </a:p>
          <a:p>
            <a:r>
              <a:rPr lang="en-US" sz="2400" dirty="0"/>
              <a:t>The data with </a:t>
            </a:r>
            <a:r>
              <a:rPr lang="en-US" sz="2400" dirty="0" smtClean="0"/>
              <a:t>numeric series</a:t>
            </a:r>
            <a:r>
              <a:rPr lang="en-US" sz="2400" dirty="0"/>
              <a:t>, </a:t>
            </a:r>
            <a:r>
              <a:rPr lang="en-US" sz="2400" dirty="0" smtClean="0"/>
              <a:t>where the values </a:t>
            </a:r>
            <a:r>
              <a:rPr lang="en-US" sz="2400" dirty="0"/>
              <a:t>are mentioned with the help </a:t>
            </a:r>
            <a:r>
              <a:rPr lang="en-US" sz="2400" dirty="0" smtClean="0"/>
              <a:t>of numbers.</a:t>
            </a:r>
          </a:p>
          <a:p>
            <a:pPr marL="285750" indent="-285750">
              <a:buFont typeface="Arial" pitchFamily="34" charset="0"/>
              <a:buChar char="•"/>
            </a:pPr>
            <a:r>
              <a:rPr lang="en-US" sz="2400" dirty="0" smtClean="0"/>
              <a:t>Basic salary</a:t>
            </a:r>
          </a:p>
          <a:p>
            <a:pPr marL="285750" indent="-285750">
              <a:buFont typeface="Arial" pitchFamily="34" charset="0"/>
              <a:buChar char="•"/>
            </a:pPr>
            <a:r>
              <a:rPr lang="en-US" sz="2400" dirty="0" smtClean="0"/>
              <a:t>Overtime-pay</a:t>
            </a:r>
          </a:p>
          <a:p>
            <a:pPr marL="285750" indent="-285750">
              <a:buFont typeface="Arial" pitchFamily="34" charset="0"/>
              <a:buChar char="•"/>
            </a:pPr>
            <a:r>
              <a:rPr lang="en-US" sz="2400" dirty="0" err="1" smtClean="0"/>
              <a:t>Longvity</a:t>
            </a:r>
            <a:endParaRPr lang="en-US" sz="2400" dirty="0" smtClean="0"/>
          </a:p>
          <a:p>
            <a:pPr marL="285750" indent="-285750">
              <a:buFont typeface="Arial" pitchFamily="34" charset="0"/>
              <a:buChar char="•"/>
            </a:pPr>
            <a:r>
              <a:rPr lang="en-US" sz="2400" dirty="0" smtClean="0"/>
              <a:t>Grade</a:t>
            </a:r>
          </a:p>
          <a:p>
            <a:endParaRPr lang="en-IN" sz="2400"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Median</Template>
  <TotalTime>298</TotalTime>
  <Words>875</Words>
  <Application>Microsoft Office PowerPoint</Application>
  <PresentationFormat>Custom</PresentationFormat>
  <Paragraphs>90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mr</dc:creator>
  <cp:lastModifiedBy>MR</cp:lastModifiedBy>
  <cp:revision>23</cp:revision>
  <dcterms:created xsi:type="dcterms:W3CDTF">2024-03-29T15:07:22Z</dcterms:created>
  <dcterms:modified xsi:type="dcterms:W3CDTF">2024-08-31T09:55:45Z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