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81" r:id="rId1"/>
  </p:sldMasterIdLst>
  <p:sldIdLst>
    <p:sldId id="256" r:id="rId2"/>
    <p:sldId id="258" r:id="rId3"/>
    <p:sldId id="259" r:id="rId4"/>
    <p:sldId id="275" r:id="rId5"/>
    <p:sldId id="268" r:id="rId6"/>
    <p:sldId id="276" r:id="rId7"/>
    <p:sldId id="277" r:id="rId8"/>
    <p:sldId id="278" r:id="rId9"/>
    <p:sldId id="279" r:id="rId10"/>
    <p:sldId id="280" r:id="rId11"/>
    <p:sldId id="281" r:id="rId12"/>
    <p:sldId id="267" r:id="rId13"/>
    <p:sldId id="274"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12" autoAdjust="0"/>
    <p:restoredTop sz="94660"/>
  </p:normalViewPr>
  <p:slideViewPr>
    <p:cSldViewPr snapToGrid="0">
      <p:cViewPr varScale="1">
        <p:scale>
          <a:sx n="67" d="100"/>
          <a:sy n="67" d="100"/>
        </p:scale>
        <p:origin x="5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78A99F-91A3-4257-B140-C4547D3FDC2C}"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26E8AD-8F9F-4A69-91AA-3D59D44AFD8C}" type="slidenum">
              <a:rPr lang="en-IN" smtClean="0"/>
              <a:t>‹#›</a:t>
            </a:fld>
            <a:endParaRPr lang="en-IN"/>
          </a:p>
        </p:txBody>
      </p:sp>
    </p:spTree>
    <p:extLst>
      <p:ext uri="{BB962C8B-B14F-4D97-AF65-F5344CB8AC3E}">
        <p14:creationId xmlns:p14="http://schemas.microsoft.com/office/powerpoint/2010/main" val="1703356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78A99F-91A3-4257-B140-C4547D3FDC2C}" type="datetimeFigureOut">
              <a:rPr lang="en-IN" smtClean="0"/>
              <a:t>20-03-2024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26E8AD-8F9F-4A69-91AA-3D59D44AFD8C}" type="slidenum">
              <a:rPr lang="en-IN" smtClean="0"/>
              <a:t>‹#›</a:t>
            </a:fld>
            <a:endParaRPr lang="en-IN"/>
          </a:p>
        </p:txBody>
      </p:sp>
    </p:spTree>
    <p:extLst>
      <p:ext uri="{BB962C8B-B14F-4D97-AF65-F5344CB8AC3E}">
        <p14:creationId xmlns:p14="http://schemas.microsoft.com/office/powerpoint/2010/main" val="1762768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78A99F-91A3-4257-B140-C4547D3FDC2C}"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26E8AD-8F9F-4A69-91AA-3D59D44AFD8C}" type="slidenum">
              <a:rPr lang="en-IN" smtClean="0"/>
              <a:t>‹#›</a:t>
            </a:fld>
            <a:endParaRPr lang="en-IN"/>
          </a:p>
        </p:txBody>
      </p:sp>
    </p:spTree>
    <p:extLst>
      <p:ext uri="{BB962C8B-B14F-4D97-AF65-F5344CB8AC3E}">
        <p14:creationId xmlns:p14="http://schemas.microsoft.com/office/powerpoint/2010/main" val="4107708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78A99F-91A3-4257-B140-C4547D3FDC2C}"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26E8AD-8F9F-4A69-91AA-3D59D44AFD8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35658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8A99F-91A3-4257-B140-C4547D3FDC2C}"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26E8AD-8F9F-4A69-91AA-3D59D44AFD8C}" type="slidenum">
              <a:rPr lang="en-IN" smtClean="0"/>
              <a:t>‹#›</a:t>
            </a:fld>
            <a:endParaRPr lang="en-IN"/>
          </a:p>
        </p:txBody>
      </p:sp>
    </p:spTree>
    <p:extLst>
      <p:ext uri="{BB962C8B-B14F-4D97-AF65-F5344CB8AC3E}">
        <p14:creationId xmlns:p14="http://schemas.microsoft.com/office/powerpoint/2010/main" val="371329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78A99F-91A3-4257-B140-C4547D3FDC2C}" type="datetimeFigureOut">
              <a:rPr lang="en-IN" smtClean="0"/>
              <a:t>20-03-2024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26E8AD-8F9F-4A69-91AA-3D59D44AFD8C}" type="slidenum">
              <a:rPr lang="en-IN" smtClean="0"/>
              <a:t>‹#›</a:t>
            </a:fld>
            <a:endParaRPr lang="en-IN"/>
          </a:p>
        </p:txBody>
      </p:sp>
    </p:spTree>
    <p:extLst>
      <p:ext uri="{BB962C8B-B14F-4D97-AF65-F5344CB8AC3E}">
        <p14:creationId xmlns:p14="http://schemas.microsoft.com/office/powerpoint/2010/main" val="4272659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78A99F-91A3-4257-B140-C4547D3FDC2C}" type="datetimeFigureOut">
              <a:rPr lang="en-IN" smtClean="0"/>
              <a:t>20-03-2024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26E8AD-8F9F-4A69-91AA-3D59D44AFD8C}" type="slidenum">
              <a:rPr lang="en-IN" smtClean="0"/>
              <a:t>‹#›</a:t>
            </a:fld>
            <a:endParaRPr lang="en-IN"/>
          </a:p>
        </p:txBody>
      </p:sp>
    </p:spTree>
    <p:extLst>
      <p:ext uri="{BB962C8B-B14F-4D97-AF65-F5344CB8AC3E}">
        <p14:creationId xmlns:p14="http://schemas.microsoft.com/office/powerpoint/2010/main" val="2403027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78A99F-91A3-4257-B140-C4547D3FDC2C}"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26E8AD-8F9F-4A69-91AA-3D59D44AFD8C}" type="slidenum">
              <a:rPr lang="en-IN" smtClean="0"/>
              <a:t>‹#›</a:t>
            </a:fld>
            <a:endParaRPr lang="en-IN"/>
          </a:p>
        </p:txBody>
      </p:sp>
    </p:spTree>
    <p:extLst>
      <p:ext uri="{BB962C8B-B14F-4D97-AF65-F5344CB8AC3E}">
        <p14:creationId xmlns:p14="http://schemas.microsoft.com/office/powerpoint/2010/main" val="4262122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78A99F-91A3-4257-B140-C4547D3FDC2C}"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26E8AD-8F9F-4A69-91AA-3D59D44AFD8C}" type="slidenum">
              <a:rPr lang="en-IN" smtClean="0"/>
              <a:t>‹#›</a:t>
            </a:fld>
            <a:endParaRPr lang="en-IN"/>
          </a:p>
        </p:txBody>
      </p:sp>
    </p:spTree>
    <p:extLst>
      <p:ext uri="{BB962C8B-B14F-4D97-AF65-F5344CB8AC3E}">
        <p14:creationId xmlns:p14="http://schemas.microsoft.com/office/powerpoint/2010/main" val="124445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978A99F-91A3-4257-B140-C4547D3FDC2C}"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26E8AD-8F9F-4A69-91AA-3D59D44AFD8C}" type="slidenum">
              <a:rPr lang="en-IN" smtClean="0"/>
              <a:t>‹#›</a:t>
            </a:fld>
            <a:endParaRPr lang="en-IN"/>
          </a:p>
        </p:txBody>
      </p:sp>
    </p:spTree>
    <p:extLst>
      <p:ext uri="{BB962C8B-B14F-4D97-AF65-F5344CB8AC3E}">
        <p14:creationId xmlns:p14="http://schemas.microsoft.com/office/powerpoint/2010/main" val="743967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8A99F-91A3-4257-B140-C4547D3FDC2C}"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26E8AD-8F9F-4A69-91AA-3D59D44AFD8C}" type="slidenum">
              <a:rPr lang="en-IN" smtClean="0"/>
              <a:t>‹#›</a:t>
            </a:fld>
            <a:endParaRPr lang="en-IN"/>
          </a:p>
        </p:txBody>
      </p:sp>
    </p:spTree>
    <p:extLst>
      <p:ext uri="{BB962C8B-B14F-4D97-AF65-F5344CB8AC3E}">
        <p14:creationId xmlns:p14="http://schemas.microsoft.com/office/powerpoint/2010/main" val="573708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78A99F-91A3-4257-B140-C4547D3FDC2C}" type="datetimeFigureOut">
              <a:rPr lang="en-IN" smtClean="0"/>
              <a:t>20-03-2024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26E8AD-8F9F-4A69-91AA-3D59D44AFD8C}" type="slidenum">
              <a:rPr lang="en-IN" smtClean="0"/>
              <a:t>‹#›</a:t>
            </a:fld>
            <a:endParaRPr lang="en-IN"/>
          </a:p>
        </p:txBody>
      </p:sp>
    </p:spTree>
    <p:extLst>
      <p:ext uri="{BB962C8B-B14F-4D97-AF65-F5344CB8AC3E}">
        <p14:creationId xmlns:p14="http://schemas.microsoft.com/office/powerpoint/2010/main" val="238627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78A99F-91A3-4257-B140-C4547D3FDC2C}" type="datetimeFigureOut">
              <a:rPr lang="en-IN" smtClean="0"/>
              <a:t>20-03-2024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26E8AD-8F9F-4A69-91AA-3D59D44AFD8C}" type="slidenum">
              <a:rPr lang="en-IN" smtClean="0"/>
              <a:t>‹#›</a:t>
            </a:fld>
            <a:endParaRPr lang="en-IN"/>
          </a:p>
        </p:txBody>
      </p:sp>
    </p:spTree>
    <p:extLst>
      <p:ext uri="{BB962C8B-B14F-4D97-AF65-F5344CB8AC3E}">
        <p14:creationId xmlns:p14="http://schemas.microsoft.com/office/powerpoint/2010/main" val="1229298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978A99F-91A3-4257-B140-C4547D3FDC2C}" type="datetimeFigureOut">
              <a:rPr lang="en-IN" smtClean="0"/>
              <a:t>20-03-2024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626E8AD-8F9F-4A69-91AA-3D59D44AFD8C}" type="slidenum">
              <a:rPr lang="en-IN" smtClean="0"/>
              <a:t>‹#›</a:t>
            </a:fld>
            <a:endParaRPr lang="en-IN"/>
          </a:p>
        </p:txBody>
      </p:sp>
    </p:spTree>
    <p:extLst>
      <p:ext uri="{BB962C8B-B14F-4D97-AF65-F5344CB8AC3E}">
        <p14:creationId xmlns:p14="http://schemas.microsoft.com/office/powerpoint/2010/main" val="1534903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978A99F-91A3-4257-B140-C4547D3FDC2C}" type="datetimeFigureOut">
              <a:rPr lang="en-IN" smtClean="0"/>
              <a:t>20-03-2024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626E8AD-8F9F-4A69-91AA-3D59D44AFD8C}" type="slidenum">
              <a:rPr lang="en-IN" smtClean="0"/>
              <a:t>‹#›</a:t>
            </a:fld>
            <a:endParaRPr lang="en-IN"/>
          </a:p>
        </p:txBody>
      </p:sp>
    </p:spTree>
    <p:extLst>
      <p:ext uri="{BB962C8B-B14F-4D97-AF65-F5344CB8AC3E}">
        <p14:creationId xmlns:p14="http://schemas.microsoft.com/office/powerpoint/2010/main" val="3028043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978A99F-91A3-4257-B140-C4547D3FDC2C}" type="datetimeFigureOut">
              <a:rPr lang="en-IN" smtClean="0"/>
              <a:t>20-03-2024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626E8AD-8F9F-4A69-91AA-3D59D44AFD8C}" type="slidenum">
              <a:rPr lang="en-IN" smtClean="0"/>
              <a:t>‹#›</a:t>
            </a:fld>
            <a:endParaRPr lang="en-IN"/>
          </a:p>
        </p:txBody>
      </p:sp>
    </p:spTree>
    <p:extLst>
      <p:ext uri="{BB962C8B-B14F-4D97-AF65-F5344CB8AC3E}">
        <p14:creationId xmlns:p14="http://schemas.microsoft.com/office/powerpoint/2010/main" val="3023125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78A99F-91A3-4257-B140-C4547D3FDC2C}" type="datetimeFigureOut">
              <a:rPr lang="en-IN" smtClean="0"/>
              <a:t>20-03-2024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626E8AD-8F9F-4A69-91AA-3D59D44AFD8C}" type="slidenum">
              <a:rPr lang="en-IN" smtClean="0"/>
              <a:t>‹#›</a:t>
            </a:fld>
            <a:endParaRPr lang="en-IN"/>
          </a:p>
        </p:txBody>
      </p:sp>
    </p:spTree>
    <p:extLst>
      <p:ext uri="{BB962C8B-B14F-4D97-AF65-F5344CB8AC3E}">
        <p14:creationId xmlns:p14="http://schemas.microsoft.com/office/powerpoint/2010/main" val="2474556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978A99F-91A3-4257-B140-C4547D3FDC2C}" type="datetimeFigureOut">
              <a:rPr lang="en-IN" smtClean="0"/>
              <a:t>20-03-2024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626E8AD-8F9F-4A69-91AA-3D59D44AFD8C}" type="slidenum">
              <a:rPr lang="en-IN" smtClean="0"/>
              <a:t>‹#›</a:t>
            </a:fld>
            <a:endParaRPr lang="en-IN"/>
          </a:p>
        </p:txBody>
      </p:sp>
    </p:spTree>
    <p:extLst>
      <p:ext uri="{BB962C8B-B14F-4D97-AF65-F5344CB8AC3E}">
        <p14:creationId xmlns:p14="http://schemas.microsoft.com/office/powerpoint/2010/main" val="429579385"/>
      </p:ext>
    </p:extLst>
  </p:cSld>
  <p:clrMap bg1="dk1" tx1="lt1" bg2="dk2" tx2="lt2" accent1="accent1" accent2="accent2" accent3="accent3" accent4="accent4" accent5="accent5" accent6="accent6" hlink="hlink" folHlink="folHlink"/>
  <p:sldLayoutIdLst>
    <p:sldLayoutId id="2147484282" r:id="rId1"/>
    <p:sldLayoutId id="2147484283" r:id="rId2"/>
    <p:sldLayoutId id="2147484284" r:id="rId3"/>
    <p:sldLayoutId id="2147484285" r:id="rId4"/>
    <p:sldLayoutId id="2147484286" r:id="rId5"/>
    <p:sldLayoutId id="2147484287" r:id="rId6"/>
    <p:sldLayoutId id="2147484288" r:id="rId7"/>
    <p:sldLayoutId id="2147484289" r:id="rId8"/>
    <p:sldLayoutId id="2147484290" r:id="rId9"/>
    <p:sldLayoutId id="2147484291" r:id="rId10"/>
    <p:sldLayoutId id="2147484292" r:id="rId11"/>
    <p:sldLayoutId id="2147484293" r:id="rId12"/>
    <p:sldLayoutId id="2147484294" r:id="rId13"/>
    <p:sldLayoutId id="2147484295" r:id="rId14"/>
    <p:sldLayoutId id="2147484296" r:id="rId15"/>
    <p:sldLayoutId id="2147484297" r:id="rId16"/>
    <p:sldLayoutId id="214748429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228CB-AAE1-E712-35DB-2B7A7A5C4E15}"/>
              </a:ext>
            </a:extLst>
          </p:cNvPr>
          <p:cNvSpPr>
            <a:spLocks noGrp="1"/>
          </p:cNvSpPr>
          <p:nvPr>
            <p:ph type="ctrTitle"/>
          </p:nvPr>
        </p:nvSpPr>
        <p:spPr>
          <a:xfrm>
            <a:off x="1154954" y="1447800"/>
            <a:ext cx="9760695" cy="3714750"/>
          </a:xfrm>
        </p:spPr>
        <p:txBody>
          <a:bodyPr>
            <a:normAutofit/>
          </a:bodyPr>
          <a:lstStyle/>
          <a:p>
            <a:pPr algn="ctr"/>
            <a:r>
              <a:rPr lang="en-IN" b="1" i="1" dirty="0">
                <a:solidFill>
                  <a:schemeClr val="tx1">
                    <a:lumMod val="85000"/>
                  </a:schemeClr>
                </a:solidFill>
                <a:latin typeface="Algerian" panose="04020705040A02060702" pitchFamily="82" charset="0"/>
              </a:rPr>
              <a:t>CAPSTONE PROJECT:</a:t>
            </a:r>
            <a:br>
              <a:rPr lang="en-IN" b="1" i="1" dirty="0">
                <a:solidFill>
                  <a:schemeClr val="tx1">
                    <a:lumMod val="85000"/>
                  </a:schemeClr>
                </a:solidFill>
                <a:latin typeface="Algerian" panose="04020705040A02060702" pitchFamily="82" charset="0"/>
              </a:rPr>
            </a:br>
            <a:r>
              <a:rPr lang="en-IN" b="1" i="1" dirty="0">
                <a:solidFill>
                  <a:schemeClr val="tx1">
                    <a:lumMod val="85000"/>
                  </a:schemeClr>
                </a:solidFill>
                <a:latin typeface="Algerian" panose="04020705040A02060702" pitchFamily="82" charset="0"/>
              </a:rPr>
              <a:t>              </a:t>
            </a:r>
            <a:r>
              <a:rPr lang="en-IN" sz="3600" b="1" i="1" dirty="0">
                <a:solidFill>
                  <a:schemeClr val="tx1">
                    <a:lumMod val="85000"/>
                  </a:schemeClr>
                </a:solidFill>
                <a:latin typeface="Colonna MT" panose="04020805060202030203" pitchFamily="82" charset="0"/>
              </a:rPr>
              <a:t>ELECTRIC VEHICLE ANALYSIS</a:t>
            </a:r>
            <a:br>
              <a:rPr lang="en-IN" sz="3600" b="1" i="1" dirty="0">
                <a:solidFill>
                  <a:schemeClr val="tx1">
                    <a:lumMod val="85000"/>
                  </a:schemeClr>
                </a:solidFill>
                <a:latin typeface="Algerian" panose="04020705040A02060702" pitchFamily="82" charset="0"/>
              </a:rPr>
            </a:br>
            <a:r>
              <a:rPr lang="en-IN" b="1" dirty="0">
                <a:solidFill>
                  <a:srgbClr val="002060"/>
                </a:solidFill>
                <a:latin typeface="Algerian" panose="04020705040A02060702" pitchFamily="82" charset="0"/>
              </a:rPr>
              <a:t> </a:t>
            </a:r>
          </a:p>
        </p:txBody>
      </p:sp>
      <p:sp>
        <p:nvSpPr>
          <p:cNvPr id="3" name="Subtitle 2">
            <a:extLst>
              <a:ext uri="{FF2B5EF4-FFF2-40B4-BE49-F238E27FC236}">
                <a16:creationId xmlns:a16="http://schemas.microsoft.com/office/drawing/2014/main" id="{07A109ED-4BE1-818C-2780-53123ACC902E}"/>
              </a:ext>
            </a:extLst>
          </p:cNvPr>
          <p:cNvSpPr>
            <a:spLocks noGrp="1"/>
          </p:cNvSpPr>
          <p:nvPr>
            <p:ph type="subTitle" idx="1"/>
          </p:nvPr>
        </p:nvSpPr>
        <p:spPr>
          <a:xfrm>
            <a:off x="2533649" y="4459288"/>
            <a:ext cx="8791575" cy="1091882"/>
          </a:xfrm>
        </p:spPr>
        <p:txBody>
          <a:bodyPr>
            <a:normAutofit/>
          </a:bodyPr>
          <a:lstStyle/>
          <a:p>
            <a:pPr algn="r"/>
            <a:r>
              <a:rPr lang="en-IN" sz="2800" b="1" i="1" dirty="0">
                <a:solidFill>
                  <a:schemeClr val="accent1">
                    <a:lumMod val="20000"/>
                    <a:lumOff val="80000"/>
                  </a:schemeClr>
                </a:solidFill>
                <a:latin typeface="Lucida Handwriting" panose="03010101010101010101" pitchFamily="66" charset="0"/>
                <a:ea typeface="Calibri" panose="020F0502020204030204" pitchFamily="34" charset="0"/>
                <a:cs typeface="Calibri" panose="020F0502020204030204" pitchFamily="34" charset="0"/>
              </a:rPr>
              <a:t>BY </a:t>
            </a:r>
          </a:p>
          <a:p>
            <a:pPr algn="r"/>
            <a:r>
              <a:rPr lang="en-IN" sz="2800" b="1" i="1" dirty="0">
                <a:solidFill>
                  <a:schemeClr val="accent1">
                    <a:lumMod val="20000"/>
                    <a:lumOff val="80000"/>
                  </a:schemeClr>
                </a:solidFill>
                <a:latin typeface="Lucida Handwriting" panose="03010101010101010101" pitchFamily="66" charset="0"/>
                <a:ea typeface="Calibri" panose="020F0502020204030204" pitchFamily="34" charset="0"/>
                <a:cs typeface="Calibri" panose="020F0502020204030204" pitchFamily="34" charset="0"/>
              </a:rPr>
              <a:t>Shalini k</a:t>
            </a:r>
          </a:p>
        </p:txBody>
      </p:sp>
    </p:spTree>
    <p:extLst>
      <p:ext uri="{BB962C8B-B14F-4D97-AF65-F5344CB8AC3E}">
        <p14:creationId xmlns:p14="http://schemas.microsoft.com/office/powerpoint/2010/main" val="1508107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4F5A2-1EDE-1032-0CA9-6AC342EF7D31}"/>
              </a:ext>
            </a:extLst>
          </p:cNvPr>
          <p:cNvSpPr>
            <a:spLocks noGrp="1"/>
          </p:cNvSpPr>
          <p:nvPr>
            <p:ph type="title"/>
          </p:nvPr>
        </p:nvSpPr>
        <p:spPr>
          <a:xfrm>
            <a:off x="1837730" y="452718"/>
            <a:ext cx="8213104" cy="1400530"/>
          </a:xfrm>
        </p:spPr>
        <p:txBody>
          <a:bodyPr/>
          <a:lstStyle/>
          <a:p>
            <a:endParaRPr lang="en-US" dirty="0"/>
          </a:p>
        </p:txBody>
      </p:sp>
      <p:sp>
        <p:nvSpPr>
          <p:cNvPr id="3" name="Content Placeholder 2">
            <a:extLst>
              <a:ext uri="{FF2B5EF4-FFF2-40B4-BE49-F238E27FC236}">
                <a16:creationId xmlns:a16="http://schemas.microsoft.com/office/drawing/2014/main" id="{5D6B227A-C9A0-DFAF-4F83-E469FFFDEBF5}"/>
              </a:ext>
            </a:extLst>
          </p:cNvPr>
          <p:cNvSpPr>
            <a:spLocks noGrp="1"/>
          </p:cNvSpPr>
          <p:nvPr>
            <p:ph idx="1"/>
          </p:nvPr>
        </p:nvSpPr>
        <p:spPr>
          <a:xfrm>
            <a:off x="952500" y="3429000"/>
            <a:ext cx="10572750" cy="3133725"/>
          </a:xfrm>
        </p:spPr>
        <p:txBody>
          <a:bodyPr/>
          <a:lstStyle/>
          <a:p>
            <a:r>
              <a:rPr lang="en-US" b="0" i="0" dirty="0">
                <a:solidFill>
                  <a:schemeClr val="bg1"/>
                </a:solidFill>
                <a:effectLst/>
              </a:rPr>
              <a:t> </a:t>
            </a:r>
            <a:r>
              <a:rPr lang="en-US" b="1" i="0" dirty="0">
                <a:solidFill>
                  <a:schemeClr val="accent1">
                    <a:lumMod val="20000"/>
                    <a:lumOff val="80000"/>
                  </a:schemeClr>
                </a:solidFill>
                <a:effectLst/>
                <a:latin typeface="Arial Black" panose="020B0A04020102020204" pitchFamily="34" charset="0"/>
              </a:rPr>
              <a:t>Here </a:t>
            </a:r>
            <a:r>
              <a:rPr lang="en-US" b="1" dirty="0">
                <a:solidFill>
                  <a:schemeClr val="accent1">
                    <a:lumMod val="20000"/>
                    <a:lumOff val="80000"/>
                  </a:schemeClr>
                </a:solidFill>
                <a:latin typeface="Arial Black" panose="020B0A04020102020204" pitchFamily="34" charset="0"/>
              </a:rPr>
              <a:t>bar chart </a:t>
            </a:r>
            <a:r>
              <a:rPr lang="en-US" b="1" i="0" dirty="0">
                <a:solidFill>
                  <a:schemeClr val="accent1">
                    <a:lumMod val="20000"/>
                    <a:lumOff val="80000"/>
                  </a:schemeClr>
                </a:solidFill>
                <a:effectLst/>
                <a:latin typeface="Arial Black" panose="020B0A04020102020204" pitchFamily="34" charset="0"/>
              </a:rPr>
              <a:t>highlight the top 10 electric vehicle manufacturers based on the total number of vehicles.</a:t>
            </a:r>
          </a:p>
          <a:p>
            <a:endParaRPr lang="en-US" b="1" dirty="0">
              <a:solidFill>
                <a:schemeClr val="accent1">
                  <a:lumMod val="20000"/>
                  <a:lumOff val="80000"/>
                </a:schemeClr>
              </a:solidFill>
              <a:latin typeface="Arial Black" panose="020B0A04020102020204" pitchFamily="34" charset="0"/>
            </a:endParaRPr>
          </a:p>
          <a:p>
            <a:r>
              <a:rPr lang="en-US" b="1" dirty="0">
                <a:solidFill>
                  <a:schemeClr val="accent1">
                    <a:lumMod val="20000"/>
                    <a:lumOff val="80000"/>
                  </a:schemeClr>
                </a:solidFill>
                <a:latin typeface="Arial Black" panose="020B0A04020102020204" pitchFamily="34" charset="0"/>
              </a:rPr>
              <a:t>TESLA company has the highest manufacturing of electric vehicles.</a:t>
            </a:r>
          </a:p>
          <a:p>
            <a:endParaRPr lang="en-US" b="1" dirty="0">
              <a:solidFill>
                <a:schemeClr val="accent1">
                  <a:lumMod val="20000"/>
                  <a:lumOff val="80000"/>
                </a:schemeClr>
              </a:solidFill>
              <a:latin typeface="Arial Black" panose="020B0A04020102020204" pitchFamily="34" charset="0"/>
            </a:endParaRPr>
          </a:p>
          <a:p>
            <a:r>
              <a:rPr lang="en-US" b="1" dirty="0">
                <a:solidFill>
                  <a:schemeClr val="accent1">
                    <a:lumMod val="20000"/>
                    <a:lumOff val="80000"/>
                  </a:schemeClr>
                </a:solidFill>
                <a:latin typeface="Arial Black" panose="020B0A04020102020204" pitchFamily="34" charset="0"/>
              </a:rPr>
              <a:t>JEEP company has the least manufacturing of electric vehicle.</a:t>
            </a:r>
          </a:p>
        </p:txBody>
      </p:sp>
      <p:pic>
        <p:nvPicPr>
          <p:cNvPr id="7" name="Picture 6">
            <a:extLst>
              <a:ext uri="{FF2B5EF4-FFF2-40B4-BE49-F238E27FC236}">
                <a16:creationId xmlns:a16="http://schemas.microsoft.com/office/drawing/2014/main" id="{90F5B5F8-E77C-5AF7-EC37-3D6259A3F11A}"/>
              </a:ext>
            </a:extLst>
          </p:cNvPr>
          <p:cNvPicPr>
            <a:picLocks noChangeAspect="1"/>
          </p:cNvPicPr>
          <p:nvPr/>
        </p:nvPicPr>
        <p:blipFill>
          <a:blip r:embed="rId2"/>
          <a:stretch>
            <a:fillRect/>
          </a:stretch>
        </p:blipFill>
        <p:spPr>
          <a:xfrm>
            <a:off x="1837730" y="295275"/>
            <a:ext cx="8516539" cy="2809875"/>
          </a:xfrm>
          <a:prstGeom prst="rect">
            <a:avLst/>
          </a:prstGeom>
        </p:spPr>
      </p:pic>
    </p:spTree>
    <p:extLst>
      <p:ext uri="{BB962C8B-B14F-4D97-AF65-F5344CB8AC3E}">
        <p14:creationId xmlns:p14="http://schemas.microsoft.com/office/powerpoint/2010/main" val="4016408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7C837-144C-9181-EAD7-4DC376C10EB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44542CA-BD76-4C21-4747-87E9D942A2F8}"/>
              </a:ext>
            </a:extLst>
          </p:cNvPr>
          <p:cNvSpPr>
            <a:spLocks noGrp="1"/>
          </p:cNvSpPr>
          <p:nvPr>
            <p:ph idx="1"/>
          </p:nvPr>
        </p:nvSpPr>
        <p:spPr>
          <a:xfrm>
            <a:off x="762000" y="3638550"/>
            <a:ext cx="10887075" cy="2943225"/>
          </a:xfrm>
        </p:spPr>
        <p:txBody>
          <a:bodyPr/>
          <a:lstStyle/>
          <a:p>
            <a:r>
              <a:rPr lang="en-US" b="1" i="0" dirty="0">
                <a:solidFill>
                  <a:schemeClr val="accent1">
                    <a:lumMod val="20000"/>
                    <a:lumOff val="80000"/>
                  </a:schemeClr>
                </a:solidFill>
                <a:effectLst/>
                <a:latin typeface="Arial Black" panose="020B0A04020102020204" pitchFamily="34" charset="0"/>
              </a:rPr>
              <a:t>Here tree map highlight the top 10 electric vehicle models based on the total number of vehicles.</a:t>
            </a:r>
          </a:p>
          <a:p>
            <a:pPr marL="0" indent="0">
              <a:buNone/>
            </a:pPr>
            <a:endParaRPr lang="en-US" b="1" i="0" dirty="0">
              <a:solidFill>
                <a:schemeClr val="accent1">
                  <a:lumMod val="20000"/>
                  <a:lumOff val="80000"/>
                </a:schemeClr>
              </a:solidFill>
              <a:effectLst/>
              <a:latin typeface="Arial Black" panose="020B0A04020102020204" pitchFamily="34" charset="0"/>
            </a:endParaRPr>
          </a:p>
          <a:p>
            <a:r>
              <a:rPr lang="en-US" b="1" dirty="0">
                <a:solidFill>
                  <a:schemeClr val="accent1">
                    <a:lumMod val="20000"/>
                    <a:lumOff val="80000"/>
                  </a:schemeClr>
                </a:solidFill>
                <a:latin typeface="Arial Black" panose="020B0A04020102020204" pitchFamily="34" charset="0"/>
              </a:rPr>
              <a:t>The TESLA company has the highest models .</a:t>
            </a:r>
          </a:p>
          <a:p>
            <a:endParaRPr lang="en-US" dirty="0"/>
          </a:p>
        </p:txBody>
      </p:sp>
      <p:pic>
        <p:nvPicPr>
          <p:cNvPr id="7" name="Picture 6">
            <a:extLst>
              <a:ext uri="{FF2B5EF4-FFF2-40B4-BE49-F238E27FC236}">
                <a16:creationId xmlns:a16="http://schemas.microsoft.com/office/drawing/2014/main" id="{03656557-E929-3215-DEC3-0B5D5F45C379}"/>
              </a:ext>
            </a:extLst>
          </p:cNvPr>
          <p:cNvPicPr>
            <a:picLocks noChangeAspect="1"/>
          </p:cNvPicPr>
          <p:nvPr/>
        </p:nvPicPr>
        <p:blipFill>
          <a:blip r:embed="rId2"/>
          <a:stretch>
            <a:fillRect/>
          </a:stretch>
        </p:blipFill>
        <p:spPr>
          <a:xfrm>
            <a:off x="2352676" y="190501"/>
            <a:ext cx="7839074" cy="3333750"/>
          </a:xfrm>
          <a:prstGeom prst="rect">
            <a:avLst/>
          </a:prstGeom>
        </p:spPr>
      </p:pic>
    </p:spTree>
    <p:extLst>
      <p:ext uri="{BB962C8B-B14F-4D97-AF65-F5344CB8AC3E}">
        <p14:creationId xmlns:p14="http://schemas.microsoft.com/office/powerpoint/2010/main" val="2173745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0203560-68B8-5252-D832-D7A84F5BBBE2}"/>
              </a:ext>
            </a:extLst>
          </p:cNvPr>
          <p:cNvSpPr txBox="1"/>
          <p:nvPr/>
        </p:nvSpPr>
        <p:spPr>
          <a:xfrm>
            <a:off x="4105470" y="433873"/>
            <a:ext cx="3554962" cy="584775"/>
          </a:xfrm>
          <a:prstGeom prst="rect">
            <a:avLst/>
          </a:prstGeom>
          <a:noFill/>
        </p:spPr>
        <p:txBody>
          <a:bodyPr wrap="square" rtlCol="0">
            <a:spAutoFit/>
          </a:bodyPr>
          <a:lstStyle/>
          <a:p>
            <a:pPr algn="ctr"/>
            <a:r>
              <a:rPr lang="en-IN" sz="3200" i="1" u="sng" dirty="0">
                <a:solidFill>
                  <a:schemeClr val="tx1">
                    <a:lumMod val="85000"/>
                  </a:schemeClr>
                </a:solidFill>
                <a:latin typeface="Arial Black" panose="020B0A04020102020204" pitchFamily="34" charset="0"/>
              </a:rPr>
              <a:t>DASHBOARD</a:t>
            </a:r>
            <a:r>
              <a:rPr lang="en-IN" sz="3200" b="1" u="sng" dirty="0">
                <a:solidFill>
                  <a:srgbClr val="002060"/>
                </a:solidFill>
              </a:rPr>
              <a:t> </a:t>
            </a:r>
          </a:p>
        </p:txBody>
      </p:sp>
      <p:pic>
        <p:nvPicPr>
          <p:cNvPr id="6" name="Content Placeholder 5">
            <a:extLst>
              <a:ext uri="{FF2B5EF4-FFF2-40B4-BE49-F238E27FC236}">
                <a16:creationId xmlns:a16="http://schemas.microsoft.com/office/drawing/2014/main" id="{31385D66-EB3F-B3E3-2683-6F045102CE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9225" y="1285875"/>
            <a:ext cx="9772649" cy="5138252"/>
          </a:xfrm>
        </p:spPr>
      </p:pic>
    </p:spTree>
    <p:extLst>
      <p:ext uri="{BB962C8B-B14F-4D97-AF65-F5344CB8AC3E}">
        <p14:creationId xmlns:p14="http://schemas.microsoft.com/office/powerpoint/2010/main" val="3036645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F13C3-C3D7-15D6-7A34-5A4738F5E5D9}"/>
              </a:ext>
            </a:extLst>
          </p:cNvPr>
          <p:cNvSpPr>
            <a:spLocks noGrp="1"/>
          </p:cNvSpPr>
          <p:nvPr>
            <p:ph type="title"/>
          </p:nvPr>
        </p:nvSpPr>
        <p:spPr/>
        <p:txBody>
          <a:bodyPr/>
          <a:lstStyle/>
          <a:p>
            <a:pPr algn="ctr"/>
            <a:r>
              <a:rPr lang="en-IN" i="1" u="sng" dirty="0">
                <a:solidFill>
                  <a:schemeClr val="tx1">
                    <a:lumMod val="85000"/>
                  </a:schemeClr>
                </a:solidFill>
                <a:latin typeface="Arial Black" panose="020B0A04020102020204" pitchFamily="34" charset="0"/>
              </a:rPr>
              <a:t>CONCLUSION</a:t>
            </a:r>
          </a:p>
        </p:txBody>
      </p:sp>
      <p:sp>
        <p:nvSpPr>
          <p:cNvPr id="3" name="Content Placeholder 2">
            <a:extLst>
              <a:ext uri="{FF2B5EF4-FFF2-40B4-BE49-F238E27FC236}">
                <a16:creationId xmlns:a16="http://schemas.microsoft.com/office/drawing/2014/main" id="{E38168E2-7CEA-48B1-DE7B-6FDC37C71815}"/>
              </a:ext>
            </a:extLst>
          </p:cNvPr>
          <p:cNvSpPr>
            <a:spLocks noGrp="1"/>
          </p:cNvSpPr>
          <p:nvPr>
            <p:ph idx="1"/>
          </p:nvPr>
        </p:nvSpPr>
        <p:spPr/>
        <p:txBody>
          <a:bodyPr>
            <a:normAutofit lnSpcReduction="10000"/>
          </a:bodyPr>
          <a:lstStyle/>
          <a:p>
            <a:pPr marL="0" indent="0" algn="just">
              <a:lnSpc>
                <a:spcPct val="150000"/>
              </a:lnSpc>
              <a:buNone/>
            </a:pPr>
            <a:r>
              <a:rPr lang="en-US" sz="2400" b="1" i="0" dirty="0">
                <a:solidFill>
                  <a:schemeClr val="accent1">
                    <a:lumMod val="20000"/>
                    <a:lumOff val="80000"/>
                  </a:schemeClr>
                </a:solidFill>
                <a:effectLst/>
                <a:latin typeface="Arial Black" panose="020B0A04020102020204" pitchFamily="34" charset="0"/>
              </a:rPr>
              <a:t>The Indian EV market is changing rapidly, and the number of EVs on the road is growing rapidly. The majority of EVs in India are two-wheelers and three-wheelers, but the number of four-wheelers is growing rapidly. The top five states for EV sales are Maharashtra, Gujarat, Karnataka, Tamil Nadu, and Uttar Pradesh. The most popular EV brands in India are Ola Electric, Hero Electric, and </a:t>
            </a:r>
            <a:r>
              <a:rPr lang="en-US" sz="2400" b="1" i="0" dirty="0" err="1">
                <a:solidFill>
                  <a:schemeClr val="accent1">
                    <a:lumMod val="20000"/>
                    <a:lumOff val="80000"/>
                  </a:schemeClr>
                </a:solidFill>
                <a:effectLst/>
                <a:latin typeface="Arial Black" panose="020B0A04020102020204" pitchFamily="34" charset="0"/>
              </a:rPr>
              <a:t>Ather</a:t>
            </a:r>
            <a:r>
              <a:rPr lang="en-US" sz="2400" b="1" i="0" dirty="0">
                <a:solidFill>
                  <a:schemeClr val="accent1">
                    <a:lumMod val="20000"/>
                    <a:lumOff val="80000"/>
                  </a:schemeClr>
                </a:solidFill>
                <a:effectLst/>
                <a:latin typeface="Arial Black" panose="020B0A04020102020204" pitchFamily="34" charset="0"/>
              </a:rPr>
              <a:t> Energy.</a:t>
            </a:r>
          </a:p>
          <a:p>
            <a:pPr marL="0" indent="0" algn="just">
              <a:lnSpc>
                <a:spcPct val="150000"/>
              </a:lnSpc>
              <a:buNone/>
            </a:pPr>
            <a:endParaRPr lang="en-IN"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66352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Green vehicles ppt | PPT">
            <a:extLst>
              <a:ext uri="{FF2B5EF4-FFF2-40B4-BE49-F238E27FC236}">
                <a16:creationId xmlns:a16="http://schemas.microsoft.com/office/drawing/2014/main" id="{19314C87-43F8-0215-01A1-FA5C945C4A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050" y="828676"/>
            <a:ext cx="9677399" cy="4943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533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CD770-5BC1-CB68-F2D1-2F9454731BAD}"/>
              </a:ext>
            </a:extLst>
          </p:cNvPr>
          <p:cNvSpPr>
            <a:spLocks noGrp="1"/>
          </p:cNvSpPr>
          <p:nvPr>
            <p:ph type="title"/>
          </p:nvPr>
        </p:nvSpPr>
        <p:spPr>
          <a:xfrm>
            <a:off x="913775" y="618517"/>
            <a:ext cx="10364451" cy="575801"/>
          </a:xfrm>
        </p:spPr>
        <p:txBody>
          <a:bodyPr>
            <a:noAutofit/>
          </a:bodyPr>
          <a:lstStyle/>
          <a:p>
            <a:r>
              <a:rPr lang="en-IN" i="1" u="sng" dirty="0">
                <a:solidFill>
                  <a:schemeClr val="tx2">
                    <a:lumMod val="75000"/>
                  </a:schemeClr>
                </a:solidFill>
                <a:latin typeface="Arial Black" panose="020B0A04020102020204" pitchFamily="34" charset="0"/>
              </a:rPr>
              <a:t>Introduction</a:t>
            </a:r>
          </a:p>
        </p:txBody>
      </p:sp>
      <p:sp>
        <p:nvSpPr>
          <p:cNvPr id="3" name="Content Placeholder 2">
            <a:extLst>
              <a:ext uri="{FF2B5EF4-FFF2-40B4-BE49-F238E27FC236}">
                <a16:creationId xmlns:a16="http://schemas.microsoft.com/office/drawing/2014/main" id="{D546B769-BFCA-F59D-2A0C-EFEAB33DC3C8}"/>
              </a:ext>
            </a:extLst>
          </p:cNvPr>
          <p:cNvSpPr>
            <a:spLocks noGrp="1"/>
          </p:cNvSpPr>
          <p:nvPr>
            <p:ph idx="1"/>
          </p:nvPr>
        </p:nvSpPr>
        <p:spPr>
          <a:xfrm>
            <a:off x="913774" y="1520890"/>
            <a:ext cx="10364452" cy="5337110"/>
          </a:xfrm>
        </p:spPr>
        <p:txBody>
          <a:bodyPr>
            <a:normAutofit fontScale="85000" lnSpcReduction="10000"/>
          </a:bodyPr>
          <a:lstStyle/>
          <a:p>
            <a:pPr algn="just">
              <a:lnSpc>
                <a:spcPct val="150000"/>
              </a:lnSpc>
              <a:spcBef>
                <a:spcPts val="1500"/>
              </a:spcBef>
              <a:spcAft>
                <a:spcPts val="1500"/>
              </a:spcAft>
              <a:buFont typeface="Wingdings" panose="05000000000000000000" pitchFamily="2" charset="2"/>
              <a:buChar char="q"/>
            </a:pPr>
            <a:r>
              <a:rPr lang="en-IN" sz="2400" b="1" kern="0" dirty="0">
                <a:solidFill>
                  <a:schemeClr val="tx1">
                    <a:lumMod val="85000"/>
                  </a:schemeClr>
                </a:solidFill>
                <a:effectLst/>
                <a:latin typeface="Segoe UI" panose="020B0502040204020203" pitchFamily="34" charset="0"/>
                <a:ea typeface="Times New Roman" panose="02020603050405020304" pitchFamily="18" charset="0"/>
                <a:cs typeface="Times New Roman" panose="02020603050405020304" pitchFamily="18" charset="0"/>
              </a:rPr>
              <a:t>Background </a:t>
            </a:r>
            <a:r>
              <a:rPr lang="en-IN" sz="2400" kern="0" dirty="0">
                <a:solidFill>
                  <a:schemeClr val="tx1">
                    <a:lumMod val="85000"/>
                  </a:schemeClr>
                </a:solidFill>
                <a:effectLst/>
                <a:latin typeface="Segoe UI" panose="020B0502040204020203" pitchFamily="34" charset="0"/>
                <a:ea typeface="Times New Roman" panose="02020603050405020304" pitchFamily="18" charset="0"/>
                <a:cs typeface="Times New Roman" panose="02020603050405020304" pitchFamily="18" charset="0"/>
              </a:rPr>
              <a:t>:</a:t>
            </a:r>
          </a:p>
          <a:p>
            <a:pPr marL="0" indent="0" algn="just">
              <a:lnSpc>
                <a:spcPct val="150000"/>
              </a:lnSpc>
              <a:spcBef>
                <a:spcPts val="1500"/>
              </a:spcBef>
              <a:spcAft>
                <a:spcPts val="1500"/>
              </a:spcAft>
              <a:buNone/>
            </a:pPr>
            <a:r>
              <a:rPr lang="en-US" sz="1900" b="1" dirty="0">
                <a:solidFill>
                  <a:schemeClr val="accent1">
                    <a:lumMod val="20000"/>
                    <a:lumOff val="80000"/>
                  </a:schemeClr>
                </a:solidFill>
                <a:latin typeface="Arial Black" panose="020B0A04020102020204" pitchFamily="34" charset="0"/>
              </a:rPr>
              <a:t>The shift towards electric vehicles (EVs) represents a pivotal move in the transportation sector towards sustainability and reduced carbon emissions. Understanding EV usage patterns, charging infrastructure availability, and market trends is crucial for stakeholders in this rapidly evolving industry. </a:t>
            </a:r>
            <a:endParaRPr lang="en-IN" sz="1900" b="1" kern="0" dirty="0">
              <a:solidFill>
                <a:schemeClr val="accent1">
                  <a:lumMod val="20000"/>
                  <a:lumOff val="80000"/>
                </a:schemeClr>
              </a:solidFill>
              <a:effectLst/>
              <a:latin typeface="Arial Black" panose="020B0A04020102020204" pitchFamily="34" charset="0"/>
              <a:ea typeface="Times New Roman" panose="02020603050405020304" pitchFamily="18" charset="0"/>
              <a:cs typeface="Times New Roman" panose="02020603050405020304" pitchFamily="18" charset="0"/>
            </a:endParaRPr>
          </a:p>
          <a:p>
            <a:pPr algn="just">
              <a:lnSpc>
                <a:spcPct val="150000"/>
              </a:lnSpc>
              <a:spcBef>
                <a:spcPts val="1500"/>
              </a:spcBef>
              <a:spcAft>
                <a:spcPts val="1500"/>
              </a:spcAft>
              <a:buFont typeface="Wingdings" panose="05000000000000000000" pitchFamily="2" charset="2"/>
              <a:buChar char="q"/>
            </a:pPr>
            <a:r>
              <a:rPr lang="en-IN" sz="2400" b="1" kern="0" dirty="0">
                <a:solidFill>
                  <a:schemeClr val="tx1">
                    <a:lumMod val="85000"/>
                  </a:schemeClr>
                </a:solidFill>
                <a:effectLst/>
                <a:latin typeface="Arial Black" panose="020B0A04020102020204" pitchFamily="34" charset="0"/>
                <a:ea typeface="Times New Roman" panose="02020603050405020304" pitchFamily="18" charset="0"/>
                <a:cs typeface="Times New Roman" panose="02020603050405020304" pitchFamily="18" charset="0"/>
              </a:rPr>
              <a:t>Objective :</a:t>
            </a:r>
          </a:p>
          <a:p>
            <a:pPr marL="0" indent="0" algn="just">
              <a:lnSpc>
                <a:spcPct val="150000"/>
              </a:lnSpc>
              <a:spcBef>
                <a:spcPts val="1500"/>
              </a:spcBef>
              <a:spcAft>
                <a:spcPts val="1500"/>
              </a:spcAft>
              <a:buNone/>
            </a:pPr>
            <a:r>
              <a:rPr lang="en-IN" sz="1800" kern="0" dirty="0">
                <a:effectLst/>
                <a:latin typeface="Segoe UI" panose="020B0502040204020203" pitchFamily="34" charset="0"/>
                <a:ea typeface="Times New Roman" panose="02020603050405020304" pitchFamily="18" charset="0"/>
                <a:cs typeface="Times New Roman" panose="02020603050405020304" pitchFamily="18" charset="0"/>
              </a:rPr>
              <a:t> </a:t>
            </a:r>
            <a:r>
              <a:rPr lang="en-US" b="1" dirty="0">
                <a:solidFill>
                  <a:schemeClr val="accent1">
                    <a:lumMod val="20000"/>
                    <a:lumOff val="80000"/>
                  </a:schemeClr>
                </a:solidFill>
              </a:rPr>
              <a:t>This dataset aims to provide concise and actionable insights into the electric vehicle landscape, enabling users to visualize and analyze key metrics such as charging station distribution, EV sales trends, and environmental impact data. The objective is to empower decision-makers to make informed choices and drive the transition towards a more sustainable mobility future using Power BI dashboards.</a:t>
            </a:r>
            <a:endParaRPr lang="en-IN" b="1" dirty="0">
              <a:solidFill>
                <a:schemeClr val="accent1">
                  <a:lumMod val="20000"/>
                  <a:lumOff val="80000"/>
                </a:schemeClr>
              </a:solidFill>
            </a:endParaRPr>
          </a:p>
        </p:txBody>
      </p:sp>
    </p:spTree>
    <p:extLst>
      <p:ext uri="{BB962C8B-B14F-4D97-AF65-F5344CB8AC3E}">
        <p14:creationId xmlns:p14="http://schemas.microsoft.com/office/powerpoint/2010/main" val="2636201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50B59A37-50FB-D8CF-1410-7B962A4DA9F5}"/>
              </a:ext>
            </a:extLst>
          </p:cNvPr>
          <p:cNvSpPr>
            <a:spLocks noGrp="1"/>
          </p:cNvSpPr>
          <p:nvPr>
            <p:ph idx="1"/>
          </p:nvPr>
        </p:nvSpPr>
        <p:spPr>
          <a:xfrm>
            <a:off x="333376" y="333375"/>
            <a:ext cx="11696700" cy="6229350"/>
          </a:xfrm>
        </p:spPr>
        <p:txBody>
          <a:bodyPr>
            <a:normAutofit fontScale="32500" lnSpcReduction="20000"/>
          </a:bodyPr>
          <a:lstStyle/>
          <a:p>
            <a:pPr marL="0" indent="0">
              <a:buNone/>
            </a:pPr>
            <a:r>
              <a:rPr lang="en-IN" sz="9800" b="1" i="1" u="sng" kern="0" dirty="0">
                <a:solidFill>
                  <a:schemeClr val="tx1">
                    <a:lumMod val="85000"/>
                  </a:schemeClr>
                </a:solidFill>
                <a:effectLst/>
                <a:latin typeface="Arial Black" panose="020B0A04020102020204" pitchFamily="34" charset="0"/>
                <a:ea typeface="Times New Roman" panose="02020603050405020304" pitchFamily="18" charset="0"/>
                <a:cs typeface="Times New Roman" panose="02020603050405020304" pitchFamily="18" charset="0"/>
              </a:rPr>
              <a:t>Problem Statement </a:t>
            </a:r>
            <a:r>
              <a:rPr lang="en-IN" sz="9800" b="1" i="1" kern="0" dirty="0">
                <a:solidFill>
                  <a:schemeClr val="tx1">
                    <a:lumMod val="85000"/>
                  </a:schemeClr>
                </a:solidFill>
                <a:effectLst/>
                <a:latin typeface="Arial Black" panose="020B0A04020102020204" pitchFamily="34" charset="0"/>
                <a:ea typeface="Times New Roman" panose="02020603050405020304" pitchFamily="18" charset="0"/>
                <a:cs typeface="Times New Roman" panose="02020603050405020304" pitchFamily="18" charset="0"/>
              </a:rPr>
              <a:t>: </a:t>
            </a:r>
            <a:endParaRPr lang="en-IN" sz="9800" b="1" i="1" kern="0" dirty="0">
              <a:solidFill>
                <a:schemeClr val="tx1">
                  <a:lumMod val="85000"/>
                </a:schemeClr>
              </a:solidFill>
              <a:latin typeface="Arial Black" panose="020B0A04020102020204" pitchFamily="34" charset="0"/>
              <a:ea typeface="Times New Roman" panose="02020603050405020304" pitchFamily="18" charset="0"/>
              <a:cs typeface="Times New Roman" panose="02020603050405020304" pitchFamily="18" charset="0"/>
            </a:endParaRPr>
          </a:p>
          <a:p>
            <a:pPr marL="0" indent="0">
              <a:buNone/>
            </a:pPr>
            <a:r>
              <a:rPr lang="en-IN" sz="7200" b="1" kern="0"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rPr>
              <a:t>    </a:t>
            </a:r>
            <a:r>
              <a:rPr lang="en-IN" sz="6200" kern="0" dirty="0">
                <a:solidFill>
                  <a:schemeClr val="accent1">
                    <a:lumMod val="20000"/>
                    <a:lumOff val="80000"/>
                  </a:schemeClr>
                </a:solidFill>
                <a:effectLst/>
                <a:latin typeface="Arial Black" panose="020B0A04020102020204" pitchFamily="34" charset="0"/>
                <a:ea typeface="Times New Roman" panose="02020603050405020304" pitchFamily="18" charset="0"/>
                <a:cs typeface="Times New Roman" panose="02020603050405020304" pitchFamily="18" charset="0"/>
              </a:rPr>
              <a:t>The dashboard should provide real-time insights into key performance indicators      (KPIs) related to our s data. This will enable us to make informed decisions, monitor our progress, and identify trends and opportunities for growth.</a:t>
            </a:r>
          </a:p>
          <a:p>
            <a:pPr marL="0" indent="0" algn="just">
              <a:lnSpc>
                <a:spcPct val="150000"/>
              </a:lnSpc>
              <a:spcAft>
                <a:spcPts val="800"/>
              </a:spcAft>
              <a:buNone/>
            </a:pPr>
            <a:endParaRPr lang="en-IN" sz="5500" b="1" kern="0" dirty="0">
              <a:effectLst/>
              <a:latin typeface="Arial Black" panose="020B0A04020102020204" pitchFamily="34" charset="0"/>
              <a:ea typeface="Times New Roman" panose="02020603050405020304" pitchFamily="18" charset="0"/>
              <a:cs typeface="Times New Roman" panose="02020603050405020304" pitchFamily="18" charset="0"/>
            </a:endParaRPr>
          </a:p>
          <a:p>
            <a:pPr marL="0" indent="0" algn="just">
              <a:lnSpc>
                <a:spcPct val="150000"/>
              </a:lnSpc>
              <a:spcAft>
                <a:spcPts val="800"/>
              </a:spcAft>
              <a:buNone/>
            </a:pPr>
            <a:r>
              <a:rPr lang="en-IN" sz="9800" b="1" i="1" u="sng" kern="0" dirty="0">
                <a:solidFill>
                  <a:schemeClr val="tx1">
                    <a:lumMod val="85000"/>
                  </a:schemeClr>
                </a:solidFill>
                <a:effectLst/>
                <a:latin typeface="Arial Black" panose="020B0A04020102020204" pitchFamily="34" charset="0"/>
                <a:ea typeface="Times New Roman" panose="02020603050405020304" pitchFamily="18" charset="0"/>
                <a:cs typeface="Times New Roman" panose="02020603050405020304" pitchFamily="18" charset="0"/>
              </a:rPr>
              <a:t>KPI’s Requirement :</a:t>
            </a:r>
            <a:endParaRPr lang="en-IN" sz="9800" i="1" u="sng" kern="100" dirty="0">
              <a:solidFill>
                <a:schemeClr val="tx1">
                  <a:lumMod val="85000"/>
                </a:schemeClr>
              </a:solidFill>
              <a:effectLst/>
              <a:latin typeface="Arial Black" panose="020B0A04020102020204" pitchFamily="34" charset="0"/>
              <a:ea typeface="Calibri" panose="020F0502020204030204" pitchFamily="34" charset="0"/>
              <a:cs typeface="Times New Roman" panose="02020603050405020304" pitchFamily="18" charset="0"/>
            </a:endParaRPr>
          </a:p>
          <a:p>
            <a:pPr lvl="1" algn="just">
              <a:lnSpc>
                <a:spcPct val="150000"/>
              </a:lnSpc>
              <a:spcAft>
                <a:spcPts val="800"/>
              </a:spcAft>
              <a:buSzPts val="1000"/>
              <a:buFont typeface="Wingdings" panose="05000000000000000000" pitchFamily="2" charset="2"/>
              <a:buChar char="Ø"/>
              <a:tabLst>
                <a:tab pos="914400" algn="l"/>
              </a:tabLst>
            </a:pPr>
            <a:r>
              <a:rPr lang="en-US" sz="6200" b="1" i="0" dirty="0">
                <a:solidFill>
                  <a:schemeClr val="accent1">
                    <a:lumMod val="20000"/>
                    <a:lumOff val="80000"/>
                  </a:schemeClr>
                </a:solidFill>
                <a:effectLst/>
                <a:latin typeface="Arial Black" panose="020B0A04020102020204" pitchFamily="34" charset="0"/>
              </a:rPr>
              <a:t>Total Vehicles:</a:t>
            </a:r>
          </a:p>
          <a:p>
            <a:pPr lvl="1" algn="just">
              <a:lnSpc>
                <a:spcPct val="150000"/>
              </a:lnSpc>
              <a:spcAft>
                <a:spcPts val="800"/>
              </a:spcAft>
              <a:buSzPts val="1000"/>
              <a:buFont typeface="Wingdings" panose="05000000000000000000" pitchFamily="2" charset="2"/>
              <a:buChar char="Ø"/>
              <a:tabLst>
                <a:tab pos="914400" algn="l"/>
              </a:tabLst>
            </a:pPr>
            <a:r>
              <a:rPr lang="en-US" sz="6200" b="1" dirty="0">
                <a:solidFill>
                  <a:schemeClr val="accent1">
                    <a:lumMod val="20000"/>
                    <a:lumOff val="80000"/>
                  </a:schemeClr>
                </a:solidFill>
                <a:latin typeface="Arial Black" panose="020B0A04020102020204" pitchFamily="34" charset="0"/>
              </a:rPr>
              <a:t>Average Electric Range</a:t>
            </a:r>
          </a:p>
          <a:p>
            <a:pPr lvl="1" algn="just">
              <a:lnSpc>
                <a:spcPct val="150000"/>
              </a:lnSpc>
              <a:spcAft>
                <a:spcPts val="800"/>
              </a:spcAft>
              <a:buSzPts val="1000"/>
              <a:buFont typeface="Wingdings" panose="05000000000000000000" pitchFamily="2" charset="2"/>
              <a:buChar char="Ø"/>
              <a:tabLst>
                <a:tab pos="914400" algn="l"/>
              </a:tabLst>
            </a:pPr>
            <a:r>
              <a:rPr lang="en-IN" sz="6200" b="1" kern="100" dirty="0">
                <a:solidFill>
                  <a:schemeClr val="accent1">
                    <a:lumMod val="20000"/>
                    <a:lumOff val="80000"/>
                  </a:schemeClr>
                </a:solidFill>
                <a:effectLst/>
                <a:latin typeface="Arial Black" panose="020B0A04020102020204" pitchFamily="34" charset="0"/>
                <a:ea typeface="Calibri" panose="020F0502020204030204" pitchFamily="34" charset="0"/>
                <a:cs typeface="Times New Roman" panose="02020603050405020304" pitchFamily="18" charset="0"/>
              </a:rPr>
              <a:t>Count of Model</a:t>
            </a:r>
          </a:p>
          <a:p>
            <a:pPr lvl="1" algn="just">
              <a:lnSpc>
                <a:spcPct val="150000"/>
              </a:lnSpc>
              <a:spcAft>
                <a:spcPts val="800"/>
              </a:spcAft>
              <a:buSzPts val="1000"/>
              <a:buFont typeface="Wingdings" panose="05000000000000000000" pitchFamily="2" charset="2"/>
              <a:buChar char="Ø"/>
              <a:tabLst>
                <a:tab pos="914400" algn="l"/>
              </a:tabLst>
            </a:pPr>
            <a:r>
              <a:rPr lang="en-IN" sz="7200" b="1" kern="100" dirty="0">
                <a:solidFill>
                  <a:schemeClr val="accent1">
                    <a:lumMod val="20000"/>
                    <a:lumOff val="80000"/>
                  </a:schemeClr>
                </a:solidFill>
                <a:effectLst/>
                <a:latin typeface="Arial Black" panose="020B0A04020102020204" pitchFamily="34" charset="0"/>
                <a:ea typeface="Calibri" panose="020F0502020204030204" pitchFamily="34" charset="0"/>
                <a:cs typeface="Times New Roman" panose="02020603050405020304" pitchFamily="18" charset="0"/>
              </a:rPr>
              <a:t>Count of Manufactures</a:t>
            </a:r>
          </a:p>
          <a:p>
            <a:pPr marL="0" indent="0" algn="just">
              <a:buNone/>
            </a:pP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gn="just">
              <a:buNone/>
            </a:pPr>
            <a:endParaRPr lang="en-IN" dirty="0"/>
          </a:p>
        </p:txBody>
      </p:sp>
    </p:spTree>
    <p:extLst>
      <p:ext uri="{BB962C8B-B14F-4D97-AF65-F5344CB8AC3E}">
        <p14:creationId xmlns:p14="http://schemas.microsoft.com/office/powerpoint/2010/main" val="4194007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393F6-C12E-9586-6F83-C71B9460C579}"/>
              </a:ext>
            </a:extLst>
          </p:cNvPr>
          <p:cNvSpPr>
            <a:spLocks noGrp="1"/>
          </p:cNvSpPr>
          <p:nvPr>
            <p:ph type="title"/>
          </p:nvPr>
        </p:nvSpPr>
        <p:spPr/>
        <p:txBody>
          <a:bodyPr/>
          <a:lstStyle/>
          <a:p>
            <a:r>
              <a:rPr lang="en-IN" sz="4800" i="1" u="sng" dirty="0">
                <a:solidFill>
                  <a:schemeClr val="tx1">
                    <a:lumMod val="85000"/>
                  </a:schemeClr>
                </a:solidFill>
                <a:latin typeface="Arial Black" panose="020B0A04020102020204" pitchFamily="34" charset="0"/>
              </a:rPr>
              <a:t>Charts Requirements</a:t>
            </a:r>
            <a:br>
              <a:rPr lang="en-IN" sz="4400" b="1" dirty="0">
                <a:solidFill>
                  <a:srgbClr val="FFC000"/>
                </a:solidFill>
              </a:rPr>
            </a:br>
            <a:br>
              <a:rPr lang="en-IN" sz="4400" b="1" dirty="0">
                <a:solidFill>
                  <a:srgbClr val="FFC000"/>
                </a:solidFill>
              </a:rPr>
            </a:br>
            <a:br>
              <a:rPr lang="en-IN" sz="4400" b="1" dirty="0">
                <a:solidFill>
                  <a:srgbClr val="FFC000"/>
                </a:solidFill>
              </a:rPr>
            </a:br>
            <a:endParaRPr lang="en-US" dirty="0"/>
          </a:p>
        </p:txBody>
      </p:sp>
      <p:sp>
        <p:nvSpPr>
          <p:cNvPr id="3" name="Content Placeholder 2">
            <a:extLst>
              <a:ext uri="{FF2B5EF4-FFF2-40B4-BE49-F238E27FC236}">
                <a16:creationId xmlns:a16="http://schemas.microsoft.com/office/drawing/2014/main" id="{5A573CD2-5296-9A79-AB06-CC712435D8D2}"/>
              </a:ext>
            </a:extLst>
          </p:cNvPr>
          <p:cNvSpPr>
            <a:spLocks noGrp="1"/>
          </p:cNvSpPr>
          <p:nvPr>
            <p:ph idx="1"/>
          </p:nvPr>
        </p:nvSpPr>
        <p:spPr>
          <a:xfrm>
            <a:off x="447676" y="1381125"/>
            <a:ext cx="11344274" cy="4867274"/>
          </a:xfrm>
        </p:spPr>
        <p:txBody>
          <a:bodyPr>
            <a:normAutofit/>
          </a:bodyPr>
          <a:lstStyle/>
          <a:p>
            <a:pPr>
              <a:buFont typeface="Wingdings" panose="05000000000000000000" pitchFamily="2" charset="2"/>
              <a:buChar char="Ø"/>
            </a:pPr>
            <a:r>
              <a:rPr lang="en-US" dirty="0">
                <a:solidFill>
                  <a:schemeClr val="accent1">
                    <a:lumMod val="20000"/>
                    <a:lumOff val="80000"/>
                  </a:schemeClr>
                </a:solidFill>
                <a:latin typeface="Arial Black" panose="020B0A04020102020204" pitchFamily="34" charset="0"/>
              </a:rPr>
              <a:t>Total Vehicles by Model Year (From 2010 Onwards)</a:t>
            </a:r>
          </a:p>
          <a:p>
            <a:pPr>
              <a:buFont typeface="Wingdings" panose="05000000000000000000" pitchFamily="2" charset="2"/>
              <a:buChar char="Ø"/>
            </a:pPr>
            <a:endParaRPr lang="en-US" dirty="0">
              <a:solidFill>
                <a:schemeClr val="accent1">
                  <a:lumMod val="20000"/>
                  <a:lumOff val="80000"/>
                </a:schemeClr>
              </a:solidFill>
              <a:latin typeface="Arial Black" panose="020B0A04020102020204" pitchFamily="34" charset="0"/>
            </a:endParaRPr>
          </a:p>
          <a:p>
            <a:pPr>
              <a:buFont typeface="Wingdings" panose="05000000000000000000" pitchFamily="2" charset="2"/>
              <a:buChar char="Ø"/>
            </a:pPr>
            <a:r>
              <a:rPr lang="en-US" dirty="0">
                <a:solidFill>
                  <a:schemeClr val="accent1">
                    <a:lumMod val="20000"/>
                    <a:lumOff val="80000"/>
                  </a:schemeClr>
                </a:solidFill>
                <a:latin typeface="Arial Black" panose="020B0A04020102020204" pitchFamily="34" charset="0"/>
              </a:rPr>
              <a:t> Total Vehicles by State:</a:t>
            </a:r>
          </a:p>
          <a:p>
            <a:pPr>
              <a:buFont typeface="Wingdings" panose="05000000000000000000" pitchFamily="2" charset="2"/>
              <a:buChar char="Ø"/>
            </a:pPr>
            <a:endParaRPr lang="en-US" dirty="0">
              <a:solidFill>
                <a:schemeClr val="accent1">
                  <a:lumMod val="20000"/>
                  <a:lumOff val="80000"/>
                </a:schemeClr>
              </a:solidFill>
              <a:latin typeface="Arial Black" panose="020B0A04020102020204" pitchFamily="34" charset="0"/>
            </a:endParaRPr>
          </a:p>
          <a:p>
            <a:pPr>
              <a:buFont typeface="Wingdings" panose="05000000000000000000" pitchFamily="2" charset="2"/>
              <a:buChar char="Ø"/>
            </a:pPr>
            <a:r>
              <a:rPr lang="en-US" dirty="0">
                <a:solidFill>
                  <a:schemeClr val="accent1">
                    <a:lumMod val="20000"/>
                    <a:lumOff val="80000"/>
                  </a:schemeClr>
                </a:solidFill>
                <a:latin typeface="Arial Black" panose="020B0A04020102020204" pitchFamily="34" charset="0"/>
              </a:rPr>
              <a:t> Top 10 Total Vehicles by Make</a:t>
            </a:r>
          </a:p>
          <a:p>
            <a:pPr>
              <a:buFont typeface="Wingdings" panose="05000000000000000000" pitchFamily="2" charset="2"/>
              <a:buChar char="Ø"/>
            </a:pPr>
            <a:endParaRPr lang="en-US" dirty="0">
              <a:solidFill>
                <a:schemeClr val="accent1">
                  <a:lumMod val="20000"/>
                  <a:lumOff val="80000"/>
                </a:schemeClr>
              </a:solidFill>
              <a:latin typeface="Arial Black" panose="020B0A04020102020204" pitchFamily="34" charset="0"/>
            </a:endParaRPr>
          </a:p>
          <a:p>
            <a:pPr>
              <a:buFont typeface="Wingdings" panose="05000000000000000000" pitchFamily="2" charset="2"/>
              <a:buChar char="Ø"/>
            </a:pPr>
            <a:r>
              <a:rPr lang="en-US" dirty="0">
                <a:solidFill>
                  <a:schemeClr val="accent1">
                    <a:lumMod val="20000"/>
                    <a:lumOff val="80000"/>
                  </a:schemeClr>
                </a:solidFill>
                <a:latin typeface="Arial Black" panose="020B0A04020102020204" pitchFamily="34" charset="0"/>
              </a:rPr>
              <a:t> Total Vehicles by CAFV Eligibility</a:t>
            </a:r>
          </a:p>
          <a:p>
            <a:pPr>
              <a:buFont typeface="Wingdings" panose="05000000000000000000" pitchFamily="2" charset="2"/>
              <a:buChar char="Ø"/>
            </a:pPr>
            <a:endParaRPr lang="en-US" dirty="0">
              <a:solidFill>
                <a:schemeClr val="accent1">
                  <a:lumMod val="20000"/>
                  <a:lumOff val="80000"/>
                </a:schemeClr>
              </a:solidFill>
              <a:latin typeface="Arial Black" panose="020B0A04020102020204" pitchFamily="34" charset="0"/>
            </a:endParaRPr>
          </a:p>
          <a:p>
            <a:pPr>
              <a:buFont typeface="Wingdings" panose="05000000000000000000" pitchFamily="2" charset="2"/>
              <a:buChar char="Ø"/>
            </a:pPr>
            <a:r>
              <a:rPr lang="en-US" dirty="0">
                <a:solidFill>
                  <a:schemeClr val="accent1">
                    <a:lumMod val="20000"/>
                    <a:lumOff val="80000"/>
                  </a:schemeClr>
                </a:solidFill>
                <a:latin typeface="Arial Black" panose="020B0A04020102020204" pitchFamily="34" charset="0"/>
              </a:rPr>
              <a:t> Top 10 Total Vehicles by Model</a:t>
            </a:r>
          </a:p>
        </p:txBody>
      </p:sp>
    </p:spTree>
    <p:extLst>
      <p:ext uri="{BB962C8B-B14F-4D97-AF65-F5344CB8AC3E}">
        <p14:creationId xmlns:p14="http://schemas.microsoft.com/office/powerpoint/2010/main" val="2058205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721D1F3-E6A4-6DDE-14B4-1F0ECD9AA64F}"/>
              </a:ext>
            </a:extLst>
          </p:cNvPr>
          <p:cNvSpPr txBox="1"/>
          <p:nvPr/>
        </p:nvSpPr>
        <p:spPr>
          <a:xfrm>
            <a:off x="1156996" y="3771902"/>
            <a:ext cx="9843796" cy="2957733"/>
          </a:xfrm>
          <a:prstGeom prst="rect">
            <a:avLst/>
          </a:prstGeom>
          <a:noFill/>
        </p:spPr>
        <p:txBody>
          <a:bodyPr wrap="square" rtlCol="0">
            <a:spAutoFit/>
          </a:bodyPr>
          <a:lstStyle/>
          <a:p>
            <a:pPr algn="l">
              <a:lnSpc>
                <a:spcPct val="150000"/>
              </a:lnSpc>
              <a:buFont typeface="+mj-lt"/>
              <a:buAutoNum type="arabicPeriod"/>
            </a:pPr>
            <a:r>
              <a:rPr lang="en-US" i="0" dirty="0">
                <a:solidFill>
                  <a:schemeClr val="tx1">
                    <a:lumMod val="85000"/>
                  </a:schemeClr>
                </a:solidFill>
                <a:effectLst/>
                <a:latin typeface="Arial Black" panose="020B0A04020102020204" pitchFamily="34" charset="0"/>
              </a:rPr>
              <a:t>Total Vehicles:</a:t>
            </a:r>
          </a:p>
          <a:p>
            <a:pPr marL="742950" lvl="1" indent="-285750" algn="l">
              <a:lnSpc>
                <a:spcPct val="150000"/>
              </a:lnSpc>
              <a:buFont typeface="Arial" panose="020B0604020202020204" pitchFamily="34" charset="0"/>
              <a:buChar char="•"/>
            </a:pPr>
            <a:r>
              <a:rPr lang="en-US" i="0" dirty="0">
                <a:solidFill>
                  <a:schemeClr val="accent1">
                    <a:lumMod val="20000"/>
                    <a:lumOff val="80000"/>
                  </a:schemeClr>
                </a:solidFill>
                <a:effectLst/>
                <a:latin typeface="Arial Black" panose="020B0A04020102020204" pitchFamily="34" charset="0"/>
              </a:rPr>
              <a:t>Understand the overall landscape of electric vehicles, encompassing both BEVs and PHEVs, to assess the market's size and growth.</a:t>
            </a:r>
          </a:p>
          <a:p>
            <a:pPr>
              <a:lnSpc>
                <a:spcPct val="150000"/>
              </a:lnSpc>
            </a:pPr>
            <a:r>
              <a:rPr lang="en-US" dirty="0">
                <a:solidFill>
                  <a:schemeClr val="tx1">
                    <a:lumMod val="85000"/>
                  </a:schemeClr>
                </a:solidFill>
                <a:latin typeface="Arial Black" panose="020B0A04020102020204" pitchFamily="34" charset="0"/>
              </a:rPr>
              <a:t>2. Average Electric Range:</a:t>
            </a:r>
          </a:p>
          <a:p>
            <a:pPr marL="742950" lvl="1" indent="-285750" algn="l">
              <a:lnSpc>
                <a:spcPct val="150000"/>
              </a:lnSpc>
              <a:buFont typeface="Arial" panose="020B0604020202020204" pitchFamily="34" charset="0"/>
              <a:buChar char="•"/>
            </a:pPr>
            <a:r>
              <a:rPr lang="en-US" i="0" dirty="0">
                <a:solidFill>
                  <a:schemeClr val="accent1">
                    <a:lumMod val="20000"/>
                    <a:lumOff val="80000"/>
                  </a:schemeClr>
                </a:solidFill>
                <a:effectLst/>
                <a:latin typeface="Arial Black" panose="020B0A04020102020204" pitchFamily="34" charset="0"/>
              </a:rPr>
              <a:t>Determine the average electric range of the electric vehicles in the dataset to gauge the technological advancements and efficiency of the EVs.</a:t>
            </a:r>
          </a:p>
        </p:txBody>
      </p:sp>
      <p:sp>
        <p:nvSpPr>
          <p:cNvPr id="8" name="TextBox 7">
            <a:extLst>
              <a:ext uri="{FF2B5EF4-FFF2-40B4-BE49-F238E27FC236}">
                <a16:creationId xmlns:a16="http://schemas.microsoft.com/office/drawing/2014/main" id="{EE2C3C8E-C194-4DBB-70B7-A7727D950B06}"/>
              </a:ext>
            </a:extLst>
          </p:cNvPr>
          <p:cNvSpPr txBox="1"/>
          <p:nvPr/>
        </p:nvSpPr>
        <p:spPr>
          <a:xfrm>
            <a:off x="2873828" y="403196"/>
            <a:ext cx="6248401" cy="584775"/>
          </a:xfrm>
          <a:prstGeom prst="rect">
            <a:avLst/>
          </a:prstGeom>
          <a:noFill/>
        </p:spPr>
        <p:txBody>
          <a:bodyPr wrap="square" rtlCol="0">
            <a:spAutoFit/>
          </a:bodyPr>
          <a:lstStyle/>
          <a:p>
            <a:pPr algn="ctr"/>
            <a:r>
              <a:rPr lang="en-IN" sz="3200" i="1" u="sng" dirty="0">
                <a:solidFill>
                  <a:schemeClr val="tx1">
                    <a:lumMod val="85000"/>
                  </a:schemeClr>
                </a:solidFill>
                <a:latin typeface="Arial Black" panose="020B0A04020102020204" pitchFamily="34" charset="0"/>
              </a:rPr>
              <a:t>CHARTS OF DASHBOARD </a:t>
            </a:r>
          </a:p>
        </p:txBody>
      </p:sp>
      <p:pic>
        <p:nvPicPr>
          <p:cNvPr id="6" name="Content Placeholder 5">
            <a:extLst>
              <a:ext uri="{FF2B5EF4-FFF2-40B4-BE49-F238E27FC236}">
                <a16:creationId xmlns:a16="http://schemas.microsoft.com/office/drawing/2014/main" id="{7E0E8EE3-37C7-9C13-F803-BA1E5B90BE79}"/>
              </a:ext>
            </a:extLst>
          </p:cNvPr>
          <p:cNvPicPr>
            <a:picLocks noGrp="1" noChangeAspect="1"/>
          </p:cNvPicPr>
          <p:nvPr>
            <p:ph idx="1"/>
          </p:nvPr>
        </p:nvPicPr>
        <p:blipFill>
          <a:blip r:embed="rId2"/>
          <a:stretch>
            <a:fillRect/>
          </a:stretch>
        </p:blipFill>
        <p:spPr>
          <a:xfrm>
            <a:off x="2381250" y="1343025"/>
            <a:ext cx="6610349" cy="2238375"/>
          </a:xfrm>
        </p:spPr>
      </p:pic>
    </p:spTree>
    <p:extLst>
      <p:ext uri="{BB962C8B-B14F-4D97-AF65-F5344CB8AC3E}">
        <p14:creationId xmlns:p14="http://schemas.microsoft.com/office/powerpoint/2010/main" val="368620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A3EB3-3542-DC3D-C24B-017E0A911372}"/>
              </a:ext>
            </a:extLst>
          </p:cNvPr>
          <p:cNvSpPr>
            <a:spLocks noGrp="1"/>
          </p:cNvSpPr>
          <p:nvPr>
            <p:ph type="title"/>
          </p:nvPr>
        </p:nvSpPr>
        <p:spPr/>
        <p:txBody>
          <a:bodyPr/>
          <a:lstStyle/>
          <a:p>
            <a:endParaRPr lang="en-US" dirty="0"/>
          </a:p>
        </p:txBody>
      </p:sp>
      <p:sp>
        <p:nvSpPr>
          <p:cNvPr id="7" name="Content Placeholder 6">
            <a:extLst>
              <a:ext uri="{FF2B5EF4-FFF2-40B4-BE49-F238E27FC236}">
                <a16:creationId xmlns:a16="http://schemas.microsoft.com/office/drawing/2014/main" id="{8E796F8F-5444-3E89-71D3-C1B780CB9ED0}"/>
              </a:ext>
            </a:extLst>
          </p:cNvPr>
          <p:cNvSpPr>
            <a:spLocks noGrp="1"/>
          </p:cNvSpPr>
          <p:nvPr>
            <p:ph idx="1"/>
          </p:nvPr>
        </p:nvSpPr>
        <p:spPr>
          <a:xfrm>
            <a:off x="1103312" y="4143375"/>
            <a:ext cx="8946541" cy="1847850"/>
          </a:xfrm>
        </p:spPr>
        <p:txBody>
          <a:bodyPr>
            <a:normAutofit fontScale="92500" lnSpcReduction="10000"/>
          </a:bodyPr>
          <a:lstStyle/>
          <a:p>
            <a:r>
              <a:rPr lang="en-US" b="0" i="0" dirty="0">
                <a:solidFill>
                  <a:srgbClr val="3C4043"/>
                </a:solidFill>
                <a:effectLst/>
                <a:latin typeface="Inter"/>
              </a:rPr>
              <a:t> </a:t>
            </a:r>
            <a:r>
              <a:rPr lang="en-US" sz="1500" b="1" i="0" dirty="0">
                <a:solidFill>
                  <a:schemeClr val="accent1">
                    <a:lumMod val="20000"/>
                    <a:lumOff val="80000"/>
                  </a:schemeClr>
                </a:solidFill>
                <a:effectLst/>
                <a:latin typeface="Arial Black" panose="020B0A04020102020204" pitchFamily="34" charset="0"/>
              </a:rPr>
              <a:t>From this donut chart we see that 42% is  eligible for Clean Alternative Fuel Vehicle benefits.</a:t>
            </a:r>
          </a:p>
          <a:p>
            <a:endParaRPr lang="en-US" sz="1500" b="1" i="0" dirty="0">
              <a:solidFill>
                <a:schemeClr val="accent1">
                  <a:lumMod val="20000"/>
                  <a:lumOff val="80000"/>
                </a:schemeClr>
              </a:solidFill>
              <a:effectLst/>
              <a:latin typeface="Arial Black" panose="020B0A04020102020204" pitchFamily="34" charset="0"/>
            </a:endParaRPr>
          </a:p>
          <a:p>
            <a:r>
              <a:rPr lang="en-US" sz="1500" b="1" dirty="0">
                <a:solidFill>
                  <a:schemeClr val="accent1">
                    <a:lumMod val="20000"/>
                    <a:lumOff val="80000"/>
                  </a:schemeClr>
                </a:solidFill>
                <a:latin typeface="Arial Black" panose="020B0A04020102020204" pitchFamily="34" charset="0"/>
              </a:rPr>
              <a:t>Other 46% is eligible without knowing the battery range .</a:t>
            </a:r>
          </a:p>
          <a:p>
            <a:pPr marL="0" indent="0">
              <a:buNone/>
            </a:pPr>
            <a:endParaRPr lang="en-US" sz="1500" b="1" dirty="0">
              <a:solidFill>
                <a:schemeClr val="accent1">
                  <a:lumMod val="20000"/>
                  <a:lumOff val="80000"/>
                </a:schemeClr>
              </a:solidFill>
              <a:latin typeface="Arial Black" panose="020B0A04020102020204" pitchFamily="34" charset="0"/>
            </a:endParaRPr>
          </a:p>
          <a:p>
            <a:r>
              <a:rPr lang="en-US" sz="1500" b="1" dirty="0">
                <a:solidFill>
                  <a:schemeClr val="accent1">
                    <a:lumMod val="20000"/>
                    <a:lumOff val="80000"/>
                  </a:schemeClr>
                </a:solidFill>
                <a:latin typeface="Arial Black" panose="020B0A04020102020204" pitchFamily="34" charset="0"/>
              </a:rPr>
              <a:t>11% is not eligible due its battery range.</a:t>
            </a:r>
          </a:p>
          <a:p>
            <a:pPr marL="0" indent="0">
              <a:buNone/>
            </a:pPr>
            <a:endParaRPr lang="en-US" dirty="0"/>
          </a:p>
        </p:txBody>
      </p:sp>
      <p:pic>
        <p:nvPicPr>
          <p:cNvPr id="11" name="Picture 10">
            <a:extLst>
              <a:ext uri="{FF2B5EF4-FFF2-40B4-BE49-F238E27FC236}">
                <a16:creationId xmlns:a16="http://schemas.microsoft.com/office/drawing/2014/main" id="{170877D4-83EE-5D0C-572B-A8013DDE3065}"/>
              </a:ext>
            </a:extLst>
          </p:cNvPr>
          <p:cNvPicPr>
            <a:picLocks noChangeAspect="1"/>
          </p:cNvPicPr>
          <p:nvPr/>
        </p:nvPicPr>
        <p:blipFill>
          <a:blip r:embed="rId2"/>
          <a:stretch>
            <a:fillRect/>
          </a:stretch>
        </p:blipFill>
        <p:spPr>
          <a:xfrm>
            <a:off x="646111" y="114301"/>
            <a:ext cx="9403742" cy="3581399"/>
          </a:xfrm>
          <a:prstGeom prst="rect">
            <a:avLst/>
          </a:prstGeom>
        </p:spPr>
      </p:pic>
    </p:spTree>
    <p:extLst>
      <p:ext uri="{BB962C8B-B14F-4D97-AF65-F5344CB8AC3E}">
        <p14:creationId xmlns:p14="http://schemas.microsoft.com/office/powerpoint/2010/main" val="482146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17CF1-40DE-33DA-C463-D7825889AE5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5D24F8B-1F22-8869-C8B0-B70EECC99216}"/>
              </a:ext>
            </a:extLst>
          </p:cNvPr>
          <p:cNvSpPr>
            <a:spLocks noGrp="1"/>
          </p:cNvSpPr>
          <p:nvPr>
            <p:ph idx="1"/>
          </p:nvPr>
        </p:nvSpPr>
        <p:spPr>
          <a:xfrm>
            <a:off x="1103312" y="3762937"/>
            <a:ext cx="8946541" cy="2900082"/>
          </a:xfrm>
        </p:spPr>
        <p:txBody>
          <a:bodyPr/>
          <a:lstStyle/>
          <a:p>
            <a:r>
              <a:rPr lang="en-US" b="1" i="0" dirty="0">
                <a:solidFill>
                  <a:schemeClr val="accent1">
                    <a:lumMod val="20000"/>
                    <a:lumOff val="80000"/>
                  </a:schemeClr>
                </a:solidFill>
                <a:effectLst/>
                <a:latin typeface="Arial Black" panose="020B0A04020102020204" pitchFamily="34" charset="0"/>
              </a:rPr>
              <a:t>Battery Electric Vehicle (BEV): The 78.1% of the total. BEVs are electric vehicles that run solely on batteries and do not have a gasoline engine.</a:t>
            </a:r>
          </a:p>
          <a:p>
            <a:pPr marL="0" indent="0">
              <a:buNone/>
            </a:pPr>
            <a:endParaRPr lang="en-US" b="1" i="0" dirty="0">
              <a:solidFill>
                <a:schemeClr val="accent1">
                  <a:lumMod val="20000"/>
                  <a:lumOff val="80000"/>
                </a:schemeClr>
              </a:solidFill>
              <a:effectLst/>
              <a:latin typeface="Arial Black" panose="020B0A04020102020204" pitchFamily="34" charset="0"/>
            </a:endParaRPr>
          </a:p>
          <a:p>
            <a:r>
              <a:rPr lang="en-US" b="1" i="0" dirty="0">
                <a:solidFill>
                  <a:schemeClr val="accent1">
                    <a:lumMod val="20000"/>
                    <a:lumOff val="80000"/>
                  </a:schemeClr>
                </a:solidFill>
                <a:effectLst/>
                <a:latin typeface="Arial Black" panose="020B0A04020102020204" pitchFamily="34" charset="0"/>
              </a:rPr>
              <a:t>Plug-in Hybrid Electric Vehicle (PHEV): This category makes up the remaining 21.9% . PHEVs combine an electric motor and battery with a gasoline engine, allowing them to operate in both electric and hybrid modes.</a:t>
            </a:r>
          </a:p>
          <a:p>
            <a:endParaRPr lang="en-US" dirty="0"/>
          </a:p>
        </p:txBody>
      </p:sp>
      <p:pic>
        <p:nvPicPr>
          <p:cNvPr id="5" name="Picture 4">
            <a:extLst>
              <a:ext uri="{FF2B5EF4-FFF2-40B4-BE49-F238E27FC236}">
                <a16:creationId xmlns:a16="http://schemas.microsoft.com/office/drawing/2014/main" id="{1AC785FB-7D21-266F-938A-92C087B359FD}"/>
              </a:ext>
            </a:extLst>
          </p:cNvPr>
          <p:cNvPicPr>
            <a:picLocks noChangeAspect="1"/>
          </p:cNvPicPr>
          <p:nvPr/>
        </p:nvPicPr>
        <p:blipFill>
          <a:blip r:embed="rId2"/>
          <a:stretch>
            <a:fillRect/>
          </a:stretch>
        </p:blipFill>
        <p:spPr>
          <a:xfrm>
            <a:off x="2490051" y="194981"/>
            <a:ext cx="6173061" cy="3310219"/>
          </a:xfrm>
          <a:prstGeom prst="rect">
            <a:avLst/>
          </a:prstGeom>
        </p:spPr>
      </p:pic>
    </p:spTree>
    <p:extLst>
      <p:ext uri="{BB962C8B-B14F-4D97-AF65-F5344CB8AC3E}">
        <p14:creationId xmlns:p14="http://schemas.microsoft.com/office/powerpoint/2010/main" val="353166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D9EF4-8C7C-CBA8-638E-DF23104BA71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95CF972-0AD0-DC0A-A34A-6D6EA7173732}"/>
              </a:ext>
            </a:extLst>
          </p:cNvPr>
          <p:cNvSpPr>
            <a:spLocks noGrp="1"/>
          </p:cNvSpPr>
          <p:nvPr>
            <p:ph idx="1"/>
          </p:nvPr>
        </p:nvSpPr>
        <p:spPr>
          <a:xfrm>
            <a:off x="645130" y="3028950"/>
            <a:ext cx="11137295" cy="3376332"/>
          </a:xfrm>
        </p:spPr>
        <p:txBody>
          <a:bodyPr/>
          <a:lstStyle/>
          <a:p>
            <a:r>
              <a:rPr lang="en-US" b="1" i="0" dirty="0">
                <a:solidFill>
                  <a:schemeClr val="accent1">
                    <a:lumMod val="20000"/>
                    <a:lumOff val="80000"/>
                  </a:schemeClr>
                </a:solidFill>
                <a:effectLst/>
                <a:latin typeface="Arial Black" panose="020B0A04020102020204" pitchFamily="34" charset="0"/>
              </a:rPr>
              <a:t>This chart will illustrate the distribution of electric vehicles over the years, starting from 2010.</a:t>
            </a:r>
          </a:p>
          <a:p>
            <a:pPr marL="0" indent="0">
              <a:buNone/>
            </a:pPr>
            <a:endParaRPr lang="en-US" b="1" i="0" dirty="0">
              <a:solidFill>
                <a:schemeClr val="accent1">
                  <a:lumMod val="20000"/>
                  <a:lumOff val="80000"/>
                </a:schemeClr>
              </a:solidFill>
              <a:effectLst/>
              <a:latin typeface="Arial Black" panose="020B0A04020102020204" pitchFamily="34" charset="0"/>
            </a:endParaRPr>
          </a:p>
          <a:p>
            <a:r>
              <a:rPr lang="en-US" b="1" dirty="0">
                <a:solidFill>
                  <a:schemeClr val="accent1">
                    <a:lumMod val="20000"/>
                    <a:lumOff val="80000"/>
                  </a:schemeClr>
                </a:solidFill>
                <a:latin typeface="Arial Black" panose="020B0A04020102020204" pitchFamily="34" charset="0"/>
              </a:rPr>
              <a:t>Here we see that year by year the growth of electric vehicles is increasing.</a:t>
            </a:r>
          </a:p>
          <a:p>
            <a:pPr marL="0" indent="0">
              <a:buNone/>
            </a:pPr>
            <a:endParaRPr lang="en-US" b="1" dirty="0">
              <a:solidFill>
                <a:schemeClr val="accent1">
                  <a:lumMod val="20000"/>
                  <a:lumOff val="80000"/>
                </a:schemeClr>
              </a:solidFill>
              <a:latin typeface="Arial Black" panose="020B0A04020102020204" pitchFamily="34" charset="0"/>
            </a:endParaRPr>
          </a:p>
          <a:p>
            <a:r>
              <a:rPr lang="en-US" b="1" dirty="0">
                <a:solidFill>
                  <a:schemeClr val="accent1">
                    <a:lumMod val="20000"/>
                    <a:lumOff val="80000"/>
                  </a:schemeClr>
                </a:solidFill>
                <a:latin typeface="Arial Black" panose="020B0A04020102020204" pitchFamily="34" charset="0"/>
              </a:rPr>
              <a:t>In the year 2019 and 2020 the growth of electric vehicles constant.</a:t>
            </a:r>
          </a:p>
          <a:p>
            <a:pPr marL="0" indent="0">
              <a:buNone/>
            </a:pPr>
            <a:endParaRPr lang="en-US" dirty="0"/>
          </a:p>
        </p:txBody>
      </p:sp>
      <p:pic>
        <p:nvPicPr>
          <p:cNvPr id="5" name="Picture 4">
            <a:extLst>
              <a:ext uri="{FF2B5EF4-FFF2-40B4-BE49-F238E27FC236}">
                <a16:creationId xmlns:a16="http://schemas.microsoft.com/office/drawing/2014/main" id="{00F71FBD-A870-E86C-36E1-63E75B7A4770}"/>
              </a:ext>
            </a:extLst>
          </p:cNvPr>
          <p:cNvPicPr>
            <a:picLocks noChangeAspect="1"/>
          </p:cNvPicPr>
          <p:nvPr/>
        </p:nvPicPr>
        <p:blipFill>
          <a:blip r:embed="rId2"/>
          <a:stretch>
            <a:fillRect/>
          </a:stretch>
        </p:blipFill>
        <p:spPr>
          <a:xfrm>
            <a:off x="1390650" y="228430"/>
            <a:ext cx="8162925" cy="2629069"/>
          </a:xfrm>
          <a:prstGeom prst="rect">
            <a:avLst/>
          </a:prstGeom>
        </p:spPr>
      </p:pic>
    </p:spTree>
    <p:extLst>
      <p:ext uri="{BB962C8B-B14F-4D97-AF65-F5344CB8AC3E}">
        <p14:creationId xmlns:p14="http://schemas.microsoft.com/office/powerpoint/2010/main" val="69363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2B56-77DF-AF77-C49F-36384833960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6B61B7B-900C-DDDB-1132-918BA29E1A72}"/>
              </a:ext>
            </a:extLst>
          </p:cNvPr>
          <p:cNvSpPr>
            <a:spLocks noGrp="1"/>
          </p:cNvSpPr>
          <p:nvPr>
            <p:ph idx="1"/>
          </p:nvPr>
        </p:nvSpPr>
        <p:spPr>
          <a:xfrm>
            <a:off x="1314450" y="3920302"/>
            <a:ext cx="8735403" cy="2718407"/>
          </a:xfrm>
        </p:spPr>
        <p:txBody>
          <a:bodyPr>
            <a:normAutofit fontScale="92500" lnSpcReduction="20000"/>
          </a:bodyPr>
          <a:lstStyle/>
          <a:p>
            <a:r>
              <a:rPr lang="en-US" b="1" dirty="0">
                <a:solidFill>
                  <a:schemeClr val="accent1">
                    <a:lumMod val="20000"/>
                    <a:lumOff val="80000"/>
                  </a:schemeClr>
                </a:solidFill>
                <a:latin typeface="Arial Black" panose="020B0A04020102020204" pitchFamily="34" charset="0"/>
              </a:rPr>
              <a:t>From this shape map we can illustrate that was  the dark shaded color  represents </a:t>
            </a:r>
            <a:r>
              <a:rPr lang="en-US" b="1" dirty="0" err="1">
                <a:solidFill>
                  <a:schemeClr val="accent1">
                    <a:lumMod val="20000"/>
                    <a:lumOff val="80000"/>
                  </a:schemeClr>
                </a:solidFill>
                <a:latin typeface="Arial Black" panose="020B0A04020102020204" pitchFamily="34" charset="0"/>
              </a:rPr>
              <a:t>wastington</a:t>
            </a:r>
            <a:r>
              <a:rPr lang="en-US" b="1" dirty="0">
                <a:solidFill>
                  <a:schemeClr val="accent1">
                    <a:lumMod val="20000"/>
                    <a:lumOff val="80000"/>
                  </a:schemeClr>
                </a:solidFill>
                <a:latin typeface="Arial Black" panose="020B0A04020102020204" pitchFamily="34" charset="0"/>
              </a:rPr>
              <a:t> has the maximum electric vehicle all over the state.</a:t>
            </a:r>
          </a:p>
          <a:p>
            <a:pPr marL="0" indent="0">
              <a:buNone/>
            </a:pPr>
            <a:endParaRPr lang="en-US" b="1" dirty="0">
              <a:solidFill>
                <a:schemeClr val="accent1">
                  <a:lumMod val="20000"/>
                  <a:lumOff val="80000"/>
                </a:schemeClr>
              </a:solidFill>
              <a:latin typeface="Arial Black" panose="020B0A04020102020204" pitchFamily="34" charset="0"/>
            </a:endParaRPr>
          </a:p>
          <a:p>
            <a:r>
              <a:rPr lang="en-US" b="1" dirty="0">
                <a:solidFill>
                  <a:schemeClr val="accent1">
                    <a:lumMod val="20000"/>
                    <a:lumOff val="80000"/>
                  </a:schemeClr>
                </a:solidFill>
                <a:latin typeface="Arial Black" panose="020B0A04020102020204" pitchFamily="34" charset="0"/>
              </a:rPr>
              <a:t>The lite color represents minimum electric vehicle in the state.</a:t>
            </a:r>
          </a:p>
          <a:p>
            <a:endParaRPr lang="en-US" b="1" dirty="0">
              <a:solidFill>
                <a:schemeClr val="accent1">
                  <a:lumMod val="20000"/>
                  <a:lumOff val="80000"/>
                </a:schemeClr>
              </a:solidFill>
              <a:latin typeface="Arial Black" panose="020B0A04020102020204" pitchFamily="34" charset="0"/>
            </a:endParaRPr>
          </a:p>
          <a:p>
            <a:r>
              <a:rPr lang="en-US" b="1" dirty="0">
                <a:solidFill>
                  <a:schemeClr val="accent1">
                    <a:lumMod val="20000"/>
                    <a:lumOff val="80000"/>
                  </a:schemeClr>
                </a:solidFill>
                <a:latin typeface="Arial Black" panose="020B0A04020102020204" pitchFamily="34" charset="0"/>
              </a:rPr>
              <a:t>The non shaded part represents that no electric vehicles are found.</a:t>
            </a:r>
          </a:p>
        </p:txBody>
      </p:sp>
      <p:pic>
        <p:nvPicPr>
          <p:cNvPr id="5" name="Picture 4">
            <a:extLst>
              <a:ext uri="{FF2B5EF4-FFF2-40B4-BE49-F238E27FC236}">
                <a16:creationId xmlns:a16="http://schemas.microsoft.com/office/drawing/2014/main" id="{E74A7482-C935-2ADE-E574-26736E962916}"/>
              </a:ext>
            </a:extLst>
          </p:cNvPr>
          <p:cNvPicPr>
            <a:picLocks noChangeAspect="1"/>
          </p:cNvPicPr>
          <p:nvPr/>
        </p:nvPicPr>
        <p:blipFill>
          <a:blip r:embed="rId2"/>
          <a:stretch>
            <a:fillRect/>
          </a:stretch>
        </p:blipFill>
        <p:spPr>
          <a:xfrm>
            <a:off x="885825" y="198476"/>
            <a:ext cx="4981576" cy="3309544"/>
          </a:xfrm>
          <a:prstGeom prst="rect">
            <a:avLst/>
          </a:prstGeom>
        </p:spPr>
      </p:pic>
      <p:pic>
        <p:nvPicPr>
          <p:cNvPr id="7" name="Picture 6">
            <a:extLst>
              <a:ext uri="{FF2B5EF4-FFF2-40B4-BE49-F238E27FC236}">
                <a16:creationId xmlns:a16="http://schemas.microsoft.com/office/drawing/2014/main" id="{9B21D31B-67FD-5783-E16B-3111CC7E9B2B}"/>
              </a:ext>
            </a:extLst>
          </p:cNvPr>
          <p:cNvPicPr>
            <a:picLocks noChangeAspect="1"/>
          </p:cNvPicPr>
          <p:nvPr/>
        </p:nvPicPr>
        <p:blipFill>
          <a:blip r:embed="rId3"/>
          <a:stretch>
            <a:fillRect/>
          </a:stretch>
        </p:blipFill>
        <p:spPr>
          <a:xfrm>
            <a:off x="6296026" y="219291"/>
            <a:ext cx="5010149" cy="3288729"/>
          </a:xfrm>
          <a:prstGeom prst="rect">
            <a:avLst/>
          </a:prstGeom>
        </p:spPr>
      </p:pic>
    </p:spTree>
    <p:extLst>
      <p:ext uri="{BB962C8B-B14F-4D97-AF65-F5344CB8AC3E}">
        <p14:creationId xmlns:p14="http://schemas.microsoft.com/office/powerpoint/2010/main" val="26442836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1148</TotalTime>
  <Words>633</Words>
  <Application>Microsoft Office PowerPoint</Application>
  <PresentationFormat>Widescreen</PresentationFormat>
  <Paragraphs>61</Paragraphs>
  <Slides>14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Algerian</vt:lpstr>
      <vt:lpstr>Arial</vt:lpstr>
      <vt:lpstr>Arial Black</vt:lpstr>
      <vt:lpstr>Calibri</vt:lpstr>
      <vt:lpstr>Century Gothic</vt:lpstr>
      <vt:lpstr>Colonna MT</vt:lpstr>
      <vt:lpstr>Inter</vt:lpstr>
      <vt:lpstr>Lucida Handwriting</vt:lpstr>
      <vt:lpstr>Segoe UI</vt:lpstr>
      <vt:lpstr>Wingdings</vt:lpstr>
      <vt:lpstr>Wingdings 3</vt:lpstr>
      <vt:lpstr>Ion</vt:lpstr>
      <vt:lpstr>CAPSTONE PROJECT:               ELECTRIC VEHICLE ANALYSIS  </vt:lpstr>
      <vt:lpstr>Introduction</vt:lpstr>
      <vt:lpstr>PowerPoint Presentation</vt:lpstr>
      <vt:lpstr>Charts Requirements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Nandini Dutta</dc:creator>
  <cp:lastModifiedBy>Shalini Kupparaju</cp:lastModifiedBy>
  <cp:revision>10</cp:revision>
  <dcterms:created xsi:type="dcterms:W3CDTF">2024-03-18T07:38:43Z</dcterms:created>
  <dcterms:modified xsi:type="dcterms:W3CDTF">2024-03-20T15:10:35Z</dcterms:modified>
</cp:coreProperties>
</file>