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mil\Documents\shalini.excel%20out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[shalini.excel output.xlsx]Sheet2!PivotTable1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</a:p>
          <a:p>
            <a:pPr>
              <a:defRPr/>
            </a:pP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12</c:v>
                </c:pt>
                <c:pt idx="1">
                  <c:v>15</c:v>
                </c:pt>
                <c:pt idx="2">
                  <c:v>10</c:v>
                </c:pt>
                <c:pt idx="3">
                  <c:v>13</c:v>
                </c:pt>
                <c:pt idx="4">
                  <c:v>10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28-473F-9642-C0792A7A3930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84</c:v>
                </c:pt>
                <c:pt idx="1">
                  <c:v>91</c:v>
                </c:pt>
                <c:pt idx="2">
                  <c:v>80</c:v>
                </c:pt>
                <c:pt idx="3">
                  <c:v>86</c:v>
                </c:pt>
                <c:pt idx="4">
                  <c:v>83</c:v>
                </c:pt>
                <c:pt idx="5">
                  <c:v>82</c:v>
                </c:pt>
                <c:pt idx="6">
                  <c:v>82</c:v>
                </c:pt>
                <c:pt idx="7">
                  <c:v>79</c:v>
                </c:pt>
                <c:pt idx="8">
                  <c:v>79</c:v>
                </c:pt>
                <c:pt idx="9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28-473F-9642-C0792A7A3930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4</c:v>
                </c:pt>
                <c:pt idx="8">
                  <c:v>7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28-473F-9642-C0792A7A3930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28-473F-9642-C0792A7A3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6689183"/>
        <c:axId val="1986688767"/>
      </c:barChart>
      <c:catAx>
        <c:axId val="1986689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6688767"/>
        <c:crosses val="autoZero"/>
        <c:auto val="1"/>
        <c:lblAlgn val="ctr"/>
        <c:lblOffset val="100"/>
        <c:noMultiLvlLbl val="0"/>
      </c:catAx>
      <c:valAx>
        <c:axId val="198668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6689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54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930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043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332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27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913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53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5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9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9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66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50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3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9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2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AAEE5-9E6D-4424-991B-A64EBE8F218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E4A49-889C-4A1A-91A7-49D58446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58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349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43225"/>
            <a:ext cx="9448800" cy="321468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STUDENT NAME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G. SHALINI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REGISTER NO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312216397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DEPARTMENT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B.COM – COMPUTER APPLICATION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COLLEGE: SHRI SHANKARLAL SUNDARBAI SHASUN JAIN COLLEGE FOR WOMEN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84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4788" y="800099"/>
            <a:ext cx="3414712" cy="985839"/>
          </a:xfrm>
        </p:spPr>
        <p:txBody>
          <a:bodyPr>
            <a:normAutofit fontScale="90000"/>
          </a:bodyPr>
          <a:lstStyle/>
          <a:p>
            <a:r>
              <a:rPr lang="en-IN" sz="4900" b="1" i="1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M</a:t>
            </a:r>
            <a:r>
              <a:rPr lang="en-IN" sz="49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</a:t>
            </a:r>
            <a:r>
              <a:rPr lang="en-IN" sz="4900" b="1" i="1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D</a:t>
            </a:r>
            <a:r>
              <a:rPr lang="en-IN" sz="4900" b="1" i="1" spc="-35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E</a:t>
            </a:r>
            <a:r>
              <a:rPr lang="en-IN" sz="4900" b="1" i="1" spc="-30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LL</a:t>
            </a:r>
            <a:r>
              <a:rPr lang="en-IN" sz="4900" b="1" i="1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</a:t>
            </a:r>
            <a:r>
              <a:rPr lang="en-IN" sz="4900" b="1" i="1" spc="30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N</a:t>
            </a:r>
            <a:r>
              <a:rPr lang="en-IN" sz="4900" b="1" i="1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G</a:t>
            </a:r>
            <a:r>
              <a:rPr lang="en-IN" dirty="0">
                <a:latin typeface="Trebuchet MS"/>
                <a:cs typeface="Trebuchet MS"/>
              </a:rPr>
              <a:t/>
            </a:r>
            <a:br>
              <a:rPr lang="en-IN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263" y="1643063"/>
            <a:ext cx="9863137" cy="4100512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Data Structure and Organization: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IN" b="1" dirty="0"/>
              <a:t>1.1. Data Sheets Setup:</a:t>
            </a:r>
            <a:endParaRPr lang="en-IN" dirty="0"/>
          </a:p>
          <a:p>
            <a:r>
              <a:rPr lang="en-IN" b="1" dirty="0"/>
              <a:t>Employee Information Sheet: </a:t>
            </a:r>
            <a:r>
              <a:rPr lang="en-IN" i="1" dirty="0"/>
              <a:t>Contains basic employee details such as ID, Name, Department, Position, Manager, and Hire Date.</a:t>
            </a:r>
          </a:p>
          <a:p>
            <a:r>
              <a:rPr lang="en-IN" b="1" dirty="0"/>
              <a:t>Performance Metrics Sheet:</a:t>
            </a:r>
            <a:r>
              <a:rPr lang="en-IN" dirty="0"/>
              <a:t> </a:t>
            </a:r>
            <a:r>
              <a:rPr lang="en-IN" i="1" dirty="0"/>
              <a:t>Tracks performance review scores, goal achievements, productivity metrics, and attendance records.</a:t>
            </a:r>
          </a:p>
          <a:p>
            <a:r>
              <a:rPr lang="en-IN" b="1" dirty="0" smtClean="0"/>
              <a:t>Modelling </a:t>
            </a:r>
            <a:r>
              <a:rPr lang="en-IN" b="1" dirty="0"/>
              <a:t>Techniques and Tools:</a:t>
            </a:r>
            <a:endParaRPr lang="en-IN" dirty="0"/>
          </a:p>
          <a:p>
            <a:r>
              <a:rPr lang="en-IN" b="1" dirty="0" smtClean="0"/>
              <a:t> </a:t>
            </a:r>
            <a:r>
              <a:rPr lang="en-IN" b="1" dirty="0">
                <a:solidFill>
                  <a:srgbClr val="00B0F0"/>
                </a:solidFill>
              </a:rPr>
              <a:t>Key Performance Indicators (KPIs):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IN" b="1" dirty="0"/>
              <a:t>Define KPIs:</a:t>
            </a:r>
            <a:r>
              <a:rPr lang="en-IN" dirty="0"/>
              <a:t> </a:t>
            </a:r>
            <a:r>
              <a:rPr lang="en-IN" i="1" dirty="0"/>
              <a:t>Determine the KPIs relevant to different roles (e.g., Sales Target Achievement, Project Completion Rate, Attendance Consistency).</a:t>
            </a:r>
          </a:p>
          <a:p>
            <a:r>
              <a:rPr lang="en-IN" b="1" dirty="0"/>
              <a:t>Implementation and Testing</a:t>
            </a:r>
            <a:r>
              <a:rPr lang="en-IN" b="1" dirty="0" smtClean="0"/>
              <a:t>:</a:t>
            </a:r>
            <a:endParaRPr lang="en-IN" dirty="0" smtClean="0"/>
          </a:p>
          <a:p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b="1" dirty="0">
                <a:solidFill>
                  <a:srgbClr val="00B0F0"/>
                </a:solidFill>
              </a:rPr>
              <a:t>Testing: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IN" b="1" dirty="0"/>
              <a:t>Data Accuracy:</a:t>
            </a:r>
            <a:r>
              <a:rPr lang="en-IN" dirty="0"/>
              <a:t> </a:t>
            </a:r>
            <a:r>
              <a:rPr lang="en-IN" i="1" dirty="0"/>
              <a:t>Verify the accuracy of calculations and data integration by cross-referencing with source data.</a:t>
            </a:r>
          </a:p>
          <a:p>
            <a:r>
              <a:rPr lang="en-IN" b="1" dirty="0"/>
              <a:t>User Feedback:</a:t>
            </a:r>
            <a:r>
              <a:rPr lang="en-IN" dirty="0"/>
              <a:t> </a:t>
            </a:r>
            <a:r>
              <a:rPr lang="en-IN" i="1" dirty="0"/>
              <a:t>Gather feedback from end users (HR managers, team leaders) to ensure the model meets their needs and is user-friendly.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06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86312" y="501134"/>
            <a:ext cx="3171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</a:t>
            </a:r>
            <a:r>
              <a:rPr lang="en-IN" sz="4800" b="1" i="1" spc="-4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</a:t>
            </a:r>
            <a:r>
              <a:rPr lang="en-IN" sz="4800" b="1" i="1" spc="1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en-IN" sz="4800" b="1" i="1" spc="-3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</a:t>
            </a:r>
            <a:r>
              <a:rPr lang="en-IN" sz="4800" b="1" i="1" spc="-40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</a:t>
            </a:r>
            <a:r>
              <a:rPr lang="en-IN" sz="48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515719"/>
              </p:ext>
            </p:extLst>
          </p:nvPr>
        </p:nvGraphicFramePr>
        <p:xfrm>
          <a:off x="971550" y="1614488"/>
          <a:ext cx="10315575" cy="482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365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42913"/>
            <a:ext cx="5157788" cy="914400"/>
          </a:xfrm>
        </p:spPr>
        <p:txBody>
          <a:bodyPr>
            <a:normAutofit/>
          </a:bodyPr>
          <a:lstStyle/>
          <a:p>
            <a:r>
              <a:rPr lang="en-US" b="1" i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i="1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7425"/>
            <a:ext cx="9448800" cy="3328988"/>
          </a:xfrm>
        </p:spPr>
        <p:txBody>
          <a:bodyPr>
            <a:normAutofit fontScale="85000" lnSpcReduction="10000"/>
          </a:bodyPr>
          <a:lstStyle/>
          <a:p>
            <a:r>
              <a:rPr lang="en-IN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Employee Performance Analysis system using Excel offers a powerful and versatile solution for managing and evaluating employee performance within </a:t>
            </a:r>
            <a:r>
              <a:rPr lang="en-IN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Company. </a:t>
            </a:r>
            <a:r>
              <a:rPr lang="en-IN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 leveraging Excel’s robust data management and analytical capabilities, our solution addresses key challenges and provides valuable insights that drive strategic HR decisions</a:t>
            </a:r>
            <a:r>
              <a:rPr lang="en-IN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IN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implementation of the Employee Performance Analysis system using Excel will significantly enhance </a:t>
            </a:r>
            <a:r>
              <a:rPr lang="en-IN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Company </a:t>
            </a:r>
            <a:r>
              <a:rPr lang="en-IN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ability to manage and evaluate employee performance. With its comprehensive data integration, advanced analytical tools, and user-friendly design, the solution provides a robust framework for performance management. It empowers HR professionals and senior leaders to make data-driven decisions, foster employee development, and drive overall organizational success.</a:t>
            </a:r>
          </a:p>
          <a:p>
            <a:r>
              <a:rPr lang="en-IN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 investing in this system, </a:t>
            </a:r>
            <a:r>
              <a:rPr lang="en-IN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Company will </a:t>
            </a:r>
            <a:r>
              <a:rPr lang="en-IN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 only streamline its performance evaluation processes but also gain valuable insights that support long-term growth and employee satisfaction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21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225" y="371475"/>
            <a:ext cx="5129214" cy="885825"/>
          </a:xfrm>
        </p:spPr>
        <p:txBody>
          <a:bodyPr>
            <a:normAutofit fontScale="90000"/>
          </a:bodyPr>
          <a:lstStyle/>
          <a:p>
            <a:r>
              <a:rPr lang="en-IN" b="1" spc="5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PROJECT</a:t>
            </a:r>
            <a:r>
              <a:rPr lang="en-IN" b="1" spc="-85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N" b="1" spc="25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TITLE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49" y="2400300"/>
            <a:ext cx="8905875" cy="1631951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000" b="1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b="1" i="1" dirty="0"/>
          </a:p>
        </p:txBody>
      </p:sp>
    </p:spTree>
    <p:extLst>
      <p:ext uri="{BB962C8B-B14F-4D97-AF65-F5344CB8AC3E}">
        <p14:creationId xmlns:p14="http://schemas.microsoft.com/office/powerpoint/2010/main" val="212173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8625"/>
            <a:ext cx="4000500" cy="742950"/>
          </a:xfrm>
        </p:spPr>
        <p:txBody>
          <a:bodyPr>
            <a:normAutofit fontScale="90000"/>
          </a:bodyPr>
          <a:lstStyle/>
          <a:p>
            <a:r>
              <a:rPr lang="en-IN" b="1" spc="25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IN" b="1" spc="-5" dirty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IN" b="1" spc="-35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IN" b="1" spc="15" dirty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456801"/>
            <a:ext cx="9448800" cy="685800"/>
          </a:xfrm>
        </p:spPr>
        <p:txBody>
          <a:bodyPr>
            <a:normAutofit fontScale="25000" lnSpcReduction="20000"/>
          </a:bodyPr>
          <a:lstStyle/>
          <a:p>
            <a:endParaRPr lang="en-US" sz="11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1200" b="1" i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112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buFont typeface="+mj-lt"/>
              <a:buAutoNum type="arabicPeriod"/>
            </a:pPr>
            <a:r>
              <a:rPr lang="en-US" sz="112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112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112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112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112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112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11200" b="1" i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11200" b="1" i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8900" y="285751"/>
            <a:ext cx="8191500" cy="757237"/>
          </a:xfrm>
        </p:spPr>
        <p:txBody>
          <a:bodyPr>
            <a:normAutofit fontScale="90000"/>
          </a:bodyPr>
          <a:lstStyle/>
          <a:p>
            <a:r>
              <a:rPr lang="en-IN" b="1" spc="-2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  <a:r>
              <a:rPr lang="en-IN" b="1" spc="1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ROB</a:t>
            </a:r>
            <a:r>
              <a:rPr lang="en-IN" b="1" spc="5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IN" b="1" spc="-2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IN" b="1" spc="2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spc="1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</a:t>
            </a:r>
            <a:r>
              <a:rPr lang="en-IN" b="1" spc="-37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IN" b="1" spc="-37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en-IN" b="1" spc="1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IN" b="1" spc="-1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IN" b="1" spc="-2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</a:t>
            </a:r>
            <a:r>
              <a:rPr lang="en-IN" b="1" spc="1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82607" y="1595938"/>
            <a:ext cx="10626859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8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Performance Metrics Definition</a:t>
            </a: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Define key performance indicators (KPIs) relevant to different roles within the company. Common KPIs may include productivity rates, goal achievement percentages, peer reviews, and attendance.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 Analysis</a:t>
            </a: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Utilize Excel functions and features, such as pivot tables, charts, and conditional formatting, to analyze performance data. This includes calculating averages, variances, and identifying outliers</a:t>
            </a: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Trend Identification</a:t>
            </a:r>
            <a:r>
              <a:rPr kumimoji="0" lang="en-US" altLang="en-US" sz="240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Implement formulas and visualizations to identify trends over time, such as improvements or declines in performance, and correlate these trends with potential influencing factors (e.g., training programs, team changes</a:t>
            </a:r>
            <a:r>
              <a:rPr kumimoji="0" lang="en-US" altLang="en-US" sz="180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4743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63" y="257175"/>
            <a:ext cx="8034336" cy="957263"/>
          </a:xfrm>
        </p:spPr>
        <p:txBody>
          <a:bodyPr>
            <a:normAutofit/>
          </a:bodyPr>
          <a:lstStyle/>
          <a:p>
            <a:r>
              <a:rPr lang="en-IN" sz="5400" b="1" spc="5" dirty="0" smtClean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en-IN" sz="5400" b="1" spc="-20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IN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28750" y="1989942"/>
            <a:ext cx="963118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 Integration: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Consolidate performance data from multiple sources (e.g., performance reviews, sales figures, attendance logs) into a single Excel workbook.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Standardize data formats and ensure consistency across different data sets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Metrics and KPIs 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Identify and define key performance indicators (KPIs) relevant to various job roles within the company.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Develop a standardized set of metrics to evaluate performance, such as productivity rates, goal achievement, and peer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 Analysis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Implement Excel tools and features, including pivot tables, charts, and formulas, to analyze employee performance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Perform calculations to derive performance averages, trends, and identify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3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399" y="0"/>
            <a:ext cx="8105775" cy="1042988"/>
          </a:xfrm>
        </p:spPr>
        <p:txBody>
          <a:bodyPr>
            <a:normAutofit/>
          </a:bodyPr>
          <a:lstStyle/>
          <a:p>
            <a:r>
              <a:rPr lang="en-IN" sz="4800" b="1" spc="25" dirty="0">
                <a:solidFill>
                  <a:schemeClr val="accent5">
                    <a:lumMod val="75000"/>
                  </a:schemeClr>
                </a:solidFill>
              </a:rPr>
              <a:t>W</a:t>
            </a:r>
            <a:r>
              <a:rPr lang="en-IN" sz="4800" b="1" spc="-20" dirty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en-IN" sz="4800" b="1" spc="20" dirty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IN" sz="4800" b="1" spc="-235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4800" b="1" spc="-10" dirty="0">
                <a:solidFill>
                  <a:schemeClr val="accent5">
                    <a:lumMod val="75000"/>
                  </a:schemeClr>
                </a:solidFill>
              </a:rPr>
              <a:t>AR</a:t>
            </a:r>
            <a:r>
              <a:rPr lang="en-IN" sz="4800" b="1" spc="15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IN" sz="4800" b="1" spc="-35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4800" b="1" spc="-10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4800" b="1" spc="-15" dirty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en-IN" sz="4800" b="1" spc="15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IN" sz="4800" b="1" spc="-35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4800" b="1" spc="-2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IN" sz="4800" b="1" spc="30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IN" sz="4800" b="1" spc="15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IN" sz="4800" b="1" spc="-45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4800" b="1" dirty="0" smtClean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IN" sz="4800" b="1" spc="10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IN" sz="4800" b="1" spc="-25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IN" sz="4800" b="1" spc="-10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IN" sz="4800" b="1" spc="5" dirty="0" smtClean="0">
                <a:solidFill>
                  <a:schemeClr val="accent5">
                    <a:lumMod val="75000"/>
                  </a:schemeClr>
                </a:solidFill>
              </a:rPr>
              <a:t>S ?</a:t>
            </a:r>
            <a:endParaRPr lang="en-IN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44794" y="1297445"/>
            <a:ext cx="9930984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HR Managers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HR managers will use the performance analysis tool to assess employee performance, identify high and low performers, and make decisions regarding promotions, raises, and professional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Comprehensive data integration, easy-to-understand dashboards, and actionable insights to support HR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Senior Management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Senior management will use the performance data to understand overall employee performance trends, assess the effectiveness of HR strategies, and make strategic decisions related to staffing and resource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</a:t>
            </a:r>
            <a:r>
              <a:rPr lang="en-US" altLang="en-US" sz="1800" b="1" dirty="0" smtClean="0"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High-level summaries, visualizations of trends, and reports that provide insights into organizational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Team Leaders/Supervisors:</a:t>
            </a: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Team leaders and supervisors will use the tool to monitor the performance of their direct reports, provide feedback, and identify areas for improvement or additional support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Detailed performance metrics, trend analysis for individual team members, and actionable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6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374" y="185739"/>
            <a:ext cx="8963025" cy="1485900"/>
          </a:xfrm>
        </p:spPr>
        <p:txBody>
          <a:bodyPr>
            <a:normAutofit/>
          </a:bodyPr>
          <a:lstStyle/>
          <a:p>
            <a:r>
              <a:rPr lang="en-IN" sz="4800" b="1" i="1" spc="1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IN" sz="4800" b="1" i="1" spc="2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IN" sz="4800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IN" sz="4800" b="1" i="1" spc="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4800" b="1" i="1" spc="2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IN" sz="4800" b="1" i="1" spc="1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IN" sz="4800" b="1" i="1" spc="2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LU</a:t>
            </a:r>
            <a:r>
              <a:rPr lang="en-IN" sz="4800" b="1" i="1" spc="-3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IN" sz="4800" b="1" i="1" spc="-3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IN" sz="4800" b="1" i="1" spc="1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IN" sz="4800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IN" sz="4800" b="1" i="1" spc="-34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4800" b="1" i="1" spc="-3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IN" sz="4800" b="1" i="1" spc="-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IN" sz="4800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IN" sz="4800" b="1" i="1" spc="3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4800" b="1" i="1" spc="-3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IN" sz="4800" b="1" i="1" spc="-3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IN" sz="4800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IN" sz="4800" b="1" i="1" spc="6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4800" b="1" i="1" spc="-29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</a:t>
            </a:r>
            <a:r>
              <a:rPr lang="en-IN" sz="4800" b="1" i="1" spc="-3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IN" sz="4800" b="1" i="1" spc="2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LU</a:t>
            </a:r>
            <a:r>
              <a:rPr lang="en-IN" sz="4800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IN" sz="4800" b="1" i="1" spc="-6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4800" b="1" i="1" spc="-1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en-IN" sz="4800" b="1" i="1" spc="-3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IN" sz="4800" b="1" i="1" spc="1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IN" sz="4800" b="1" i="1" spc="-1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en-IN" sz="4800" b="1" i="1" spc="1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IN" sz="4800" b="1" i="1" spc="2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IN" sz="4800" b="1" i="1" spc="-3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IN" sz="4800" b="1" i="1" spc="-3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IN" sz="4800" b="1" i="1" spc="-3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IN" sz="4800" b="1" i="1" spc="1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IN" sz="4800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28750" y="2265780"/>
            <a:ext cx="939164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 Integration and Consolidation: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performance data from disparate sources (performance reviews, sales data, attendance logs) into a single, standardized Excel workbook.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Eliminates data fragmentation and inconsistencies, providing a comprehensive and accurate view of employee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Defined KPIs and Metrics: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 and standardize key performance indicators (KPIs) and metrics relevant to different roles and functions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that performance evaluation is aligned with company goals and role-specific expectations, facilitating fair and meaningful assessments.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Advanced Data Analysis</a:t>
            </a:r>
            <a:r>
              <a:rPr lang="en-US" altLang="en-US" sz="1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 Excel’s built-in tools such as pivot tables, charts, and advanced formulas to perform detailed performance analysis, including trend identification and outlier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0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14326"/>
            <a:ext cx="8505825" cy="971550"/>
          </a:xfrm>
        </p:spPr>
        <p:txBody>
          <a:bodyPr>
            <a:normAutofit/>
          </a:bodyPr>
          <a:lstStyle/>
          <a:p>
            <a:r>
              <a:rPr lang="en-IN" sz="5400" b="1" i="1" dirty="0">
                <a:solidFill>
                  <a:srgbClr val="FF0000"/>
                </a:solidFill>
              </a:rPr>
              <a:t>Dataset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1946275"/>
            <a:ext cx="9448800" cy="4125913"/>
          </a:xfrm>
        </p:spPr>
        <p:txBody>
          <a:bodyPr>
            <a:noAutofit/>
          </a:bodyPr>
          <a:lstStyle/>
          <a:p>
            <a:r>
              <a:rPr lang="en-IN" sz="1400" dirty="0"/>
              <a:t>. </a:t>
            </a:r>
            <a:r>
              <a:rPr lang="en-IN" sz="1600" b="1" i="1" dirty="0">
                <a:solidFill>
                  <a:schemeClr val="accent1"/>
                </a:solidFill>
              </a:rPr>
              <a:t>Employee Information</a:t>
            </a:r>
            <a:r>
              <a:rPr lang="en-IN" sz="1600" b="1" dirty="0"/>
              <a:t>:</a:t>
            </a:r>
            <a:endParaRPr lang="en-IN" sz="1600" dirty="0"/>
          </a:p>
          <a:p>
            <a:r>
              <a:rPr lang="en-IN" sz="1600" b="1" dirty="0"/>
              <a:t>Employee ID:</a:t>
            </a:r>
            <a:r>
              <a:rPr lang="en-IN" sz="1600" dirty="0"/>
              <a:t> A unique identifier for each employee.</a:t>
            </a:r>
          </a:p>
          <a:p>
            <a:r>
              <a:rPr lang="en-IN" sz="1600" b="1" dirty="0"/>
              <a:t>Name:</a:t>
            </a:r>
            <a:r>
              <a:rPr lang="en-IN" sz="1600" dirty="0"/>
              <a:t> Full name of the employee.</a:t>
            </a:r>
          </a:p>
          <a:p>
            <a:r>
              <a:rPr lang="en-IN" sz="1600" b="1" dirty="0"/>
              <a:t>Department:</a:t>
            </a:r>
            <a:r>
              <a:rPr lang="en-IN" sz="1600" dirty="0"/>
              <a:t> The department in which the employee works.</a:t>
            </a:r>
          </a:p>
          <a:p>
            <a:r>
              <a:rPr lang="en-IN" sz="1600" b="1" dirty="0">
                <a:solidFill>
                  <a:schemeClr val="accent1"/>
                </a:solidFill>
              </a:rPr>
              <a:t>Performance Metrics:</a:t>
            </a:r>
            <a:endParaRPr lang="en-IN" sz="1600" dirty="0">
              <a:solidFill>
                <a:schemeClr val="accent1"/>
              </a:solidFill>
            </a:endParaRPr>
          </a:p>
          <a:p>
            <a:r>
              <a:rPr lang="en-IN" sz="1600" b="1" dirty="0"/>
              <a:t>Performance Review Scores</a:t>
            </a:r>
            <a:r>
              <a:rPr lang="en-IN" sz="1600" b="1" dirty="0">
                <a:solidFill>
                  <a:schemeClr val="accent1"/>
                </a:solidFill>
              </a:rPr>
              <a:t>:</a:t>
            </a:r>
            <a:r>
              <a:rPr lang="en-IN" sz="1600" dirty="0">
                <a:solidFill>
                  <a:schemeClr val="accent1"/>
                </a:solidFill>
              </a:rPr>
              <a:t> </a:t>
            </a:r>
            <a:r>
              <a:rPr lang="en-IN" sz="1600" dirty="0"/>
              <a:t>Ratings from periodic performance reviews (e.g., annual reviews) usually categorized into different competencies or factors such as work quality, communication, and teamwork.</a:t>
            </a:r>
          </a:p>
          <a:p>
            <a:r>
              <a:rPr lang="en-IN" sz="1600" b="1" dirty="0"/>
              <a:t>Goal Achievement:</a:t>
            </a:r>
            <a:r>
              <a:rPr lang="en-IN" sz="1600" dirty="0"/>
              <a:t> Percentage or score indicating how well the employee met their predefined goals or objectives.</a:t>
            </a:r>
          </a:p>
          <a:p>
            <a:r>
              <a:rPr lang="en-IN" sz="1600" b="1" dirty="0">
                <a:solidFill>
                  <a:schemeClr val="accent1"/>
                </a:solidFill>
              </a:rPr>
              <a:t>Historical Performance Data:</a:t>
            </a:r>
            <a:endParaRPr lang="en-IN" sz="1600" dirty="0">
              <a:solidFill>
                <a:schemeClr val="accent1"/>
              </a:solidFill>
            </a:endParaRPr>
          </a:p>
          <a:p>
            <a:r>
              <a:rPr lang="en-IN" sz="1600" b="1" dirty="0"/>
              <a:t>Past Performance Scores:</a:t>
            </a:r>
            <a:r>
              <a:rPr lang="en-IN" sz="1600" dirty="0"/>
              <a:t> Historical data on past performance reviews to identify trends and changes over time.</a:t>
            </a:r>
          </a:p>
          <a:p>
            <a:r>
              <a:rPr lang="en-IN" sz="1600" b="1" dirty="0"/>
              <a:t>Previous Goals and Achievements:</a:t>
            </a:r>
            <a:r>
              <a:rPr lang="en-IN" sz="1600" dirty="0"/>
              <a:t> Data on past goals and how well they were met.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7534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812" y="242889"/>
            <a:ext cx="8891587" cy="942974"/>
          </a:xfrm>
        </p:spPr>
        <p:txBody>
          <a:bodyPr>
            <a:normAutofit/>
          </a:bodyPr>
          <a:lstStyle/>
          <a:p>
            <a:r>
              <a:rPr lang="en-IN" sz="4800" b="1" i="1" spc="15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</a:t>
            </a:r>
            <a:r>
              <a:rPr lang="en-IN" sz="4800" b="1" i="1" spc="2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"</a:t>
            </a:r>
            <a:r>
              <a:rPr lang="en-IN" sz="4800" b="1" i="1" spc="1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WOW"</a:t>
            </a:r>
            <a:r>
              <a:rPr lang="en-IN" sz="4800" b="1" i="1" spc="85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4800" b="1" i="1" spc="1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</a:t>
            </a:r>
            <a:r>
              <a:rPr lang="en-IN" sz="4800" b="1" i="1" spc="-5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4800" b="1" i="1" spc="15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OUR</a:t>
            </a:r>
            <a:r>
              <a:rPr lang="en-IN" sz="4800" b="1" i="1" spc="-1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4800" b="1" i="1" spc="2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SOLUTION</a:t>
            </a:r>
            <a:endParaRPr lang="en-IN" sz="4800" b="1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656826"/>
            <a:ext cx="9448800" cy="4501086"/>
          </a:xfrm>
        </p:spPr>
        <p:txBody>
          <a:bodyPr>
            <a:noAutofit/>
          </a:bodyPr>
          <a:lstStyle/>
          <a:p>
            <a:r>
              <a:rPr lang="en-IN" sz="1800" i="1" dirty="0">
                <a:solidFill>
                  <a:schemeClr val="accent5">
                    <a:lumMod val="75000"/>
                  </a:schemeClr>
                </a:solidFill>
              </a:rPr>
              <a:t>Unified Performance Dashboard</a:t>
            </a:r>
            <a:r>
              <a:rPr lang="en-IN" sz="1400" i="1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r>
              <a:rPr lang="en-IN" sz="1600" b="1" dirty="0"/>
              <a:t>Feature:</a:t>
            </a:r>
            <a:r>
              <a:rPr lang="en-IN" sz="1600" dirty="0"/>
              <a:t> </a:t>
            </a:r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centralized, interactive dashboard consolidating all key performance metrics, trends, and insights in one place.</a:t>
            </a:r>
          </a:p>
          <a:p>
            <a:r>
              <a:rPr lang="en-IN" sz="1400" b="1" dirty="0"/>
              <a:t>WOW Factor</a:t>
            </a:r>
            <a:r>
              <a:rPr lang="en-IN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Provides a comprehensive and real-time view of employee performance, allowing HR managers and senior leaders to quickly access and interpret critical data at a glance</a:t>
            </a:r>
            <a:r>
              <a:rPr lang="en-IN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IN" sz="1400" dirty="0" smtClean="0"/>
              <a:t> </a:t>
            </a:r>
            <a:r>
              <a:rPr lang="en-IN" sz="1800" b="1" i="1" dirty="0">
                <a:solidFill>
                  <a:schemeClr val="accent5">
                    <a:lumMod val="75000"/>
                  </a:schemeClr>
                </a:solidFill>
              </a:rPr>
              <a:t>Customizable KPIs and Metrics</a:t>
            </a:r>
            <a:r>
              <a:rPr lang="en-IN" sz="1800" b="1" dirty="0"/>
              <a:t>:</a:t>
            </a:r>
            <a:endParaRPr lang="en-IN" sz="1800" dirty="0"/>
          </a:p>
          <a:p>
            <a:r>
              <a:rPr lang="en-IN" sz="1400" b="1" dirty="0"/>
              <a:t>Feature:</a:t>
            </a:r>
            <a:r>
              <a:rPr lang="en-IN" sz="1400" dirty="0"/>
              <a:t> </a:t>
            </a:r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Ability to define and customize key performance indicators (KPIs) tailored to different roles and departments.</a:t>
            </a:r>
          </a:p>
          <a:p>
            <a:r>
              <a:rPr lang="en-IN" sz="1400" b="1" dirty="0"/>
              <a:t>WOW Factor</a:t>
            </a:r>
            <a:r>
              <a:rPr lang="en-IN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Ensures that the performance analysis is relevant and aligned with specific job functions and organizational goals, enhancing the accuracy and effectiveness of evaluations.</a:t>
            </a:r>
          </a:p>
          <a:p>
            <a:r>
              <a:rPr lang="en-IN" sz="1800" b="1" i="1" dirty="0">
                <a:solidFill>
                  <a:schemeClr val="accent5">
                    <a:lumMod val="75000"/>
                  </a:schemeClr>
                </a:solidFill>
              </a:rPr>
              <a:t>Advanced Analytical Tools</a:t>
            </a:r>
            <a:r>
              <a:rPr lang="en-IN" sz="1400" b="1" dirty="0"/>
              <a:t>:</a:t>
            </a:r>
            <a:endParaRPr lang="en-IN" sz="1400" dirty="0"/>
          </a:p>
          <a:p>
            <a:r>
              <a:rPr lang="en-IN" sz="1400" b="1" dirty="0"/>
              <a:t>Feature:</a:t>
            </a:r>
            <a:r>
              <a:rPr lang="en-IN" sz="1400" dirty="0"/>
              <a:t> </a:t>
            </a:r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Utilization of Excel’s advanced features such as pivot tables, complex formulas, and dynamic charts.</a:t>
            </a:r>
          </a:p>
          <a:p>
            <a:r>
              <a:rPr lang="en-IN" sz="1400" b="1" dirty="0"/>
              <a:t>WOW Factor</a:t>
            </a:r>
            <a:r>
              <a:rPr lang="en-IN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Enables sophisticated data analysis, including trend identification, outlier detection, and correlation analysis, providing deep insights into employee performance patterns and trends.</a:t>
            </a:r>
          </a:p>
          <a:p>
            <a:endParaRPr lang="en-IN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460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119</TotalTime>
  <Words>1178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Trebuchet MS</vt:lpstr>
      <vt:lpstr>Vapor Trail</vt:lpstr>
      <vt:lpstr>Employee Data Analysis using Excel</vt:lpstr>
      <vt:lpstr>PROJECT TITLE</vt:lpstr>
      <vt:lpstr>AGENDA</vt:lpstr>
      <vt:lpstr>PROBLEM STATEMENT</vt:lpstr>
      <vt:lpstr>PROJECT OVERVIEW</vt:lpstr>
      <vt:lpstr>WHO ARE THE END USERS ?</vt:lpstr>
      <vt:lpstr>OUR SOLUTION AND ITS VALUE PROPOSITION</vt:lpstr>
      <vt:lpstr>Dataset Description</vt:lpstr>
      <vt:lpstr>THE "WOW" IN OUR SOLUTION</vt:lpstr>
      <vt:lpstr>MODELLING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</dc:creator>
  <cp:lastModifiedBy>Tamil</cp:lastModifiedBy>
  <cp:revision>13</cp:revision>
  <dcterms:created xsi:type="dcterms:W3CDTF">2024-09-01T12:59:33Z</dcterms:created>
  <dcterms:modified xsi:type="dcterms:W3CDTF">2024-09-01T14:58:58Z</dcterms:modified>
</cp:coreProperties>
</file>