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65" r:id="rId4"/>
    <p:sldId id="258" r:id="rId5"/>
    <p:sldId id="269" r:id="rId6"/>
    <p:sldId id="268" r:id="rId7"/>
    <p:sldId id="259" r:id="rId8"/>
    <p:sldId id="261" r:id="rId9"/>
    <p:sldId id="262" r:id="rId10"/>
    <p:sldId id="263" r:id="rId11"/>
    <p:sldId id="264" r:id="rId12"/>
    <p:sldId id="266" r:id="rId13"/>
    <p:sldId id="267" r:id="rId14"/>
    <p:sldId id="270"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030807-01BB-4961-9926-1C2986819036}"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IN"/>
        </a:p>
      </dgm:t>
    </dgm:pt>
    <dgm:pt modelId="{CCFD5DE0-CD12-4E71-A4DE-DA427C12D66B}">
      <dgm:prSet phldrT="[Text]"/>
      <dgm:spPr/>
      <dgm:t>
        <a:bodyPr/>
        <a:lstStyle/>
        <a:p>
          <a:r>
            <a:rPr lang="en-IN" dirty="0"/>
            <a:t>VISION</a:t>
          </a:r>
        </a:p>
      </dgm:t>
    </dgm:pt>
    <dgm:pt modelId="{ECED9456-A9B1-4188-8382-05043271C2D8}" type="parTrans" cxnId="{C15FC8A3-6D2D-4A22-B199-C999024A45D0}">
      <dgm:prSet/>
      <dgm:spPr/>
      <dgm:t>
        <a:bodyPr/>
        <a:lstStyle/>
        <a:p>
          <a:endParaRPr lang="en-IN"/>
        </a:p>
      </dgm:t>
    </dgm:pt>
    <dgm:pt modelId="{29C096B7-BF17-4871-B674-EBDE68ABD75D}" type="sibTrans" cxnId="{C15FC8A3-6D2D-4A22-B199-C999024A45D0}">
      <dgm:prSet/>
      <dgm:spPr/>
      <dgm:t>
        <a:bodyPr/>
        <a:lstStyle/>
        <a:p>
          <a:endParaRPr lang="en-IN"/>
        </a:p>
      </dgm:t>
    </dgm:pt>
    <dgm:pt modelId="{38F947FD-B682-4FBB-9954-BF6B101BB45F}">
      <dgm:prSet phldrT="[Text]"/>
      <dgm:spPr/>
      <dgm:t>
        <a:bodyPr/>
        <a:lstStyle/>
        <a:p>
          <a:endParaRPr lang="en-IN" dirty="0"/>
        </a:p>
      </dgm:t>
    </dgm:pt>
    <dgm:pt modelId="{1DEDFE86-8A62-4137-A1E2-3C6593BE46A8}" type="parTrans" cxnId="{40533338-C1CD-4BCF-9282-9D61672F478C}">
      <dgm:prSet/>
      <dgm:spPr/>
      <dgm:t>
        <a:bodyPr/>
        <a:lstStyle/>
        <a:p>
          <a:endParaRPr lang="en-IN"/>
        </a:p>
      </dgm:t>
    </dgm:pt>
    <dgm:pt modelId="{2B883831-8DB5-4198-BDD1-CF1ED283FA28}" type="sibTrans" cxnId="{40533338-C1CD-4BCF-9282-9D61672F478C}">
      <dgm:prSet/>
      <dgm:spPr/>
      <dgm:t>
        <a:bodyPr/>
        <a:lstStyle/>
        <a:p>
          <a:endParaRPr lang="en-IN"/>
        </a:p>
      </dgm:t>
    </dgm:pt>
    <dgm:pt modelId="{89CF2908-FA92-4D12-9B2C-895BAE68298C}">
      <dgm:prSet phldrT="[Text]"/>
      <dgm:spPr/>
      <dgm:t>
        <a:bodyPr/>
        <a:lstStyle/>
        <a:p>
          <a:r>
            <a:rPr lang="en-IN" dirty="0"/>
            <a:t>FOCUS</a:t>
          </a:r>
        </a:p>
      </dgm:t>
    </dgm:pt>
    <dgm:pt modelId="{DB9FCBFF-278B-4023-BED9-4D328D0C244C}" type="parTrans" cxnId="{9C3CA777-FA29-481D-ABA7-B3163D85C240}">
      <dgm:prSet/>
      <dgm:spPr/>
      <dgm:t>
        <a:bodyPr/>
        <a:lstStyle/>
        <a:p>
          <a:endParaRPr lang="en-IN"/>
        </a:p>
      </dgm:t>
    </dgm:pt>
    <dgm:pt modelId="{B11F14A2-6E43-49DA-A6F0-69125A3A5CD7}" type="sibTrans" cxnId="{9C3CA777-FA29-481D-ABA7-B3163D85C240}">
      <dgm:prSet/>
      <dgm:spPr/>
      <dgm:t>
        <a:bodyPr/>
        <a:lstStyle/>
        <a:p>
          <a:endParaRPr lang="en-IN"/>
        </a:p>
      </dgm:t>
    </dgm:pt>
    <dgm:pt modelId="{1D668B1A-4DB6-435A-8493-62AC9796BDB7}">
      <dgm:prSet phldrT="[Text]"/>
      <dgm:spPr/>
      <dgm:t>
        <a:bodyPr/>
        <a:lstStyle/>
        <a:p>
          <a:endParaRPr lang="en-IN" dirty="0"/>
        </a:p>
      </dgm:t>
    </dgm:pt>
    <dgm:pt modelId="{E881721D-2E28-4EE6-9ADE-12D18BEC7580}" type="parTrans" cxnId="{AA2AE926-A2C5-42A3-A039-1BA07CFDEF46}">
      <dgm:prSet/>
      <dgm:spPr/>
      <dgm:t>
        <a:bodyPr/>
        <a:lstStyle/>
        <a:p>
          <a:endParaRPr lang="en-IN"/>
        </a:p>
      </dgm:t>
    </dgm:pt>
    <dgm:pt modelId="{A299C589-2B51-49EE-9176-C4421BDA6F24}" type="sibTrans" cxnId="{AA2AE926-A2C5-42A3-A039-1BA07CFDEF46}">
      <dgm:prSet/>
      <dgm:spPr/>
      <dgm:t>
        <a:bodyPr/>
        <a:lstStyle/>
        <a:p>
          <a:endParaRPr lang="en-IN"/>
        </a:p>
      </dgm:t>
    </dgm:pt>
    <dgm:pt modelId="{065DE6BA-710D-413D-98E3-187FB5A7A0BC}">
      <dgm:prSet phldrT="[Text]"/>
      <dgm:spPr/>
      <dgm:t>
        <a:bodyPr/>
        <a:lstStyle/>
        <a:p>
          <a:r>
            <a:rPr lang="en-IN" dirty="0"/>
            <a:t>MISSION</a:t>
          </a:r>
        </a:p>
      </dgm:t>
    </dgm:pt>
    <dgm:pt modelId="{2185F722-BDEE-442E-BAB6-3D1AFC66A764}" type="parTrans" cxnId="{AE164DE2-1BC8-4EF8-9EBF-AEC980AB8B2D}">
      <dgm:prSet/>
      <dgm:spPr/>
      <dgm:t>
        <a:bodyPr/>
        <a:lstStyle/>
        <a:p>
          <a:endParaRPr lang="en-IN"/>
        </a:p>
      </dgm:t>
    </dgm:pt>
    <dgm:pt modelId="{24AC2D49-63A1-45A0-A3ED-5A7BC94DEE53}" type="sibTrans" cxnId="{AE164DE2-1BC8-4EF8-9EBF-AEC980AB8B2D}">
      <dgm:prSet/>
      <dgm:spPr/>
      <dgm:t>
        <a:bodyPr/>
        <a:lstStyle/>
        <a:p>
          <a:endParaRPr lang="en-IN"/>
        </a:p>
      </dgm:t>
    </dgm:pt>
    <dgm:pt modelId="{C49A4036-082B-445A-B53A-5B1CAF82B27A}">
      <dgm:prSet phldrT="[Text]"/>
      <dgm:spPr/>
      <dgm:t>
        <a:bodyPr/>
        <a:lstStyle/>
        <a:p>
          <a:endParaRPr lang="en-IN" dirty="0"/>
        </a:p>
      </dgm:t>
    </dgm:pt>
    <dgm:pt modelId="{2B0E380C-49F8-44FB-9C03-FD207FD36B15}" type="parTrans" cxnId="{0D9C1384-97C0-4D19-A0A0-3C35A61E2629}">
      <dgm:prSet/>
      <dgm:spPr/>
      <dgm:t>
        <a:bodyPr/>
        <a:lstStyle/>
        <a:p>
          <a:endParaRPr lang="en-IN"/>
        </a:p>
      </dgm:t>
    </dgm:pt>
    <dgm:pt modelId="{7E1C5197-59BC-4542-A24C-13EDCA281FC4}" type="sibTrans" cxnId="{0D9C1384-97C0-4D19-A0A0-3C35A61E2629}">
      <dgm:prSet/>
      <dgm:spPr/>
      <dgm:t>
        <a:bodyPr/>
        <a:lstStyle/>
        <a:p>
          <a:endParaRPr lang="en-IN"/>
        </a:p>
      </dgm:t>
    </dgm:pt>
    <dgm:pt modelId="{FD3E1790-60DC-4F51-86D0-1D555580382E}">
      <dgm:prSet/>
      <dgm:spPr/>
      <dgm:t>
        <a:bodyPr/>
        <a:lstStyle/>
        <a:p>
          <a:r>
            <a:rPr lang="en-IN" b="0" i="0"/>
            <a:t>GOI through the Ministry of Commerce &amp; Industry, launched a Scheme called Industrial Infrastructure Upgradation Scheme (IIUS) for development of Infrastructure od industrial area all over the country for the rapid development of economy.</a:t>
          </a:r>
          <a:endParaRPr lang="en-IN"/>
        </a:p>
      </dgm:t>
    </dgm:pt>
    <dgm:pt modelId="{8206D1A5-3155-489A-9754-FB5F20504AC1}" type="parTrans" cxnId="{09BA875B-A4A2-4B1C-9EC6-77B0DD1D2CB7}">
      <dgm:prSet/>
      <dgm:spPr/>
      <dgm:t>
        <a:bodyPr/>
        <a:lstStyle/>
        <a:p>
          <a:endParaRPr lang="en-IN"/>
        </a:p>
      </dgm:t>
    </dgm:pt>
    <dgm:pt modelId="{10871359-90CF-43ED-971B-DBF7FC37B157}" type="sibTrans" cxnId="{09BA875B-A4A2-4B1C-9EC6-77B0DD1D2CB7}">
      <dgm:prSet/>
      <dgm:spPr/>
      <dgm:t>
        <a:bodyPr/>
        <a:lstStyle/>
        <a:p>
          <a:endParaRPr lang="en-IN"/>
        </a:p>
      </dgm:t>
    </dgm:pt>
    <dgm:pt modelId="{BC5413AB-E5EA-4282-AD7E-84935FB7D984}">
      <dgm:prSet/>
      <dgm:spPr/>
      <dgm:t>
        <a:bodyPr/>
        <a:lstStyle/>
        <a:p>
          <a:r>
            <a:rPr lang="en-IN" b="0" i="0"/>
            <a:t>Our focus is to provide the industrial infrastructure facilities to industry with the help of financial assistance from GOI with nominal investments by local industrial units so that they can consistently perform YoY to make tangible gains in current market.</a:t>
          </a:r>
          <a:endParaRPr lang="en-IN"/>
        </a:p>
      </dgm:t>
    </dgm:pt>
    <dgm:pt modelId="{3628EAD8-FD17-4312-A87D-4C707F7598DC}" type="parTrans" cxnId="{D12BB301-2A1E-4B5D-96AC-6AA7AF280980}">
      <dgm:prSet/>
      <dgm:spPr/>
      <dgm:t>
        <a:bodyPr/>
        <a:lstStyle/>
        <a:p>
          <a:endParaRPr lang="en-IN"/>
        </a:p>
      </dgm:t>
    </dgm:pt>
    <dgm:pt modelId="{318D5401-9524-4CC7-8C06-CF2C0766EDFA}" type="sibTrans" cxnId="{D12BB301-2A1E-4B5D-96AC-6AA7AF280980}">
      <dgm:prSet/>
      <dgm:spPr/>
      <dgm:t>
        <a:bodyPr/>
        <a:lstStyle/>
        <a:p>
          <a:endParaRPr lang="en-IN"/>
        </a:p>
      </dgm:t>
    </dgm:pt>
    <dgm:pt modelId="{65661380-2D23-455A-B2F7-7FE5E71A6B7B}">
      <dgm:prSet/>
      <dgm:spPr/>
      <dgm:t>
        <a:bodyPr/>
        <a:lstStyle/>
        <a:p>
          <a:r>
            <a:rPr lang="en-IN" b="0" i="0"/>
            <a:t>Purpose of AAC is to develop the Industrial Infrastructure facilities in </a:t>
          </a:r>
          <a:r>
            <a:rPr lang="en-IN" b="1" i="0"/>
            <a:t>Adityapur</a:t>
          </a:r>
          <a:r>
            <a:rPr lang="en-IN" b="0" i="0"/>
            <a:t> Industrial Area with the help of financial assistance as non refundable grant from Government of India and Government of Jharkhand with nominal investments by the local industrial units.</a:t>
          </a:r>
          <a:endParaRPr lang="en-IN"/>
        </a:p>
      </dgm:t>
    </dgm:pt>
    <dgm:pt modelId="{D86CD601-168A-43A2-9FF7-8B1E6718A4F4}" type="parTrans" cxnId="{8E0F3333-E0FF-4C2A-B1E6-66C8DCA56678}">
      <dgm:prSet/>
      <dgm:spPr/>
      <dgm:t>
        <a:bodyPr/>
        <a:lstStyle/>
        <a:p>
          <a:endParaRPr lang="en-IN"/>
        </a:p>
      </dgm:t>
    </dgm:pt>
    <dgm:pt modelId="{5371CF25-B99D-4C95-A9DE-1B47154EAD81}" type="sibTrans" cxnId="{8E0F3333-E0FF-4C2A-B1E6-66C8DCA56678}">
      <dgm:prSet/>
      <dgm:spPr/>
      <dgm:t>
        <a:bodyPr/>
        <a:lstStyle/>
        <a:p>
          <a:endParaRPr lang="en-IN"/>
        </a:p>
      </dgm:t>
    </dgm:pt>
    <dgm:pt modelId="{3458DEE9-05CB-4EBA-9B19-B46D89E8067E}" type="pres">
      <dgm:prSet presAssocID="{E1030807-01BB-4961-9926-1C2986819036}" presName="linearFlow" presStyleCnt="0">
        <dgm:presLayoutVars>
          <dgm:dir/>
          <dgm:animLvl val="lvl"/>
          <dgm:resizeHandles val="exact"/>
        </dgm:presLayoutVars>
      </dgm:prSet>
      <dgm:spPr/>
    </dgm:pt>
    <dgm:pt modelId="{EC3A5DAA-A3F0-4CBC-A14E-DA3B2D7E5A37}" type="pres">
      <dgm:prSet presAssocID="{CCFD5DE0-CD12-4E71-A4DE-DA427C12D66B}" presName="composite" presStyleCnt="0"/>
      <dgm:spPr/>
    </dgm:pt>
    <dgm:pt modelId="{2A76208E-F7C2-4BEA-AA80-2934D1998C46}" type="pres">
      <dgm:prSet presAssocID="{CCFD5DE0-CD12-4E71-A4DE-DA427C12D66B}" presName="parentText" presStyleLbl="alignNode1" presStyleIdx="0" presStyleCnt="3" custLinFactNeighborX="-2495" custLinFactNeighborY="-1773">
        <dgm:presLayoutVars>
          <dgm:chMax val="1"/>
          <dgm:bulletEnabled val="1"/>
        </dgm:presLayoutVars>
      </dgm:prSet>
      <dgm:spPr/>
    </dgm:pt>
    <dgm:pt modelId="{85AE3D6A-1A42-4630-80BA-EEEE0BFAF544}" type="pres">
      <dgm:prSet presAssocID="{CCFD5DE0-CD12-4E71-A4DE-DA427C12D66B}" presName="descendantText" presStyleLbl="alignAcc1" presStyleIdx="0" presStyleCnt="3">
        <dgm:presLayoutVars>
          <dgm:bulletEnabled val="1"/>
        </dgm:presLayoutVars>
      </dgm:prSet>
      <dgm:spPr/>
    </dgm:pt>
    <dgm:pt modelId="{114B2C53-298E-45B2-9788-5763A4D24EA0}" type="pres">
      <dgm:prSet presAssocID="{29C096B7-BF17-4871-B674-EBDE68ABD75D}" presName="sp" presStyleCnt="0"/>
      <dgm:spPr/>
    </dgm:pt>
    <dgm:pt modelId="{389874A8-06BC-4ADE-9EC3-532D8E1D10AC}" type="pres">
      <dgm:prSet presAssocID="{89CF2908-FA92-4D12-9B2C-895BAE68298C}" presName="composite" presStyleCnt="0"/>
      <dgm:spPr/>
    </dgm:pt>
    <dgm:pt modelId="{28E430CC-D3D0-4352-87AA-778D5E095B2F}" type="pres">
      <dgm:prSet presAssocID="{89CF2908-FA92-4D12-9B2C-895BAE68298C}" presName="parentText" presStyleLbl="alignNode1" presStyleIdx="1" presStyleCnt="3">
        <dgm:presLayoutVars>
          <dgm:chMax val="1"/>
          <dgm:bulletEnabled val="1"/>
        </dgm:presLayoutVars>
      </dgm:prSet>
      <dgm:spPr/>
    </dgm:pt>
    <dgm:pt modelId="{1E9A289E-299C-429A-9636-3E2CF3C17DF7}" type="pres">
      <dgm:prSet presAssocID="{89CF2908-FA92-4D12-9B2C-895BAE68298C}" presName="descendantText" presStyleLbl="alignAcc1" presStyleIdx="1" presStyleCnt="3">
        <dgm:presLayoutVars>
          <dgm:bulletEnabled val="1"/>
        </dgm:presLayoutVars>
      </dgm:prSet>
      <dgm:spPr/>
    </dgm:pt>
    <dgm:pt modelId="{AF2205B8-56F7-438D-BDDA-6CC7B7565645}" type="pres">
      <dgm:prSet presAssocID="{B11F14A2-6E43-49DA-A6F0-69125A3A5CD7}" presName="sp" presStyleCnt="0"/>
      <dgm:spPr/>
    </dgm:pt>
    <dgm:pt modelId="{4FADA3AA-60B3-4C37-8DCE-94843267D701}" type="pres">
      <dgm:prSet presAssocID="{065DE6BA-710D-413D-98E3-187FB5A7A0BC}" presName="composite" presStyleCnt="0"/>
      <dgm:spPr/>
    </dgm:pt>
    <dgm:pt modelId="{64ED9E86-AC45-403E-BBB0-94F5A6A678CF}" type="pres">
      <dgm:prSet presAssocID="{065DE6BA-710D-413D-98E3-187FB5A7A0BC}" presName="parentText" presStyleLbl="alignNode1" presStyleIdx="2" presStyleCnt="3">
        <dgm:presLayoutVars>
          <dgm:chMax val="1"/>
          <dgm:bulletEnabled val="1"/>
        </dgm:presLayoutVars>
      </dgm:prSet>
      <dgm:spPr/>
    </dgm:pt>
    <dgm:pt modelId="{D094740A-7216-4BD4-ACCE-B1C06A912399}" type="pres">
      <dgm:prSet presAssocID="{065DE6BA-710D-413D-98E3-187FB5A7A0BC}" presName="descendantText" presStyleLbl="alignAcc1" presStyleIdx="2" presStyleCnt="3">
        <dgm:presLayoutVars>
          <dgm:bulletEnabled val="1"/>
        </dgm:presLayoutVars>
      </dgm:prSet>
      <dgm:spPr/>
    </dgm:pt>
  </dgm:ptLst>
  <dgm:cxnLst>
    <dgm:cxn modelId="{D12BB301-2A1E-4B5D-96AC-6AA7AF280980}" srcId="{89CF2908-FA92-4D12-9B2C-895BAE68298C}" destId="{BC5413AB-E5EA-4282-AD7E-84935FB7D984}" srcOrd="1" destOrd="0" parTransId="{3628EAD8-FD17-4312-A87D-4C707F7598DC}" sibTransId="{318D5401-9524-4CC7-8C06-CF2C0766EDFA}"/>
    <dgm:cxn modelId="{7B5F9019-1950-4D15-B156-43B7AF008C40}" type="presOf" srcId="{1D668B1A-4DB6-435A-8493-62AC9796BDB7}" destId="{1E9A289E-299C-429A-9636-3E2CF3C17DF7}" srcOrd="0" destOrd="0" presId="urn:microsoft.com/office/officeart/2005/8/layout/chevron2"/>
    <dgm:cxn modelId="{AA2AE926-A2C5-42A3-A039-1BA07CFDEF46}" srcId="{89CF2908-FA92-4D12-9B2C-895BAE68298C}" destId="{1D668B1A-4DB6-435A-8493-62AC9796BDB7}" srcOrd="0" destOrd="0" parTransId="{E881721D-2E28-4EE6-9ADE-12D18BEC7580}" sibTransId="{A299C589-2B51-49EE-9176-C4421BDA6F24}"/>
    <dgm:cxn modelId="{8E0F3333-E0FF-4C2A-B1E6-66C8DCA56678}" srcId="{065DE6BA-710D-413D-98E3-187FB5A7A0BC}" destId="{65661380-2D23-455A-B2F7-7FE5E71A6B7B}" srcOrd="1" destOrd="0" parTransId="{D86CD601-168A-43A2-9FF7-8B1E6718A4F4}" sibTransId="{5371CF25-B99D-4C95-A9DE-1B47154EAD81}"/>
    <dgm:cxn modelId="{9622D433-47EE-49F1-940D-51DC12246F26}" type="presOf" srcId="{BC5413AB-E5EA-4282-AD7E-84935FB7D984}" destId="{1E9A289E-299C-429A-9636-3E2CF3C17DF7}" srcOrd="0" destOrd="1" presId="urn:microsoft.com/office/officeart/2005/8/layout/chevron2"/>
    <dgm:cxn modelId="{40533338-C1CD-4BCF-9282-9D61672F478C}" srcId="{CCFD5DE0-CD12-4E71-A4DE-DA427C12D66B}" destId="{38F947FD-B682-4FBB-9954-BF6B101BB45F}" srcOrd="0" destOrd="0" parTransId="{1DEDFE86-8A62-4137-A1E2-3C6593BE46A8}" sibTransId="{2B883831-8DB5-4198-BDD1-CF1ED283FA28}"/>
    <dgm:cxn modelId="{09BA875B-A4A2-4B1C-9EC6-77B0DD1D2CB7}" srcId="{CCFD5DE0-CD12-4E71-A4DE-DA427C12D66B}" destId="{FD3E1790-60DC-4F51-86D0-1D555580382E}" srcOrd="1" destOrd="0" parTransId="{8206D1A5-3155-489A-9754-FB5F20504AC1}" sibTransId="{10871359-90CF-43ED-971B-DBF7FC37B157}"/>
    <dgm:cxn modelId="{E18FD14B-7B17-4608-962B-F4BAF6FA2E49}" type="presOf" srcId="{89CF2908-FA92-4D12-9B2C-895BAE68298C}" destId="{28E430CC-D3D0-4352-87AA-778D5E095B2F}" srcOrd="0" destOrd="0" presId="urn:microsoft.com/office/officeart/2005/8/layout/chevron2"/>
    <dgm:cxn modelId="{6B364057-B9B5-47DB-9003-1208CA13308A}" type="presOf" srcId="{C49A4036-082B-445A-B53A-5B1CAF82B27A}" destId="{D094740A-7216-4BD4-ACCE-B1C06A912399}" srcOrd="0" destOrd="0" presId="urn:microsoft.com/office/officeart/2005/8/layout/chevron2"/>
    <dgm:cxn modelId="{9C3CA777-FA29-481D-ABA7-B3163D85C240}" srcId="{E1030807-01BB-4961-9926-1C2986819036}" destId="{89CF2908-FA92-4D12-9B2C-895BAE68298C}" srcOrd="1" destOrd="0" parTransId="{DB9FCBFF-278B-4023-BED9-4D328D0C244C}" sibTransId="{B11F14A2-6E43-49DA-A6F0-69125A3A5CD7}"/>
    <dgm:cxn modelId="{0D9C1384-97C0-4D19-A0A0-3C35A61E2629}" srcId="{065DE6BA-710D-413D-98E3-187FB5A7A0BC}" destId="{C49A4036-082B-445A-B53A-5B1CAF82B27A}" srcOrd="0" destOrd="0" parTransId="{2B0E380C-49F8-44FB-9C03-FD207FD36B15}" sibTransId="{7E1C5197-59BC-4542-A24C-13EDCA281FC4}"/>
    <dgm:cxn modelId="{C15FC8A3-6D2D-4A22-B199-C999024A45D0}" srcId="{E1030807-01BB-4961-9926-1C2986819036}" destId="{CCFD5DE0-CD12-4E71-A4DE-DA427C12D66B}" srcOrd="0" destOrd="0" parTransId="{ECED9456-A9B1-4188-8382-05043271C2D8}" sibTransId="{29C096B7-BF17-4871-B674-EBDE68ABD75D}"/>
    <dgm:cxn modelId="{D5FD9EA7-1EF4-4989-81CB-E5C65F7299DB}" type="presOf" srcId="{FD3E1790-60DC-4F51-86D0-1D555580382E}" destId="{85AE3D6A-1A42-4630-80BA-EEEE0BFAF544}" srcOrd="0" destOrd="1" presId="urn:microsoft.com/office/officeart/2005/8/layout/chevron2"/>
    <dgm:cxn modelId="{58A09AAB-CC5D-4825-BFBE-DD683E9F1C3C}" type="presOf" srcId="{38F947FD-B682-4FBB-9954-BF6B101BB45F}" destId="{85AE3D6A-1A42-4630-80BA-EEEE0BFAF544}" srcOrd="0" destOrd="0" presId="urn:microsoft.com/office/officeart/2005/8/layout/chevron2"/>
    <dgm:cxn modelId="{0473B9B4-E463-490B-8DD1-427364C59639}" type="presOf" srcId="{065DE6BA-710D-413D-98E3-187FB5A7A0BC}" destId="{64ED9E86-AC45-403E-BBB0-94F5A6A678CF}" srcOrd="0" destOrd="0" presId="urn:microsoft.com/office/officeart/2005/8/layout/chevron2"/>
    <dgm:cxn modelId="{A6A1F9BD-9197-4926-A305-A274C4B1B814}" type="presOf" srcId="{CCFD5DE0-CD12-4E71-A4DE-DA427C12D66B}" destId="{2A76208E-F7C2-4BEA-AA80-2934D1998C46}" srcOrd="0" destOrd="0" presId="urn:microsoft.com/office/officeart/2005/8/layout/chevron2"/>
    <dgm:cxn modelId="{AE164DE2-1BC8-4EF8-9EBF-AEC980AB8B2D}" srcId="{E1030807-01BB-4961-9926-1C2986819036}" destId="{065DE6BA-710D-413D-98E3-187FB5A7A0BC}" srcOrd="2" destOrd="0" parTransId="{2185F722-BDEE-442E-BAB6-3D1AFC66A764}" sibTransId="{24AC2D49-63A1-45A0-A3ED-5A7BC94DEE53}"/>
    <dgm:cxn modelId="{AE7C61E3-349E-48BB-8084-7E8A28948815}" type="presOf" srcId="{E1030807-01BB-4961-9926-1C2986819036}" destId="{3458DEE9-05CB-4EBA-9B19-B46D89E8067E}" srcOrd="0" destOrd="0" presId="urn:microsoft.com/office/officeart/2005/8/layout/chevron2"/>
    <dgm:cxn modelId="{417ADAE3-9BA5-4C3D-A856-2C252562DEFD}" type="presOf" srcId="{65661380-2D23-455A-B2F7-7FE5E71A6B7B}" destId="{D094740A-7216-4BD4-ACCE-B1C06A912399}" srcOrd="0" destOrd="1" presId="urn:microsoft.com/office/officeart/2005/8/layout/chevron2"/>
    <dgm:cxn modelId="{100E86B4-2037-429E-BD49-392FFCDA9488}" type="presParOf" srcId="{3458DEE9-05CB-4EBA-9B19-B46D89E8067E}" destId="{EC3A5DAA-A3F0-4CBC-A14E-DA3B2D7E5A37}" srcOrd="0" destOrd="0" presId="urn:microsoft.com/office/officeart/2005/8/layout/chevron2"/>
    <dgm:cxn modelId="{F000C54A-0A38-41D3-84BB-8A12A092AEA3}" type="presParOf" srcId="{EC3A5DAA-A3F0-4CBC-A14E-DA3B2D7E5A37}" destId="{2A76208E-F7C2-4BEA-AA80-2934D1998C46}" srcOrd="0" destOrd="0" presId="urn:microsoft.com/office/officeart/2005/8/layout/chevron2"/>
    <dgm:cxn modelId="{69568672-C1EF-43E6-8D94-84CB0A13B955}" type="presParOf" srcId="{EC3A5DAA-A3F0-4CBC-A14E-DA3B2D7E5A37}" destId="{85AE3D6A-1A42-4630-80BA-EEEE0BFAF544}" srcOrd="1" destOrd="0" presId="urn:microsoft.com/office/officeart/2005/8/layout/chevron2"/>
    <dgm:cxn modelId="{6A9A125C-3F03-4D10-829B-2FEB0FA58195}" type="presParOf" srcId="{3458DEE9-05CB-4EBA-9B19-B46D89E8067E}" destId="{114B2C53-298E-45B2-9788-5763A4D24EA0}" srcOrd="1" destOrd="0" presId="urn:microsoft.com/office/officeart/2005/8/layout/chevron2"/>
    <dgm:cxn modelId="{B5AE0B3E-56AD-436F-A4B6-BC92FD1F5820}" type="presParOf" srcId="{3458DEE9-05CB-4EBA-9B19-B46D89E8067E}" destId="{389874A8-06BC-4ADE-9EC3-532D8E1D10AC}" srcOrd="2" destOrd="0" presId="urn:microsoft.com/office/officeart/2005/8/layout/chevron2"/>
    <dgm:cxn modelId="{14393258-E8AB-4B69-B6BD-8F7C102616D3}" type="presParOf" srcId="{389874A8-06BC-4ADE-9EC3-532D8E1D10AC}" destId="{28E430CC-D3D0-4352-87AA-778D5E095B2F}" srcOrd="0" destOrd="0" presId="urn:microsoft.com/office/officeart/2005/8/layout/chevron2"/>
    <dgm:cxn modelId="{B6FA639E-D320-42F6-A2E7-37877D552CD3}" type="presParOf" srcId="{389874A8-06BC-4ADE-9EC3-532D8E1D10AC}" destId="{1E9A289E-299C-429A-9636-3E2CF3C17DF7}" srcOrd="1" destOrd="0" presId="urn:microsoft.com/office/officeart/2005/8/layout/chevron2"/>
    <dgm:cxn modelId="{7B768D9D-0ACD-4CDE-8C1D-E976754A7FED}" type="presParOf" srcId="{3458DEE9-05CB-4EBA-9B19-B46D89E8067E}" destId="{AF2205B8-56F7-438D-BDDA-6CC7B7565645}" srcOrd="3" destOrd="0" presId="urn:microsoft.com/office/officeart/2005/8/layout/chevron2"/>
    <dgm:cxn modelId="{E9C948B2-B23C-4707-9A3E-F68566CC4410}" type="presParOf" srcId="{3458DEE9-05CB-4EBA-9B19-B46D89E8067E}" destId="{4FADA3AA-60B3-4C37-8DCE-94843267D701}" srcOrd="4" destOrd="0" presId="urn:microsoft.com/office/officeart/2005/8/layout/chevron2"/>
    <dgm:cxn modelId="{13FA220D-1A2B-4B0D-BADD-1F4E04B5B891}" type="presParOf" srcId="{4FADA3AA-60B3-4C37-8DCE-94843267D701}" destId="{64ED9E86-AC45-403E-BBB0-94F5A6A678CF}" srcOrd="0" destOrd="0" presId="urn:microsoft.com/office/officeart/2005/8/layout/chevron2"/>
    <dgm:cxn modelId="{E00221A0-0376-4306-8CFC-2A7EBC86392A}" type="presParOf" srcId="{4FADA3AA-60B3-4C37-8DCE-94843267D701}" destId="{D094740A-7216-4BD4-ACCE-B1C06A91239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81C19E-DDE1-4284-8F6F-13D804CC537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A38731B3-5F40-4142-B43A-E08DFB8C629C}">
      <dgm:prSet/>
      <dgm:spPr/>
      <dgm:t>
        <a:bodyPr/>
        <a:lstStyle/>
        <a:p>
          <a:pPr rtl="0"/>
          <a:r>
            <a:rPr lang="en-IN" dirty="0"/>
            <a:t>ATOM</a:t>
          </a:r>
        </a:p>
      </dgm:t>
    </dgm:pt>
    <dgm:pt modelId="{0278BD1A-E422-484E-A811-6CE275C3CAFB}" type="parTrans" cxnId="{007C2A70-A0E9-4C24-98BF-B1002C2D7018}">
      <dgm:prSet/>
      <dgm:spPr/>
      <dgm:t>
        <a:bodyPr/>
        <a:lstStyle/>
        <a:p>
          <a:endParaRPr lang="en-IN"/>
        </a:p>
      </dgm:t>
    </dgm:pt>
    <dgm:pt modelId="{E1E36F25-4BB4-433E-B36B-0C79392BD758}" type="sibTrans" cxnId="{007C2A70-A0E9-4C24-98BF-B1002C2D7018}">
      <dgm:prSet/>
      <dgm:spPr/>
      <dgm:t>
        <a:bodyPr/>
        <a:lstStyle/>
        <a:p>
          <a:endParaRPr lang="en-IN"/>
        </a:p>
      </dgm:t>
    </dgm:pt>
    <dgm:pt modelId="{0573249C-5B23-448B-9D50-97A554B256EB}">
      <dgm:prSet/>
      <dgm:spPr/>
      <dgm:t>
        <a:bodyPr/>
        <a:lstStyle/>
        <a:p>
          <a:pPr rtl="0"/>
          <a:r>
            <a:rPr lang="en-IN" dirty="0"/>
            <a:t>1.FRONT END</a:t>
          </a:r>
        </a:p>
      </dgm:t>
    </dgm:pt>
    <dgm:pt modelId="{CCC61A61-16BC-4D9F-9919-DDF35641181F}" type="parTrans" cxnId="{75E27C7F-7B8C-4068-8720-95632EC6931F}">
      <dgm:prSet/>
      <dgm:spPr/>
      <dgm:t>
        <a:bodyPr/>
        <a:lstStyle/>
        <a:p>
          <a:endParaRPr lang="en-IN"/>
        </a:p>
      </dgm:t>
    </dgm:pt>
    <dgm:pt modelId="{447A2FED-8F8E-4B85-A9CD-4FD148B40FDE}" type="sibTrans" cxnId="{75E27C7F-7B8C-4068-8720-95632EC6931F}">
      <dgm:prSet/>
      <dgm:spPr/>
      <dgm:t>
        <a:bodyPr/>
        <a:lstStyle/>
        <a:p>
          <a:endParaRPr lang="en-IN"/>
        </a:p>
      </dgm:t>
    </dgm:pt>
    <dgm:pt modelId="{AD8CCB00-6A76-4B52-BB0A-3693D9353053}" type="pres">
      <dgm:prSet presAssocID="{5581C19E-DDE1-4284-8F6F-13D804CC5370}" presName="cycle" presStyleCnt="0">
        <dgm:presLayoutVars>
          <dgm:dir/>
          <dgm:resizeHandles val="exact"/>
        </dgm:presLayoutVars>
      </dgm:prSet>
      <dgm:spPr/>
    </dgm:pt>
    <dgm:pt modelId="{95B5B3CD-0564-44B8-A076-09C58F03BD9A}" type="pres">
      <dgm:prSet presAssocID="{A38731B3-5F40-4142-B43A-E08DFB8C629C}" presName="node" presStyleLbl="node1" presStyleIdx="0" presStyleCnt="2">
        <dgm:presLayoutVars>
          <dgm:bulletEnabled val="1"/>
        </dgm:presLayoutVars>
      </dgm:prSet>
      <dgm:spPr/>
    </dgm:pt>
    <dgm:pt modelId="{41491C3C-5C4B-4550-BABA-FCE0577A6AAD}" type="pres">
      <dgm:prSet presAssocID="{E1E36F25-4BB4-433E-B36B-0C79392BD758}" presName="sibTrans" presStyleLbl="sibTrans2D1" presStyleIdx="0" presStyleCnt="2"/>
      <dgm:spPr/>
    </dgm:pt>
    <dgm:pt modelId="{35EA0EFB-3FEE-4747-B617-787D47A73C52}" type="pres">
      <dgm:prSet presAssocID="{E1E36F25-4BB4-433E-B36B-0C79392BD758}" presName="connectorText" presStyleLbl="sibTrans2D1" presStyleIdx="0" presStyleCnt="2"/>
      <dgm:spPr/>
    </dgm:pt>
    <dgm:pt modelId="{E1C04EB3-88BF-4836-B6C0-603FC75214D8}" type="pres">
      <dgm:prSet presAssocID="{0573249C-5B23-448B-9D50-97A554B256EB}" presName="node" presStyleLbl="node1" presStyleIdx="1" presStyleCnt="2">
        <dgm:presLayoutVars>
          <dgm:bulletEnabled val="1"/>
        </dgm:presLayoutVars>
      </dgm:prSet>
      <dgm:spPr/>
    </dgm:pt>
    <dgm:pt modelId="{7D6223EE-A889-4131-B6BD-B9A9CAAF7378}" type="pres">
      <dgm:prSet presAssocID="{447A2FED-8F8E-4B85-A9CD-4FD148B40FDE}" presName="sibTrans" presStyleLbl="sibTrans2D1" presStyleIdx="1" presStyleCnt="2"/>
      <dgm:spPr/>
    </dgm:pt>
    <dgm:pt modelId="{67DD80F0-40D6-49AE-BBCF-459352859941}" type="pres">
      <dgm:prSet presAssocID="{447A2FED-8F8E-4B85-A9CD-4FD148B40FDE}" presName="connectorText" presStyleLbl="sibTrans2D1" presStyleIdx="1" presStyleCnt="2"/>
      <dgm:spPr/>
    </dgm:pt>
  </dgm:ptLst>
  <dgm:cxnLst>
    <dgm:cxn modelId="{699DC41E-EDF7-47F8-8BA1-AA220D68B1B8}" type="presOf" srcId="{447A2FED-8F8E-4B85-A9CD-4FD148B40FDE}" destId="{67DD80F0-40D6-49AE-BBCF-459352859941}" srcOrd="1" destOrd="0" presId="urn:microsoft.com/office/officeart/2005/8/layout/cycle2"/>
    <dgm:cxn modelId="{ECF63334-A40C-461B-9EBF-4FFDF06C1C5E}" type="presOf" srcId="{E1E36F25-4BB4-433E-B36B-0C79392BD758}" destId="{41491C3C-5C4B-4550-BABA-FCE0577A6AAD}" srcOrd="0" destOrd="0" presId="urn:microsoft.com/office/officeart/2005/8/layout/cycle2"/>
    <dgm:cxn modelId="{F3759769-663F-4317-BEE3-6A8689B662CA}" type="presOf" srcId="{0573249C-5B23-448B-9D50-97A554B256EB}" destId="{E1C04EB3-88BF-4836-B6C0-603FC75214D8}" srcOrd="0" destOrd="0" presId="urn:microsoft.com/office/officeart/2005/8/layout/cycle2"/>
    <dgm:cxn modelId="{007C2A70-A0E9-4C24-98BF-B1002C2D7018}" srcId="{5581C19E-DDE1-4284-8F6F-13D804CC5370}" destId="{A38731B3-5F40-4142-B43A-E08DFB8C629C}" srcOrd="0" destOrd="0" parTransId="{0278BD1A-E422-484E-A811-6CE275C3CAFB}" sibTransId="{E1E36F25-4BB4-433E-B36B-0C79392BD758}"/>
    <dgm:cxn modelId="{75E27C7F-7B8C-4068-8720-95632EC6931F}" srcId="{5581C19E-DDE1-4284-8F6F-13D804CC5370}" destId="{0573249C-5B23-448B-9D50-97A554B256EB}" srcOrd="1" destOrd="0" parTransId="{CCC61A61-16BC-4D9F-9919-DDF35641181F}" sibTransId="{447A2FED-8F8E-4B85-A9CD-4FD148B40FDE}"/>
    <dgm:cxn modelId="{60888EA1-9E32-4714-8525-3EB098D388D1}" type="presOf" srcId="{A38731B3-5F40-4142-B43A-E08DFB8C629C}" destId="{95B5B3CD-0564-44B8-A076-09C58F03BD9A}" srcOrd="0" destOrd="0" presId="urn:microsoft.com/office/officeart/2005/8/layout/cycle2"/>
    <dgm:cxn modelId="{E53C45CC-ABC2-4147-990F-97028BFFB31C}" type="presOf" srcId="{E1E36F25-4BB4-433E-B36B-0C79392BD758}" destId="{35EA0EFB-3FEE-4747-B617-787D47A73C52}" srcOrd="1" destOrd="0" presId="urn:microsoft.com/office/officeart/2005/8/layout/cycle2"/>
    <dgm:cxn modelId="{441FB4DB-EBD7-4B99-8E9E-521178CE0677}" type="presOf" srcId="{5581C19E-DDE1-4284-8F6F-13D804CC5370}" destId="{AD8CCB00-6A76-4B52-BB0A-3693D9353053}" srcOrd="0" destOrd="0" presId="urn:microsoft.com/office/officeart/2005/8/layout/cycle2"/>
    <dgm:cxn modelId="{A78213DD-D375-46A1-8BAE-E4550C60CAFF}" type="presOf" srcId="{447A2FED-8F8E-4B85-A9CD-4FD148B40FDE}" destId="{7D6223EE-A889-4131-B6BD-B9A9CAAF7378}" srcOrd="0" destOrd="0" presId="urn:microsoft.com/office/officeart/2005/8/layout/cycle2"/>
    <dgm:cxn modelId="{8C5F8DCC-AAAE-4471-AA26-2E4269125B3B}" type="presParOf" srcId="{AD8CCB00-6A76-4B52-BB0A-3693D9353053}" destId="{95B5B3CD-0564-44B8-A076-09C58F03BD9A}" srcOrd="0" destOrd="0" presId="urn:microsoft.com/office/officeart/2005/8/layout/cycle2"/>
    <dgm:cxn modelId="{52B2A4A6-F5F3-4AD9-AC97-214714C3974F}" type="presParOf" srcId="{AD8CCB00-6A76-4B52-BB0A-3693D9353053}" destId="{41491C3C-5C4B-4550-BABA-FCE0577A6AAD}" srcOrd="1" destOrd="0" presId="urn:microsoft.com/office/officeart/2005/8/layout/cycle2"/>
    <dgm:cxn modelId="{3DA92468-9721-469F-998B-C47187121BB6}" type="presParOf" srcId="{41491C3C-5C4B-4550-BABA-FCE0577A6AAD}" destId="{35EA0EFB-3FEE-4747-B617-787D47A73C52}" srcOrd="0" destOrd="0" presId="urn:microsoft.com/office/officeart/2005/8/layout/cycle2"/>
    <dgm:cxn modelId="{3878377A-C182-4C99-A5DB-067DCE66199F}" type="presParOf" srcId="{AD8CCB00-6A76-4B52-BB0A-3693D9353053}" destId="{E1C04EB3-88BF-4836-B6C0-603FC75214D8}" srcOrd="2" destOrd="0" presId="urn:microsoft.com/office/officeart/2005/8/layout/cycle2"/>
    <dgm:cxn modelId="{1F5865E5-E77F-4057-8D54-610CEA032CEE}" type="presParOf" srcId="{AD8CCB00-6A76-4B52-BB0A-3693D9353053}" destId="{7D6223EE-A889-4131-B6BD-B9A9CAAF7378}" srcOrd="3" destOrd="0" presId="urn:microsoft.com/office/officeart/2005/8/layout/cycle2"/>
    <dgm:cxn modelId="{75DDF611-BBFC-4662-8629-DEB58058EE99}" type="presParOf" srcId="{7D6223EE-A889-4131-B6BD-B9A9CAAF7378}" destId="{67DD80F0-40D6-49AE-BBCF-45935285994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81C19E-DDE1-4284-8F6F-13D804CC537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A38731B3-5F40-4142-B43A-E08DFB8C629C}">
      <dgm:prSet/>
      <dgm:spPr/>
      <dgm:t>
        <a:bodyPr/>
        <a:lstStyle/>
        <a:p>
          <a:pPr rtl="0"/>
          <a:r>
            <a:rPr lang="en-IN"/>
            <a:t>XAMPP SERVER</a:t>
          </a:r>
          <a:endParaRPr lang="en-IN" dirty="0"/>
        </a:p>
      </dgm:t>
    </dgm:pt>
    <dgm:pt modelId="{0278BD1A-E422-484E-A811-6CE275C3CAFB}" type="parTrans" cxnId="{007C2A70-A0E9-4C24-98BF-B1002C2D7018}">
      <dgm:prSet/>
      <dgm:spPr/>
      <dgm:t>
        <a:bodyPr/>
        <a:lstStyle/>
        <a:p>
          <a:endParaRPr lang="en-IN"/>
        </a:p>
      </dgm:t>
    </dgm:pt>
    <dgm:pt modelId="{E1E36F25-4BB4-433E-B36B-0C79392BD758}" type="sibTrans" cxnId="{007C2A70-A0E9-4C24-98BF-B1002C2D7018}">
      <dgm:prSet/>
      <dgm:spPr/>
      <dgm:t>
        <a:bodyPr/>
        <a:lstStyle/>
        <a:p>
          <a:endParaRPr lang="en-IN"/>
        </a:p>
      </dgm:t>
    </dgm:pt>
    <dgm:pt modelId="{0573249C-5B23-448B-9D50-97A554B256EB}">
      <dgm:prSet/>
      <dgm:spPr/>
      <dgm:t>
        <a:bodyPr/>
        <a:lstStyle/>
        <a:p>
          <a:pPr rtl="0"/>
          <a:r>
            <a:rPr lang="en-IN" dirty="0"/>
            <a:t>2. BACK END</a:t>
          </a:r>
        </a:p>
      </dgm:t>
    </dgm:pt>
    <dgm:pt modelId="{CCC61A61-16BC-4D9F-9919-DDF35641181F}" type="parTrans" cxnId="{75E27C7F-7B8C-4068-8720-95632EC6931F}">
      <dgm:prSet/>
      <dgm:spPr/>
      <dgm:t>
        <a:bodyPr/>
        <a:lstStyle/>
        <a:p>
          <a:endParaRPr lang="en-IN"/>
        </a:p>
      </dgm:t>
    </dgm:pt>
    <dgm:pt modelId="{447A2FED-8F8E-4B85-A9CD-4FD148B40FDE}" type="sibTrans" cxnId="{75E27C7F-7B8C-4068-8720-95632EC6931F}">
      <dgm:prSet/>
      <dgm:spPr/>
      <dgm:t>
        <a:bodyPr/>
        <a:lstStyle/>
        <a:p>
          <a:endParaRPr lang="en-IN"/>
        </a:p>
      </dgm:t>
    </dgm:pt>
    <dgm:pt modelId="{AD8CCB00-6A76-4B52-BB0A-3693D9353053}" type="pres">
      <dgm:prSet presAssocID="{5581C19E-DDE1-4284-8F6F-13D804CC5370}" presName="cycle" presStyleCnt="0">
        <dgm:presLayoutVars>
          <dgm:dir/>
          <dgm:resizeHandles val="exact"/>
        </dgm:presLayoutVars>
      </dgm:prSet>
      <dgm:spPr/>
    </dgm:pt>
    <dgm:pt modelId="{95B5B3CD-0564-44B8-A076-09C58F03BD9A}" type="pres">
      <dgm:prSet presAssocID="{A38731B3-5F40-4142-B43A-E08DFB8C629C}" presName="node" presStyleLbl="node1" presStyleIdx="0" presStyleCnt="2">
        <dgm:presLayoutVars>
          <dgm:bulletEnabled val="1"/>
        </dgm:presLayoutVars>
      </dgm:prSet>
      <dgm:spPr/>
    </dgm:pt>
    <dgm:pt modelId="{41491C3C-5C4B-4550-BABA-FCE0577A6AAD}" type="pres">
      <dgm:prSet presAssocID="{E1E36F25-4BB4-433E-B36B-0C79392BD758}" presName="sibTrans" presStyleLbl="sibTrans2D1" presStyleIdx="0" presStyleCnt="2"/>
      <dgm:spPr/>
    </dgm:pt>
    <dgm:pt modelId="{35EA0EFB-3FEE-4747-B617-787D47A73C52}" type="pres">
      <dgm:prSet presAssocID="{E1E36F25-4BB4-433E-B36B-0C79392BD758}" presName="connectorText" presStyleLbl="sibTrans2D1" presStyleIdx="0" presStyleCnt="2"/>
      <dgm:spPr/>
    </dgm:pt>
    <dgm:pt modelId="{E1C04EB3-88BF-4836-B6C0-603FC75214D8}" type="pres">
      <dgm:prSet presAssocID="{0573249C-5B23-448B-9D50-97A554B256EB}" presName="node" presStyleLbl="node1" presStyleIdx="1" presStyleCnt="2">
        <dgm:presLayoutVars>
          <dgm:bulletEnabled val="1"/>
        </dgm:presLayoutVars>
      </dgm:prSet>
      <dgm:spPr/>
    </dgm:pt>
    <dgm:pt modelId="{7D6223EE-A889-4131-B6BD-B9A9CAAF7378}" type="pres">
      <dgm:prSet presAssocID="{447A2FED-8F8E-4B85-A9CD-4FD148B40FDE}" presName="sibTrans" presStyleLbl="sibTrans2D1" presStyleIdx="1" presStyleCnt="2"/>
      <dgm:spPr/>
    </dgm:pt>
    <dgm:pt modelId="{67DD80F0-40D6-49AE-BBCF-459352859941}" type="pres">
      <dgm:prSet presAssocID="{447A2FED-8F8E-4B85-A9CD-4FD148B40FDE}" presName="connectorText" presStyleLbl="sibTrans2D1" presStyleIdx="1" presStyleCnt="2"/>
      <dgm:spPr/>
    </dgm:pt>
  </dgm:ptLst>
  <dgm:cxnLst>
    <dgm:cxn modelId="{CFC36F1B-9EA1-4EDA-988F-AE6EC9E0E404}" type="presOf" srcId="{E1E36F25-4BB4-433E-B36B-0C79392BD758}" destId="{35EA0EFB-3FEE-4747-B617-787D47A73C52}" srcOrd="1" destOrd="0" presId="urn:microsoft.com/office/officeart/2005/8/layout/cycle2"/>
    <dgm:cxn modelId="{7AEC8C2F-780A-4062-8C06-D09F11BA76B0}" type="presOf" srcId="{0573249C-5B23-448B-9D50-97A554B256EB}" destId="{E1C04EB3-88BF-4836-B6C0-603FC75214D8}" srcOrd="0" destOrd="0" presId="urn:microsoft.com/office/officeart/2005/8/layout/cycle2"/>
    <dgm:cxn modelId="{007C2A70-A0E9-4C24-98BF-B1002C2D7018}" srcId="{5581C19E-DDE1-4284-8F6F-13D804CC5370}" destId="{A38731B3-5F40-4142-B43A-E08DFB8C629C}" srcOrd="0" destOrd="0" parTransId="{0278BD1A-E422-484E-A811-6CE275C3CAFB}" sibTransId="{E1E36F25-4BB4-433E-B36B-0C79392BD758}"/>
    <dgm:cxn modelId="{5A8DE770-BC5B-4A5A-B00A-5A63482098CD}" type="presOf" srcId="{447A2FED-8F8E-4B85-A9CD-4FD148B40FDE}" destId="{7D6223EE-A889-4131-B6BD-B9A9CAAF7378}" srcOrd="0" destOrd="0" presId="urn:microsoft.com/office/officeart/2005/8/layout/cycle2"/>
    <dgm:cxn modelId="{9B5F8E51-1698-43E8-A5E5-23FF3DA33A98}" type="presOf" srcId="{E1E36F25-4BB4-433E-B36B-0C79392BD758}" destId="{41491C3C-5C4B-4550-BABA-FCE0577A6AAD}" srcOrd="0" destOrd="0" presId="urn:microsoft.com/office/officeart/2005/8/layout/cycle2"/>
    <dgm:cxn modelId="{75E27C7F-7B8C-4068-8720-95632EC6931F}" srcId="{5581C19E-DDE1-4284-8F6F-13D804CC5370}" destId="{0573249C-5B23-448B-9D50-97A554B256EB}" srcOrd="1" destOrd="0" parTransId="{CCC61A61-16BC-4D9F-9919-DDF35641181F}" sibTransId="{447A2FED-8F8E-4B85-A9CD-4FD148B40FDE}"/>
    <dgm:cxn modelId="{B041FCCD-0B1C-4C3A-A140-94506211AF25}" type="presOf" srcId="{A38731B3-5F40-4142-B43A-E08DFB8C629C}" destId="{95B5B3CD-0564-44B8-A076-09C58F03BD9A}" srcOrd="0" destOrd="0" presId="urn:microsoft.com/office/officeart/2005/8/layout/cycle2"/>
    <dgm:cxn modelId="{4928ABE8-BFCB-4DB2-95D6-300430F16E17}" type="presOf" srcId="{447A2FED-8F8E-4B85-A9CD-4FD148B40FDE}" destId="{67DD80F0-40D6-49AE-BBCF-459352859941}" srcOrd="1" destOrd="0" presId="urn:microsoft.com/office/officeart/2005/8/layout/cycle2"/>
    <dgm:cxn modelId="{1F135DE9-6A86-4290-851F-989DE018ACE0}" type="presOf" srcId="{5581C19E-DDE1-4284-8F6F-13D804CC5370}" destId="{AD8CCB00-6A76-4B52-BB0A-3693D9353053}" srcOrd="0" destOrd="0" presId="urn:microsoft.com/office/officeart/2005/8/layout/cycle2"/>
    <dgm:cxn modelId="{E8353F13-55CB-4931-A79F-50393C215E74}" type="presParOf" srcId="{AD8CCB00-6A76-4B52-BB0A-3693D9353053}" destId="{95B5B3CD-0564-44B8-A076-09C58F03BD9A}" srcOrd="0" destOrd="0" presId="urn:microsoft.com/office/officeart/2005/8/layout/cycle2"/>
    <dgm:cxn modelId="{709CB4B4-5B55-40DB-A43C-AE028B3F9909}" type="presParOf" srcId="{AD8CCB00-6A76-4B52-BB0A-3693D9353053}" destId="{41491C3C-5C4B-4550-BABA-FCE0577A6AAD}" srcOrd="1" destOrd="0" presId="urn:microsoft.com/office/officeart/2005/8/layout/cycle2"/>
    <dgm:cxn modelId="{52D86413-710E-4F71-A80C-1AF5046ED27A}" type="presParOf" srcId="{41491C3C-5C4B-4550-BABA-FCE0577A6AAD}" destId="{35EA0EFB-3FEE-4747-B617-787D47A73C52}" srcOrd="0" destOrd="0" presId="urn:microsoft.com/office/officeart/2005/8/layout/cycle2"/>
    <dgm:cxn modelId="{BC676768-406A-4555-8124-5A2892389953}" type="presParOf" srcId="{AD8CCB00-6A76-4B52-BB0A-3693D9353053}" destId="{E1C04EB3-88BF-4836-B6C0-603FC75214D8}" srcOrd="2" destOrd="0" presId="urn:microsoft.com/office/officeart/2005/8/layout/cycle2"/>
    <dgm:cxn modelId="{BCD3F8CF-BE27-407B-90C0-82DD175DAE71}" type="presParOf" srcId="{AD8CCB00-6A76-4B52-BB0A-3693D9353053}" destId="{7D6223EE-A889-4131-B6BD-B9A9CAAF7378}" srcOrd="3" destOrd="0" presId="urn:microsoft.com/office/officeart/2005/8/layout/cycle2"/>
    <dgm:cxn modelId="{FF346D63-29C2-4E73-BBB7-8D95A4BCBB82}" type="presParOf" srcId="{7D6223EE-A889-4131-B6BD-B9A9CAAF7378}" destId="{67DD80F0-40D6-49AE-BBCF-45935285994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208E-F7C2-4BEA-AA80-2934D1998C46}">
      <dsp:nvSpPr>
        <dsp:cNvPr id="0" name=""/>
        <dsp:cNvSpPr/>
      </dsp:nvSpPr>
      <dsp:spPr>
        <a:xfrm rot="5400000">
          <a:off x="-245635" y="245635"/>
          <a:ext cx="1637567" cy="114629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VISION</a:t>
          </a:r>
        </a:p>
      </dsp:txBody>
      <dsp:txXfrm rot="-5400000">
        <a:off x="1" y="573149"/>
        <a:ext cx="1146297" cy="491270"/>
      </dsp:txXfrm>
    </dsp:sp>
    <dsp:sp modelId="{85AE3D6A-1A42-4630-80BA-EEEE0BFAF544}">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p>
        <a:p>
          <a:pPr marL="114300" lvl="1" indent="-114300" algn="l" defTabSz="622300">
            <a:lnSpc>
              <a:spcPct val="90000"/>
            </a:lnSpc>
            <a:spcBef>
              <a:spcPct val="0"/>
            </a:spcBef>
            <a:spcAft>
              <a:spcPct val="15000"/>
            </a:spcAft>
            <a:buChar char="•"/>
          </a:pPr>
          <a:r>
            <a:rPr lang="en-IN" sz="1400" b="0" i="0" kern="1200"/>
            <a:t>GOI through the Ministry of Commerce &amp; Industry, launched a Scheme called Industrial Infrastructure Upgradation Scheme (IIUS) for development of Infrastructure od industrial area all over the country for the rapid development of economy.</a:t>
          </a:r>
          <a:endParaRPr lang="en-IN" sz="1400" kern="1200"/>
        </a:p>
      </dsp:txBody>
      <dsp:txXfrm rot="-5400000">
        <a:off x="1146298" y="52408"/>
        <a:ext cx="7031341" cy="960496"/>
      </dsp:txXfrm>
    </dsp:sp>
    <dsp:sp modelId="{28E430CC-D3D0-4352-87AA-778D5E095B2F}">
      <dsp:nvSpPr>
        <dsp:cNvPr id="0" name=""/>
        <dsp:cNvSpPr/>
      </dsp:nvSpPr>
      <dsp:spPr>
        <a:xfrm rot="5400000">
          <a:off x="-245635" y="1689832"/>
          <a:ext cx="1637567" cy="1146297"/>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FOCUS</a:t>
          </a:r>
        </a:p>
      </dsp:txBody>
      <dsp:txXfrm rot="-5400000">
        <a:off x="1" y="2017346"/>
        <a:ext cx="1146297" cy="491270"/>
      </dsp:txXfrm>
    </dsp:sp>
    <dsp:sp modelId="{1E9A289E-299C-429A-9636-3E2CF3C17DF7}">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p>
        <a:p>
          <a:pPr marL="114300" lvl="1" indent="-114300" algn="l" defTabSz="622300">
            <a:lnSpc>
              <a:spcPct val="90000"/>
            </a:lnSpc>
            <a:spcBef>
              <a:spcPct val="0"/>
            </a:spcBef>
            <a:spcAft>
              <a:spcPct val="15000"/>
            </a:spcAft>
            <a:buChar char="•"/>
          </a:pPr>
          <a:r>
            <a:rPr lang="en-IN" sz="1400" b="0" i="0" kern="1200"/>
            <a:t>Our focus is to provide the industrial infrastructure facilities to industry with the help of financial assistance from GOI with nominal investments by local industrial units so that they can consistently perform YoY to make tangible gains in current market.</a:t>
          </a:r>
          <a:endParaRPr lang="en-IN" sz="1400" kern="1200"/>
        </a:p>
      </dsp:txBody>
      <dsp:txXfrm rot="-5400000">
        <a:off x="1146298" y="1496158"/>
        <a:ext cx="7031341" cy="960496"/>
      </dsp:txXfrm>
    </dsp:sp>
    <dsp:sp modelId="{64ED9E86-AC45-403E-BBB0-94F5A6A678CF}">
      <dsp:nvSpPr>
        <dsp:cNvPr id="0" name=""/>
        <dsp:cNvSpPr/>
      </dsp:nvSpPr>
      <dsp:spPr>
        <a:xfrm rot="5400000">
          <a:off x="-245635" y="3133582"/>
          <a:ext cx="1637567" cy="1146297"/>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MISSION</a:t>
          </a:r>
        </a:p>
      </dsp:txBody>
      <dsp:txXfrm rot="-5400000">
        <a:off x="1" y="3461096"/>
        <a:ext cx="1146297" cy="491270"/>
      </dsp:txXfrm>
    </dsp:sp>
    <dsp:sp modelId="{D094740A-7216-4BD4-ACCE-B1C06A912399}">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p>
        <a:p>
          <a:pPr marL="114300" lvl="1" indent="-114300" algn="l" defTabSz="622300">
            <a:lnSpc>
              <a:spcPct val="90000"/>
            </a:lnSpc>
            <a:spcBef>
              <a:spcPct val="0"/>
            </a:spcBef>
            <a:spcAft>
              <a:spcPct val="15000"/>
            </a:spcAft>
            <a:buChar char="•"/>
          </a:pPr>
          <a:r>
            <a:rPr lang="en-IN" sz="1400" b="0" i="0" kern="1200"/>
            <a:t>Purpose of AAC is to develop the Industrial Infrastructure facilities in </a:t>
          </a:r>
          <a:r>
            <a:rPr lang="en-IN" sz="1400" b="1" i="0" kern="1200"/>
            <a:t>Adityapur</a:t>
          </a:r>
          <a:r>
            <a:rPr lang="en-IN" sz="1400" b="0" i="0" kern="1200"/>
            <a:t> Industrial Area with the help of financial assistance as non refundable grant from Government of India and Government of Jharkhand with nominal investments by the local industrial units.</a:t>
          </a:r>
          <a:endParaRPr lang="en-IN" sz="1400" kern="1200"/>
        </a:p>
      </dsp:txBody>
      <dsp:txXfrm rot="-5400000">
        <a:off x="1146298" y="2939908"/>
        <a:ext cx="7031341" cy="960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B3CD-0564-44B8-A076-09C58F03BD9A}">
      <dsp:nvSpPr>
        <dsp:cNvPr id="0" name=""/>
        <dsp:cNvSpPr/>
      </dsp:nvSpPr>
      <dsp:spPr>
        <a:xfrm>
          <a:off x="2038" y="619472"/>
          <a:ext cx="3287017" cy="32870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rtl="0">
            <a:lnSpc>
              <a:spcPct val="90000"/>
            </a:lnSpc>
            <a:spcBef>
              <a:spcPct val="0"/>
            </a:spcBef>
            <a:spcAft>
              <a:spcPct val="35000"/>
            </a:spcAft>
            <a:buNone/>
          </a:pPr>
          <a:r>
            <a:rPr lang="en-IN" sz="4800" kern="1200" dirty="0"/>
            <a:t>ATOM</a:t>
          </a:r>
        </a:p>
      </dsp:txBody>
      <dsp:txXfrm>
        <a:off x="483410" y="1100844"/>
        <a:ext cx="2324273" cy="2324273"/>
      </dsp:txXfrm>
    </dsp:sp>
    <dsp:sp modelId="{41491C3C-5C4B-4550-BABA-FCE0577A6AAD}">
      <dsp:nvSpPr>
        <dsp:cNvPr id="0" name=""/>
        <dsp:cNvSpPr/>
      </dsp:nvSpPr>
      <dsp:spPr>
        <a:xfrm>
          <a:off x="3032688" y="154962"/>
          <a:ext cx="2048282" cy="11093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3032688" y="376836"/>
        <a:ext cx="1715472" cy="665620"/>
      </dsp:txXfrm>
    </dsp:sp>
    <dsp:sp modelId="{E1C04EB3-88BF-4836-B6C0-603FC75214D8}">
      <dsp:nvSpPr>
        <dsp:cNvPr id="0" name=""/>
        <dsp:cNvSpPr/>
      </dsp:nvSpPr>
      <dsp:spPr>
        <a:xfrm>
          <a:off x="4940543" y="619472"/>
          <a:ext cx="3287017" cy="32870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rtl="0">
            <a:lnSpc>
              <a:spcPct val="90000"/>
            </a:lnSpc>
            <a:spcBef>
              <a:spcPct val="0"/>
            </a:spcBef>
            <a:spcAft>
              <a:spcPct val="35000"/>
            </a:spcAft>
            <a:buNone/>
          </a:pPr>
          <a:r>
            <a:rPr lang="en-IN" sz="4800" kern="1200" dirty="0"/>
            <a:t>1.FRONT END</a:t>
          </a:r>
        </a:p>
      </dsp:txBody>
      <dsp:txXfrm>
        <a:off x="5421915" y="1100844"/>
        <a:ext cx="2324273" cy="2324273"/>
      </dsp:txXfrm>
    </dsp:sp>
    <dsp:sp modelId="{7D6223EE-A889-4131-B6BD-B9A9CAAF7378}">
      <dsp:nvSpPr>
        <dsp:cNvPr id="0" name=""/>
        <dsp:cNvSpPr/>
      </dsp:nvSpPr>
      <dsp:spPr>
        <a:xfrm rot="10800000">
          <a:off x="3148629" y="3261631"/>
          <a:ext cx="2048282" cy="11093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rot="10800000">
        <a:off x="3481439" y="3483505"/>
        <a:ext cx="1715472" cy="665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B3CD-0564-44B8-A076-09C58F03BD9A}">
      <dsp:nvSpPr>
        <dsp:cNvPr id="0" name=""/>
        <dsp:cNvSpPr/>
      </dsp:nvSpPr>
      <dsp:spPr>
        <a:xfrm>
          <a:off x="2038" y="619472"/>
          <a:ext cx="3287017" cy="32870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rtl="0">
            <a:lnSpc>
              <a:spcPct val="90000"/>
            </a:lnSpc>
            <a:spcBef>
              <a:spcPct val="0"/>
            </a:spcBef>
            <a:spcAft>
              <a:spcPct val="35000"/>
            </a:spcAft>
            <a:buNone/>
          </a:pPr>
          <a:r>
            <a:rPr lang="en-IN" sz="5400" kern="1200"/>
            <a:t>XAMPP SERVER</a:t>
          </a:r>
          <a:endParaRPr lang="en-IN" sz="5400" kern="1200" dirty="0"/>
        </a:p>
      </dsp:txBody>
      <dsp:txXfrm>
        <a:off x="483410" y="1100844"/>
        <a:ext cx="2324273" cy="2324273"/>
      </dsp:txXfrm>
    </dsp:sp>
    <dsp:sp modelId="{41491C3C-5C4B-4550-BABA-FCE0577A6AAD}">
      <dsp:nvSpPr>
        <dsp:cNvPr id="0" name=""/>
        <dsp:cNvSpPr/>
      </dsp:nvSpPr>
      <dsp:spPr>
        <a:xfrm>
          <a:off x="3032688" y="154962"/>
          <a:ext cx="2048282" cy="11093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IN" sz="4300" kern="1200"/>
        </a:p>
      </dsp:txBody>
      <dsp:txXfrm>
        <a:off x="3032688" y="376836"/>
        <a:ext cx="1715472" cy="665620"/>
      </dsp:txXfrm>
    </dsp:sp>
    <dsp:sp modelId="{E1C04EB3-88BF-4836-B6C0-603FC75214D8}">
      <dsp:nvSpPr>
        <dsp:cNvPr id="0" name=""/>
        <dsp:cNvSpPr/>
      </dsp:nvSpPr>
      <dsp:spPr>
        <a:xfrm>
          <a:off x="4940543" y="619472"/>
          <a:ext cx="3287017" cy="32870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2400300" rtl="0">
            <a:lnSpc>
              <a:spcPct val="90000"/>
            </a:lnSpc>
            <a:spcBef>
              <a:spcPct val="0"/>
            </a:spcBef>
            <a:spcAft>
              <a:spcPct val="35000"/>
            </a:spcAft>
            <a:buNone/>
          </a:pPr>
          <a:r>
            <a:rPr lang="en-IN" sz="5400" kern="1200" dirty="0"/>
            <a:t>2. BACK END</a:t>
          </a:r>
        </a:p>
      </dsp:txBody>
      <dsp:txXfrm>
        <a:off x="5421915" y="1100844"/>
        <a:ext cx="2324273" cy="2324273"/>
      </dsp:txXfrm>
    </dsp:sp>
    <dsp:sp modelId="{7D6223EE-A889-4131-B6BD-B9A9CAAF7378}">
      <dsp:nvSpPr>
        <dsp:cNvPr id="0" name=""/>
        <dsp:cNvSpPr/>
      </dsp:nvSpPr>
      <dsp:spPr>
        <a:xfrm rot="10800000">
          <a:off x="3148629" y="3261631"/>
          <a:ext cx="2048282" cy="11093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IN" sz="4300" kern="1200"/>
        </a:p>
      </dsp:txBody>
      <dsp:txXfrm rot="10800000">
        <a:off x="3481439" y="3483505"/>
        <a:ext cx="1715472" cy="6656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DF70B4-2ADC-4170-9DBE-5BEECCE249AE}" type="datetimeFigureOut">
              <a:rPr lang="en-US" smtClean="0"/>
              <a:pPr/>
              <a:t>8/26/2021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DF70B4-2ADC-4170-9DBE-5BEECCE249AE}" type="datetimeFigureOut">
              <a:rPr lang="en-US" smtClean="0"/>
              <a:pPr/>
              <a:t>8/26/2021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DF70B4-2ADC-4170-9DBE-5BEECCE249AE}" type="datetimeFigureOut">
              <a:rPr lang="en-US" smtClean="0"/>
              <a:pPr/>
              <a:t>8/26/2021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DF70B4-2ADC-4170-9DBE-5BEECCE249AE}" type="datetimeFigureOut">
              <a:rPr lang="en-US" smtClean="0"/>
              <a:pPr/>
              <a:t>8/26/2021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F70B4-2ADC-4170-9DBE-5BEECCE249AE}" type="datetimeFigureOut">
              <a:rPr lang="en-US" smtClean="0"/>
              <a:pPr/>
              <a:t>8/26/2021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DF70B4-2ADC-4170-9DBE-5BEECCE249AE}" type="datetimeFigureOut">
              <a:rPr lang="en-US" smtClean="0"/>
              <a:pPr/>
              <a:t>8/26/2021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DF70B4-2ADC-4170-9DBE-5BEECCE249AE}" type="datetimeFigureOut">
              <a:rPr lang="en-US" smtClean="0"/>
              <a:pPr/>
              <a:t>8/26/2021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DF70B4-2ADC-4170-9DBE-5BEECCE249AE}" type="datetimeFigureOut">
              <a:rPr lang="en-US" smtClean="0"/>
              <a:pPr/>
              <a:t>8/26/2021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F70B4-2ADC-4170-9DBE-5BEECCE249AE}" type="datetimeFigureOut">
              <a:rPr lang="en-US" smtClean="0"/>
              <a:pPr/>
              <a:t>8/26/2021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F70B4-2ADC-4170-9DBE-5BEECCE249AE}" type="datetimeFigureOut">
              <a:rPr lang="en-US" smtClean="0"/>
              <a:pPr/>
              <a:t>8/26/2021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F70B4-2ADC-4170-9DBE-5BEECCE249AE}" type="datetimeFigureOut">
              <a:rPr lang="en-US" smtClean="0"/>
              <a:pPr/>
              <a:t>8/26/2021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6F9E30-1FBD-471A-B80C-B135724A095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F70B4-2ADC-4170-9DBE-5BEECCE249AE}" type="datetimeFigureOut">
              <a:rPr lang="en-US" smtClean="0"/>
              <a:pPr/>
              <a:t>8/26/2021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F9E30-1FBD-471A-B80C-B135724A095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TABLE OF CONTENT</a:t>
            </a:r>
          </a:p>
        </p:txBody>
      </p:sp>
      <p:sp>
        <p:nvSpPr>
          <p:cNvPr id="3" name="Content Placeholder 2"/>
          <p:cNvSpPr>
            <a:spLocks noGrp="1"/>
          </p:cNvSpPr>
          <p:nvPr>
            <p:ph idx="1"/>
          </p:nvPr>
        </p:nvSpPr>
        <p:spPr>
          <a:xfrm>
            <a:off x="457200" y="1357298"/>
            <a:ext cx="8229600" cy="4768865"/>
          </a:xfrm>
        </p:spPr>
        <p:txBody>
          <a:bodyPr>
            <a:normAutofit/>
          </a:bodyPr>
          <a:lstStyle/>
          <a:p>
            <a:pPr marL="514350" indent="-514350">
              <a:buAutoNum type="arabicPeriod"/>
            </a:pPr>
            <a:r>
              <a:rPr lang="en-IN" sz="2000" dirty="0"/>
              <a:t>ACKNOWLEDGEMENT</a:t>
            </a:r>
          </a:p>
          <a:p>
            <a:pPr marL="514350" indent="-514350">
              <a:buAutoNum type="arabicPeriod"/>
            </a:pPr>
            <a:r>
              <a:rPr lang="en-IN" sz="2000" dirty="0"/>
              <a:t>COMPANY PROFILE</a:t>
            </a:r>
          </a:p>
          <a:p>
            <a:pPr marL="514350" indent="-514350">
              <a:buAutoNum type="arabicPeriod"/>
            </a:pPr>
            <a:r>
              <a:rPr lang="en-IN" sz="2000" dirty="0"/>
              <a:t>COMPANY OVERVIEW</a:t>
            </a:r>
          </a:p>
          <a:p>
            <a:pPr marL="514350" indent="-514350">
              <a:buAutoNum type="arabicPeriod"/>
            </a:pPr>
            <a:r>
              <a:rPr lang="en-IN" sz="2000" dirty="0"/>
              <a:t>COMPANY’s VISSION AND FOCUS</a:t>
            </a:r>
          </a:p>
          <a:p>
            <a:pPr marL="514350" indent="-514350">
              <a:buAutoNum type="arabicPeriod"/>
            </a:pPr>
            <a:r>
              <a:rPr lang="en-IN" sz="2000" dirty="0"/>
              <a:t>AUTOCLUSTER SERVICES</a:t>
            </a:r>
          </a:p>
          <a:p>
            <a:pPr marL="514350" indent="-514350">
              <a:buNone/>
            </a:pPr>
            <a:r>
              <a:rPr lang="en-IN" sz="1800" dirty="0"/>
              <a:t>5.1</a:t>
            </a:r>
            <a:r>
              <a:rPr lang="en-IN" sz="2000" dirty="0"/>
              <a:t>   </a:t>
            </a:r>
            <a:r>
              <a:rPr lang="en-IN" sz="1800" dirty="0"/>
              <a:t>TRAINING</a:t>
            </a:r>
          </a:p>
          <a:p>
            <a:pPr marL="514350" indent="-514350">
              <a:buNone/>
            </a:pPr>
            <a:r>
              <a:rPr lang="en-IN" sz="1800" dirty="0"/>
              <a:t>5.2   Common Effluent Treatment Plant – Operational at large sector</a:t>
            </a:r>
          </a:p>
          <a:p>
            <a:pPr marL="514350" indent="-514350">
              <a:buNone/>
            </a:pPr>
            <a:r>
              <a:rPr lang="en-IN" sz="1800" dirty="0"/>
              <a:t>5.3   TOOL ROOM</a:t>
            </a:r>
          </a:p>
          <a:p>
            <a:pPr marL="514350" indent="-514350">
              <a:buNone/>
            </a:pPr>
            <a:r>
              <a:rPr lang="en-IN" sz="1800" dirty="0"/>
              <a:t>5.4   EXHIBITION CENTER</a:t>
            </a:r>
          </a:p>
          <a:p>
            <a:pPr marL="514350" indent="-514350">
              <a:buNone/>
            </a:pPr>
            <a:r>
              <a:rPr lang="en-IN" sz="1800" dirty="0"/>
              <a:t>5.5   METALLURGY</a:t>
            </a:r>
          </a:p>
          <a:p>
            <a:pPr marL="514350" indent="-514350">
              <a:buNone/>
            </a:pPr>
            <a:r>
              <a:rPr lang="en-IN" sz="1800" dirty="0"/>
              <a:t>.6    METROLOGY &amp; CALIBARTION</a:t>
            </a:r>
            <a:endParaRPr lang="en-IN" sz="2000" dirty="0"/>
          </a:p>
          <a:p>
            <a:pPr marL="514350" indent="-514350">
              <a:buNone/>
            </a:pPr>
            <a:r>
              <a:rPr lang="en-IN" sz="2000" dirty="0"/>
              <a:t>6.      WEEKLY INTERNSHIP OVERVIEW</a:t>
            </a:r>
          </a:p>
          <a:p>
            <a:pPr marL="514350" indent="-514350">
              <a:buAutoNum type="arabicPeriod" startAt="6"/>
            </a:pP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   </a:t>
            </a:r>
          </a:p>
        </p:txBody>
      </p:sp>
      <p:pic>
        <p:nvPicPr>
          <p:cNvPr id="8" name="Content Placeholder 7" descr="machinebend.jpg"/>
          <p:cNvPicPr>
            <a:picLocks noGrp="1" noChangeAspect="1"/>
          </p:cNvPicPr>
          <p:nvPr>
            <p:ph sz="half" idx="4294967295"/>
          </p:nvPr>
        </p:nvPicPr>
        <p:blipFill>
          <a:blip r:embed="rId2"/>
          <a:stretch>
            <a:fillRect/>
          </a:stretch>
        </p:blipFill>
        <p:spPr>
          <a:xfrm>
            <a:off x="285720" y="3071810"/>
            <a:ext cx="3714776" cy="1679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0" y="0"/>
            <a:ext cx="4572000" cy="3046988"/>
          </a:xfrm>
          <a:prstGeom prst="rect">
            <a:avLst/>
          </a:prstGeom>
        </p:spPr>
        <p:txBody>
          <a:bodyPr>
            <a:spAutoFit/>
          </a:bodyPr>
          <a:lstStyle/>
          <a:p>
            <a:endParaRPr lang="en-IN" sz="3200" dirty="0"/>
          </a:p>
          <a:p>
            <a:r>
              <a:rPr lang="en-IN" sz="3200" b="1" u="sng" dirty="0">
                <a:effectLst>
                  <a:outerShdw blurRad="38100" dist="38100" dir="2700000" algn="tl">
                    <a:srgbClr val="000000">
                      <a:alpha val="43137"/>
                    </a:srgbClr>
                  </a:outerShdw>
                </a:effectLst>
              </a:rPr>
              <a:t>Machine Bend Saw</a:t>
            </a:r>
          </a:p>
          <a:p>
            <a:endParaRPr lang="en-IN" sz="3200" b="1" u="sng" dirty="0">
              <a:effectLst>
                <a:outerShdw blurRad="38100" dist="38100" dir="2700000" algn="tl">
                  <a:srgbClr val="000000">
                    <a:alpha val="43137"/>
                  </a:srgbClr>
                </a:outerShdw>
              </a:effectLst>
            </a:endParaRPr>
          </a:p>
          <a:p>
            <a:r>
              <a:rPr lang="en-IN" sz="2400" dirty="0"/>
              <a:t>It is used for cutting the raw material as per required size for making a tools &amp; tool room item like fixture, die, jigs etc.</a:t>
            </a:r>
          </a:p>
        </p:txBody>
      </p:sp>
      <p:sp>
        <p:nvSpPr>
          <p:cNvPr id="9" name="Rectangle 8"/>
          <p:cNvSpPr/>
          <p:nvPr/>
        </p:nvSpPr>
        <p:spPr>
          <a:xfrm>
            <a:off x="4286248" y="500042"/>
            <a:ext cx="4572000" cy="1969770"/>
          </a:xfrm>
          <a:prstGeom prst="rect">
            <a:avLst/>
          </a:prstGeom>
        </p:spPr>
        <p:txBody>
          <a:bodyPr>
            <a:spAutoFit/>
          </a:bodyPr>
          <a:lstStyle/>
          <a:p>
            <a:r>
              <a:rPr lang="en-IN" sz="3200" b="1" u="sng" dirty="0">
                <a:effectLst>
                  <a:outerShdw blurRad="38100" dist="38100" dir="2700000" algn="tl">
                    <a:srgbClr val="000000">
                      <a:alpha val="43137"/>
                    </a:srgbClr>
                  </a:outerShdw>
                </a:effectLst>
              </a:rPr>
              <a:t>Surface Grinding Machine</a:t>
            </a:r>
          </a:p>
          <a:p>
            <a:endParaRPr lang="en-IN" dirty="0"/>
          </a:p>
          <a:p>
            <a:endParaRPr lang="en-IN" sz="2400" dirty="0"/>
          </a:p>
          <a:p>
            <a:r>
              <a:rPr lang="en-IN" sz="2400" dirty="0"/>
              <a:t>To produce smooth finish on flat surfaces.</a:t>
            </a:r>
          </a:p>
        </p:txBody>
      </p:sp>
      <p:pic>
        <p:nvPicPr>
          <p:cNvPr id="10" name="Picture 9" descr="surface.jpg"/>
          <p:cNvPicPr>
            <a:picLocks noChangeAspect="1"/>
          </p:cNvPicPr>
          <p:nvPr/>
        </p:nvPicPr>
        <p:blipFill>
          <a:blip r:embed="rId3"/>
          <a:stretch>
            <a:fillRect/>
          </a:stretch>
        </p:blipFill>
        <p:spPr>
          <a:xfrm>
            <a:off x="4786314" y="3000372"/>
            <a:ext cx="3567139" cy="1809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1143000"/>
          </a:xfrm>
        </p:spPr>
        <p:txBody>
          <a:bodyPr>
            <a:normAutofit fontScale="90000"/>
          </a:bodyPr>
          <a:lstStyle/>
          <a:p>
            <a:r>
              <a:rPr lang="en-IN" dirty="0"/>
              <a:t>4.</a:t>
            </a:r>
            <a:r>
              <a:rPr lang="en-IN" b="1" dirty="0"/>
              <a:t> </a:t>
            </a:r>
            <a:r>
              <a:rPr lang="en-IN" b="1" u="sng" dirty="0"/>
              <a:t>Exhibition </a:t>
            </a:r>
            <a:r>
              <a:rPr lang="en-IN" b="1" u="sng" dirty="0" err="1"/>
              <a:t>Center</a:t>
            </a:r>
            <a:br>
              <a:rPr lang="en-IN" b="1" dirty="0"/>
            </a:br>
            <a:br>
              <a:rPr lang="en-IN" b="1" dirty="0"/>
            </a:br>
            <a:r>
              <a:rPr lang="en-IN" sz="3100" dirty="0"/>
              <a:t>World class Exhibition </a:t>
            </a:r>
            <a:r>
              <a:rPr lang="en-IN" sz="3100" dirty="0" err="1"/>
              <a:t>Center</a:t>
            </a:r>
            <a:r>
              <a:rPr lang="en-IN" sz="3100" dirty="0"/>
              <a:t>.</a:t>
            </a:r>
            <a:br>
              <a:rPr lang="en-IN" sz="3100" dirty="0"/>
            </a:br>
            <a:endParaRPr lang="en-IN" sz="3100" dirty="0"/>
          </a:p>
        </p:txBody>
      </p:sp>
      <p:pic>
        <p:nvPicPr>
          <p:cNvPr id="3" name="Picture 2" descr="exhibition-centre.jpg"/>
          <p:cNvPicPr>
            <a:picLocks noChangeAspect="1"/>
          </p:cNvPicPr>
          <p:nvPr/>
        </p:nvPicPr>
        <p:blipFill>
          <a:blip r:embed="rId2"/>
          <a:stretch>
            <a:fillRect/>
          </a:stretch>
        </p:blipFill>
        <p:spPr>
          <a:xfrm>
            <a:off x="500034" y="1428736"/>
            <a:ext cx="8001056"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br>
              <a:rPr lang="en-IN" b="1" dirty="0"/>
            </a:br>
            <a:br>
              <a:rPr lang="en-IN" b="1" dirty="0"/>
            </a:br>
            <a:br>
              <a:rPr lang="en-IN" b="1" dirty="0"/>
            </a:br>
            <a:br>
              <a:rPr lang="en-IN" b="1" dirty="0"/>
            </a:br>
            <a:r>
              <a:rPr lang="en-IN" b="1" u="sng" dirty="0"/>
              <a:t>5.Metallurgy</a:t>
            </a:r>
            <a:br>
              <a:rPr lang="en-IN" b="1" u="sng" dirty="0"/>
            </a:br>
            <a:br>
              <a:rPr lang="en-IN" b="1" dirty="0"/>
            </a:br>
            <a:r>
              <a:rPr lang="en-IN" sz="2700" dirty="0"/>
              <a:t>Millipore Testing, Salt Spray Testing, Microscope Testing, </a:t>
            </a:r>
            <a:r>
              <a:rPr lang="en-IN" sz="2700" dirty="0" err="1"/>
              <a:t>Vicker</a:t>
            </a:r>
            <a:r>
              <a:rPr lang="en-IN" sz="2700" dirty="0"/>
              <a:t> Hardness Test, Rockwell Hardness Test, </a:t>
            </a:r>
            <a:r>
              <a:rPr lang="en-IN" sz="2700" dirty="0" err="1"/>
              <a:t>Brinel</a:t>
            </a:r>
            <a:r>
              <a:rPr lang="en-IN" sz="2700" dirty="0"/>
              <a:t> Hardness Test, UV Tester Paint/ Coating, Plastics &amp; Polymer Impact Testing, Corrosion Testing For Paint/ Coating, Metallographic/ Micro Structure Test, </a:t>
            </a:r>
            <a:r>
              <a:rPr lang="en-IN" sz="2700" dirty="0" err="1"/>
              <a:t>Spectro</a:t>
            </a:r>
            <a:r>
              <a:rPr lang="en-IN" sz="2700" dirty="0"/>
              <a:t> Analysis (</a:t>
            </a:r>
            <a:r>
              <a:rPr lang="en-IN" sz="2700" dirty="0" err="1"/>
              <a:t>Ferros</a:t>
            </a:r>
            <a:r>
              <a:rPr lang="en-IN" sz="2700" dirty="0"/>
              <a:t> and Non-</a:t>
            </a:r>
            <a:r>
              <a:rPr lang="en-IN" sz="2700" dirty="0" err="1"/>
              <a:t>Ferros</a:t>
            </a:r>
            <a:r>
              <a:rPr lang="en-IN" sz="2700" dirty="0"/>
              <a:t>), DFT Testing And Microscope Testing, Universal Tensile Testing Machine (Rubber &amp; Polymer)-20KN, Universal Tensile Testing Machine (For Metal Product) – 1000KM</a:t>
            </a:r>
            <a:br>
              <a:rPr lang="en-IN" sz="2700" dirty="0"/>
            </a:br>
            <a:endParaRPr lang="en-IN" sz="2700" dirty="0"/>
          </a:p>
        </p:txBody>
      </p:sp>
      <p:pic>
        <p:nvPicPr>
          <p:cNvPr id="4" name="Picture 3" descr="grind.jpg"/>
          <p:cNvPicPr>
            <a:picLocks noChangeAspect="1"/>
          </p:cNvPicPr>
          <p:nvPr/>
        </p:nvPicPr>
        <p:blipFill>
          <a:blip r:embed="rId2"/>
          <a:stretch>
            <a:fillRect/>
          </a:stretch>
        </p:blipFill>
        <p:spPr>
          <a:xfrm>
            <a:off x="1500166" y="4429132"/>
            <a:ext cx="5929354" cy="1809750"/>
          </a:xfrm>
          <a:prstGeom prst="rect">
            <a:avLst/>
          </a:prstGeom>
        </p:spPr>
      </p:pic>
      <p:sp>
        <p:nvSpPr>
          <p:cNvPr id="5" name="Rectangle 4"/>
          <p:cNvSpPr/>
          <p:nvPr/>
        </p:nvSpPr>
        <p:spPr>
          <a:xfrm>
            <a:off x="2285984" y="6286520"/>
            <a:ext cx="4572000" cy="400110"/>
          </a:xfrm>
          <a:prstGeom prst="rect">
            <a:avLst/>
          </a:prstGeom>
        </p:spPr>
        <p:txBody>
          <a:bodyPr>
            <a:spAutoFit/>
          </a:bodyPr>
          <a:lstStyle/>
          <a:p>
            <a:r>
              <a:rPr lang="en-IN" sz="2000" dirty="0"/>
              <a:t>                   Double Disc Grinder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effectLst>
                  <a:outerShdw blurRad="38100" dist="38100" dir="2700000" algn="tl">
                    <a:srgbClr val="000000">
                      <a:alpha val="43137"/>
                    </a:srgbClr>
                  </a:outerShdw>
                </a:effectLst>
              </a:rPr>
              <a:t>6.Metrology &amp; </a:t>
            </a:r>
            <a:r>
              <a:rPr lang="en-IN" b="1" u="sng" dirty="0" err="1">
                <a:effectLst>
                  <a:outerShdw blurRad="38100" dist="38100" dir="2700000" algn="tl">
                    <a:srgbClr val="000000">
                      <a:alpha val="43137"/>
                    </a:srgbClr>
                  </a:outerShdw>
                </a:effectLst>
              </a:rPr>
              <a:t>Calibartion</a:t>
            </a:r>
            <a:br>
              <a:rPr lang="en-IN" b="1" dirty="0"/>
            </a:br>
            <a:endParaRPr lang="en-IN" dirty="0"/>
          </a:p>
        </p:txBody>
      </p:sp>
      <p:sp>
        <p:nvSpPr>
          <p:cNvPr id="3" name="Rectangle 2"/>
          <p:cNvSpPr/>
          <p:nvPr/>
        </p:nvSpPr>
        <p:spPr>
          <a:xfrm>
            <a:off x="357158" y="1214422"/>
            <a:ext cx="8501122" cy="1200329"/>
          </a:xfrm>
          <a:prstGeom prst="rect">
            <a:avLst/>
          </a:prstGeom>
        </p:spPr>
        <p:txBody>
          <a:bodyPr wrap="square">
            <a:spAutoFit/>
          </a:bodyPr>
          <a:lstStyle/>
          <a:p>
            <a:r>
              <a:rPr lang="en-IN" b="1" dirty="0" err="1"/>
              <a:t>a.Mechanical</a:t>
            </a:r>
            <a:r>
              <a:rPr lang="en-IN" b="1" dirty="0"/>
              <a:t> Scope</a:t>
            </a:r>
            <a:r>
              <a:rPr lang="en-IN" dirty="0"/>
              <a:t> – Dimension(Length, </a:t>
            </a:r>
            <a:r>
              <a:rPr lang="en-IN" dirty="0" err="1"/>
              <a:t>Dia</a:t>
            </a:r>
            <a:r>
              <a:rPr lang="en-IN" dirty="0"/>
              <a:t>, </a:t>
            </a:r>
            <a:r>
              <a:rPr lang="en-IN" dirty="0" err="1"/>
              <a:t>Vernier</a:t>
            </a:r>
            <a:r>
              <a:rPr lang="en-IN" dirty="0"/>
              <a:t>, Micrometer, Hole/Shaft Gauges, Thread Gauges, Fixture, Height Gauge, Radius, Angle etc), Pressure(Industrial Pressure, Gauge Pressure , Pressure Switch, </a:t>
            </a:r>
            <a:r>
              <a:rPr lang="en-IN" dirty="0" err="1"/>
              <a:t>ransmitter</a:t>
            </a:r>
            <a:r>
              <a:rPr lang="en-IN" dirty="0"/>
              <a:t>, Vacuum etc.), Mass(Balance, Weight), Force(UTM, CTM,TTM), Hardness, </a:t>
            </a:r>
            <a:r>
              <a:rPr lang="en-IN" dirty="0" err="1"/>
              <a:t>Volumatic</a:t>
            </a:r>
            <a:r>
              <a:rPr lang="en-IN" dirty="0"/>
              <a:t> Instruments</a:t>
            </a:r>
          </a:p>
        </p:txBody>
      </p:sp>
      <p:sp>
        <p:nvSpPr>
          <p:cNvPr id="4" name="Rectangle 3"/>
          <p:cNvSpPr/>
          <p:nvPr/>
        </p:nvSpPr>
        <p:spPr>
          <a:xfrm>
            <a:off x="285720" y="2714620"/>
            <a:ext cx="5715040" cy="369332"/>
          </a:xfrm>
          <a:prstGeom prst="rect">
            <a:avLst/>
          </a:prstGeom>
        </p:spPr>
        <p:txBody>
          <a:bodyPr wrap="square">
            <a:spAutoFit/>
          </a:bodyPr>
          <a:lstStyle/>
          <a:p>
            <a:r>
              <a:rPr lang="en-IN" b="1" dirty="0"/>
              <a:t>  </a:t>
            </a:r>
            <a:r>
              <a:rPr lang="en-IN" b="1" dirty="0" err="1"/>
              <a:t>b.Thermal</a:t>
            </a:r>
            <a:r>
              <a:rPr lang="en-IN" dirty="0"/>
              <a:t> – Temp, Humidity</a:t>
            </a:r>
          </a:p>
        </p:txBody>
      </p:sp>
      <p:sp>
        <p:nvSpPr>
          <p:cNvPr id="5" name="Rectangle 4"/>
          <p:cNvSpPr/>
          <p:nvPr/>
        </p:nvSpPr>
        <p:spPr>
          <a:xfrm>
            <a:off x="357158" y="3286124"/>
            <a:ext cx="2357454" cy="369332"/>
          </a:xfrm>
          <a:prstGeom prst="rect">
            <a:avLst/>
          </a:prstGeom>
        </p:spPr>
        <p:txBody>
          <a:bodyPr wrap="square">
            <a:spAutoFit/>
          </a:bodyPr>
          <a:lstStyle/>
          <a:p>
            <a:r>
              <a:rPr lang="en-IN" b="1" dirty="0"/>
              <a:t> </a:t>
            </a:r>
            <a:r>
              <a:rPr lang="en-IN" b="1" dirty="0" err="1"/>
              <a:t>c.Electro</a:t>
            </a:r>
            <a:r>
              <a:rPr lang="en-IN" b="1" dirty="0"/>
              <a:t> Technical</a:t>
            </a:r>
            <a:endParaRPr lang="en-IN" dirty="0"/>
          </a:p>
        </p:txBody>
      </p:sp>
      <p:sp>
        <p:nvSpPr>
          <p:cNvPr id="7" name="Rectangle 6"/>
          <p:cNvSpPr/>
          <p:nvPr/>
        </p:nvSpPr>
        <p:spPr>
          <a:xfrm>
            <a:off x="214282" y="3786190"/>
            <a:ext cx="3786214" cy="369332"/>
          </a:xfrm>
          <a:prstGeom prst="rect">
            <a:avLst/>
          </a:prstGeom>
        </p:spPr>
        <p:txBody>
          <a:bodyPr wrap="square">
            <a:spAutoFit/>
          </a:bodyPr>
          <a:lstStyle/>
          <a:p>
            <a:r>
              <a:rPr lang="en-IN" dirty="0"/>
              <a:t>   3D Scanner</a:t>
            </a:r>
          </a:p>
        </p:txBody>
      </p:sp>
      <p:sp>
        <p:nvSpPr>
          <p:cNvPr id="8" name="Rectangle 7"/>
          <p:cNvSpPr/>
          <p:nvPr/>
        </p:nvSpPr>
        <p:spPr>
          <a:xfrm>
            <a:off x="285720" y="4071942"/>
            <a:ext cx="4572032" cy="369332"/>
          </a:xfrm>
          <a:prstGeom prst="rect">
            <a:avLst/>
          </a:prstGeom>
        </p:spPr>
        <p:txBody>
          <a:bodyPr wrap="square">
            <a:spAutoFit/>
          </a:bodyPr>
          <a:lstStyle/>
          <a:p>
            <a:r>
              <a:rPr lang="en-IN" dirty="0"/>
              <a:t>  Surface Roughness Tester</a:t>
            </a:r>
          </a:p>
        </p:txBody>
      </p:sp>
      <p:sp>
        <p:nvSpPr>
          <p:cNvPr id="9" name="Rectangle 8"/>
          <p:cNvSpPr/>
          <p:nvPr/>
        </p:nvSpPr>
        <p:spPr>
          <a:xfrm>
            <a:off x="357158" y="4357694"/>
            <a:ext cx="5286412" cy="369332"/>
          </a:xfrm>
          <a:prstGeom prst="rect">
            <a:avLst/>
          </a:prstGeom>
        </p:spPr>
        <p:txBody>
          <a:bodyPr wrap="square">
            <a:spAutoFit/>
          </a:bodyPr>
          <a:lstStyle/>
          <a:p>
            <a:r>
              <a:rPr lang="en-IN" dirty="0"/>
              <a:t>Universal Length Measurement Machine</a:t>
            </a:r>
          </a:p>
        </p:txBody>
      </p:sp>
      <p:sp>
        <p:nvSpPr>
          <p:cNvPr id="10" name="Rectangle 9"/>
          <p:cNvSpPr/>
          <p:nvPr/>
        </p:nvSpPr>
        <p:spPr>
          <a:xfrm>
            <a:off x="0" y="4643446"/>
            <a:ext cx="5429256" cy="369332"/>
          </a:xfrm>
          <a:prstGeom prst="rect">
            <a:avLst/>
          </a:prstGeom>
        </p:spPr>
        <p:txBody>
          <a:bodyPr wrap="square">
            <a:spAutoFit/>
          </a:bodyPr>
          <a:lstStyle/>
          <a:p>
            <a:r>
              <a:rPr lang="en-IN" dirty="0"/>
              <a:t>       Nikon CMM with </a:t>
            </a:r>
            <a:r>
              <a:rPr lang="en-IN" dirty="0" err="1"/>
              <a:t>polyworks</a:t>
            </a:r>
            <a:r>
              <a:rPr lang="en-IN" dirty="0"/>
              <a:t> software</a:t>
            </a:r>
          </a:p>
        </p:txBody>
      </p:sp>
      <p:sp>
        <p:nvSpPr>
          <p:cNvPr id="11" name="Rectangle 10"/>
          <p:cNvSpPr/>
          <p:nvPr/>
        </p:nvSpPr>
        <p:spPr>
          <a:xfrm>
            <a:off x="285720" y="4929198"/>
            <a:ext cx="4429156" cy="369332"/>
          </a:xfrm>
          <a:prstGeom prst="rect">
            <a:avLst/>
          </a:prstGeom>
        </p:spPr>
        <p:txBody>
          <a:bodyPr wrap="square">
            <a:spAutoFit/>
          </a:bodyPr>
          <a:lstStyle/>
          <a:p>
            <a:r>
              <a:rPr lang="en-IN" dirty="0"/>
              <a:t>  Pressure Calibration Comparator</a:t>
            </a:r>
          </a:p>
        </p:txBody>
      </p:sp>
      <p:sp>
        <p:nvSpPr>
          <p:cNvPr id="12" name="Rectangle 11"/>
          <p:cNvSpPr/>
          <p:nvPr/>
        </p:nvSpPr>
        <p:spPr>
          <a:xfrm>
            <a:off x="214282" y="5214950"/>
            <a:ext cx="3286148" cy="369332"/>
          </a:xfrm>
          <a:prstGeom prst="rect">
            <a:avLst/>
          </a:prstGeom>
        </p:spPr>
        <p:txBody>
          <a:bodyPr wrap="square">
            <a:spAutoFit/>
          </a:bodyPr>
          <a:lstStyle/>
          <a:p>
            <a:r>
              <a:rPr lang="en-IN" dirty="0"/>
              <a:t>   Profile Projector</a:t>
            </a:r>
          </a:p>
        </p:txBody>
      </p:sp>
      <p:sp>
        <p:nvSpPr>
          <p:cNvPr id="13" name="Rectangle 12"/>
          <p:cNvSpPr/>
          <p:nvPr/>
        </p:nvSpPr>
        <p:spPr>
          <a:xfrm>
            <a:off x="285720" y="5500702"/>
            <a:ext cx="4143404" cy="369332"/>
          </a:xfrm>
          <a:prstGeom prst="rect">
            <a:avLst/>
          </a:prstGeom>
        </p:spPr>
        <p:txBody>
          <a:bodyPr wrap="square">
            <a:spAutoFit/>
          </a:bodyPr>
          <a:lstStyle/>
          <a:p>
            <a:r>
              <a:rPr lang="en-IN" dirty="0"/>
              <a:t> Temperature Calibration System</a:t>
            </a:r>
          </a:p>
        </p:txBody>
      </p:sp>
      <p:sp>
        <p:nvSpPr>
          <p:cNvPr id="14" name="Rectangle 13"/>
          <p:cNvSpPr/>
          <p:nvPr/>
        </p:nvSpPr>
        <p:spPr>
          <a:xfrm>
            <a:off x="357158" y="5786454"/>
            <a:ext cx="4286280" cy="369332"/>
          </a:xfrm>
          <a:prstGeom prst="rect">
            <a:avLst/>
          </a:prstGeom>
        </p:spPr>
        <p:txBody>
          <a:bodyPr wrap="square">
            <a:spAutoFit/>
          </a:bodyPr>
          <a:lstStyle/>
          <a:p>
            <a:r>
              <a:rPr lang="en-IN" dirty="0"/>
              <a:t>Volume And Mass Calibration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a:effectLst>
                  <a:outerShdw blurRad="38100" dist="38100" dir="2700000" algn="tl">
                    <a:srgbClr val="000000">
                      <a:alpha val="43137"/>
                    </a:srgbClr>
                  </a:outerShdw>
                </a:effectLst>
              </a:rPr>
              <a:t>WEEKLY INTERNSHIP OVERVIEW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effectLst>
                  <a:outerShdw blurRad="38100" dist="38100" dir="2700000" algn="tl">
                    <a:srgbClr val="000000">
                      <a:alpha val="43137"/>
                    </a:srgbClr>
                  </a:outerShdw>
                </a:effectLst>
              </a:rPr>
              <a:t>SOFTWARES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effectLst>
                  <a:outerShdw blurRad="38100" dist="38100" dir="2700000" algn="tl">
                    <a:srgbClr val="000000">
                      <a:alpha val="43137"/>
                    </a:srgbClr>
                  </a:outerShdw>
                </a:effectLst>
              </a:rPr>
              <a:t>SOFTWARES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229600" cy="1143000"/>
          </a:xfrm>
        </p:spPr>
        <p:txBody>
          <a:bodyPr/>
          <a:lstStyle/>
          <a:p>
            <a:r>
              <a:rPr lang="en-IN" b="1" u="sng" dirty="0">
                <a:effectLst>
                  <a:outerShdw blurRad="38100" dist="38100" dir="2700000" algn="tl">
                    <a:srgbClr val="000000">
                      <a:alpha val="43137"/>
                    </a:srgbClr>
                  </a:outerShdw>
                </a:effectLst>
              </a:rPr>
              <a:t>ACKNOWLEDGEMENT</a:t>
            </a:r>
          </a:p>
        </p:txBody>
      </p:sp>
      <p:sp>
        <p:nvSpPr>
          <p:cNvPr id="3" name="Content Placeholder 2"/>
          <p:cNvSpPr>
            <a:spLocks noGrp="1"/>
          </p:cNvSpPr>
          <p:nvPr>
            <p:ph idx="1"/>
          </p:nvPr>
        </p:nvSpPr>
        <p:spPr>
          <a:xfrm>
            <a:off x="357158" y="857232"/>
            <a:ext cx="8229600" cy="6000768"/>
          </a:xfrm>
        </p:spPr>
        <p:txBody>
          <a:bodyPr>
            <a:noAutofit/>
          </a:bodyPr>
          <a:lstStyle/>
          <a:p>
            <a:pPr>
              <a:buNone/>
            </a:pPr>
            <a:r>
              <a:rPr lang="en-IN" sz="2800" dirty="0">
                <a:latin typeface="Blackadder ITC" pitchFamily="82" charset="0"/>
              </a:rPr>
              <a:t>First I would like to thank Rajeev Kumar, chief executive officer of </a:t>
            </a:r>
            <a:r>
              <a:rPr lang="en-IN" sz="2800" dirty="0" err="1">
                <a:latin typeface="Blackadder ITC" pitchFamily="82" charset="0"/>
              </a:rPr>
              <a:t>Aditypur</a:t>
            </a:r>
            <a:r>
              <a:rPr lang="en-IN" sz="2800" dirty="0">
                <a:latin typeface="Blackadder ITC" pitchFamily="82" charset="0"/>
              </a:rPr>
              <a:t> </a:t>
            </a:r>
            <a:r>
              <a:rPr lang="en-IN" sz="2800" dirty="0" err="1">
                <a:latin typeface="Blackadder ITC" pitchFamily="82" charset="0"/>
              </a:rPr>
              <a:t>Autocluster</a:t>
            </a:r>
            <a:r>
              <a:rPr lang="en-IN" sz="2800" dirty="0">
                <a:latin typeface="Blackadder ITC" pitchFamily="82" charset="0"/>
              </a:rPr>
              <a:t> for giving me the opportunity to do an internship within the organization.</a:t>
            </a:r>
          </a:p>
          <a:p>
            <a:pPr>
              <a:buNone/>
            </a:pPr>
            <a:r>
              <a:rPr lang="en-IN" sz="2800" dirty="0">
                <a:latin typeface="Blackadder ITC" pitchFamily="82" charset="0"/>
              </a:rPr>
              <a:t> I also would like all the people that worked along with me in </a:t>
            </a:r>
            <a:r>
              <a:rPr lang="en-IN" sz="2800" dirty="0" err="1">
                <a:latin typeface="Blackadder ITC" pitchFamily="82" charset="0"/>
              </a:rPr>
              <a:t>Aditypur</a:t>
            </a:r>
            <a:r>
              <a:rPr lang="en-IN" sz="2800" dirty="0">
                <a:latin typeface="Blackadder ITC" pitchFamily="82" charset="0"/>
              </a:rPr>
              <a:t> </a:t>
            </a:r>
            <a:r>
              <a:rPr lang="en-IN" sz="2800" dirty="0" err="1">
                <a:latin typeface="Blackadder ITC" pitchFamily="82" charset="0"/>
              </a:rPr>
              <a:t>Autocluster</a:t>
            </a:r>
            <a:r>
              <a:rPr lang="en-IN" sz="2800" dirty="0">
                <a:latin typeface="Blackadder ITC" pitchFamily="82" charset="0"/>
              </a:rPr>
              <a:t> with their patience and openness they created an enjoyable working environment. </a:t>
            </a:r>
          </a:p>
          <a:p>
            <a:pPr>
              <a:buNone/>
            </a:pPr>
            <a:r>
              <a:rPr lang="en-IN" sz="2800" dirty="0">
                <a:latin typeface="Blackadder ITC" pitchFamily="82" charset="0"/>
              </a:rPr>
              <a:t>I am highly indebted to our Principal Dr. </a:t>
            </a:r>
            <a:r>
              <a:rPr lang="en-IN" sz="2800" dirty="0" err="1">
                <a:latin typeface="Blackadder ITC" pitchFamily="82" charset="0"/>
              </a:rPr>
              <a:t>Shukla</a:t>
            </a:r>
            <a:r>
              <a:rPr lang="en-IN" sz="2800" dirty="0">
                <a:latin typeface="Blackadder ITC" pitchFamily="82" charset="0"/>
              </a:rPr>
              <a:t> </a:t>
            </a:r>
            <a:r>
              <a:rPr lang="en-IN" sz="2800" dirty="0" err="1">
                <a:latin typeface="Blackadder ITC" pitchFamily="82" charset="0"/>
              </a:rPr>
              <a:t>Mahanti</a:t>
            </a:r>
            <a:r>
              <a:rPr lang="en-IN" sz="2800" dirty="0">
                <a:latin typeface="Blackadder ITC" pitchFamily="82" charset="0"/>
              </a:rPr>
              <a:t> for the facilities provided to accomplish this internship. </a:t>
            </a:r>
          </a:p>
          <a:p>
            <a:pPr>
              <a:buNone/>
            </a:pPr>
            <a:r>
              <a:rPr lang="en-IN" sz="2800" dirty="0" err="1">
                <a:latin typeface="Blackadder ITC" pitchFamily="82" charset="0"/>
              </a:rPr>
              <a:t>nd</a:t>
            </a:r>
            <a:r>
              <a:rPr lang="en-IN" sz="2800" dirty="0">
                <a:latin typeface="Blackadder ITC" pitchFamily="82" charset="0"/>
              </a:rPr>
              <a:t> advices to get and complete internship in above said organization. </a:t>
            </a:r>
          </a:p>
          <a:p>
            <a:pPr>
              <a:buNone/>
            </a:pPr>
            <a:r>
              <a:rPr lang="en-IN" sz="2800" dirty="0">
                <a:latin typeface="Blackadder ITC" pitchFamily="82" charset="0"/>
              </a:rPr>
              <a:t>I am extremely great full to my department staff members and friends who helped me in successful completion of this internship. throughout my internship.    </a:t>
            </a:r>
          </a:p>
          <a:p>
            <a:pPr>
              <a:buNone/>
            </a:pPr>
            <a:r>
              <a:rPr lang="en-IN" sz="2800" dirty="0">
                <a:latin typeface="Blackadder ITC" pitchFamily="82" charset="0"/>
              </a:rPr>
              <a:t>                                                                                                         shruti </a:t>
            </a:r>
            <a:r>
              <a:rPr lang="en-IN" sz="2800" dirty="0" err="1">
                <a:latin typeface="Blackadder ITC" pitchFamily="82" charset="0"/>
              </a:rPr>
              <a:t>jha</a:t>
            </a:r>
            <a:endParaRPr lang="en-IN" sz="2800" dirty="0">
              <a:latin typeface="Blackadder ITC"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ROFILE.jpg"/>
          <p:cNvPicPr>
            <a:picLocks noChangeAspect="1"/>
          </p:cNvPicPr>
          <p:nvPr/>
        </p:nvPicPr>
        <p:blipFill>
          <a:blip r:embed="rId2"/>
          <a:stretch>
            <a:fillRect/>
          </a:stretch>
        </p:blipFill>
        <p:spPr>
          <a:xfrm>
            <a:off x="214282" y="428604"/>
            <a:ext cx="8572560" cy="5264067"/>
          </a:xfrm>
          <a:prstGeom prst="rect">
            <a:avLst/>
          </a:prstGeom>
        </p:spPr>
      </p:pic>
      <p:sp>
        <p:nvSpPr>
          <p:cNvPr id="5" name="Rectangle 4"/>
          <p:cNvSpPr/>
          <p:nvPr/>
        </p:nvSpPr>
        <p:spPr>
          <a:xfrm>
            <a:off x="1285852" y="5929330"/>
            <a:ext cx="7169043" cy="646331"/>
          </a:xfrm>
          <a:prstGeom prst="rect">
            <a:avLst/>
          </a:prstGeom>
        </p:spPr>
        <p:txBody>
          <a:bodyPr wrap="square">
            <a:spAutoFit/>
          </a:bodyPr>
          <a:lstStyle/>
          <a:p>
            <a:r>
              <a:rPr lang="en-IN" sz="3600" dirty="0"/>
              <a:t>      </a:t>
            </a:r>
            <a:r>
              <a:rPr lang="en-IN" sz="3600" b="1" u="sng" dirty="0"/>
              <a:t>ADITYAPUR AUTO CLUSTER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COMPANY PROFILE</a:t>
            </a:r>
          </a:p>
        </p:txBody>
      </p:sp>
      <p:sp>
        <p:nvSpPr>
          <p:cNvPr id="3" name="Content Placeholder 2"/>
          <p:cNvSpPr>
            <a:spLocks noGrp="1"/>
          </p:cNvSpPr>
          <p:nvPr>
            <p:ph idx="1"/>
          </p:nvPr>
        </p:nvSpPr>
        <p:spPr/>
        <p:txBody>
          <a:bodyPr>
            <a:normAutofit fontScale="55000" lnSpcReduction="20000"/>
          </a:bodyPr>
          <a:lstStyle/>
          <a:p>
            <a:r>
              <a:rPr lang="en-IN" dirty="0" err="1"/>
              <a:t>Adityapur</a:t>
            </a:r>
            <a:r>
              <a:rPr lang="en-IN" dirty="0"/>
              <a:t> Auto Cluster a Company registered under the Companies Act, (AAC)-SPV formed by the members of ASIA for implementation of IIUS Scheme of Govt. of India at </a:t>
            </a:r>
            <a:r>
              <a:rPr lang="en-IN" dirty="0" err="1"/>
              <a:t>Adityapur</a:t>
            </a:r>
            <a:r>
              <a:rPr lang="en-IN" dirty="0"/>
              <a:t>, Jamshedpur.</a:t>
            </a:r>
          </a:p>
          <a:p>
            <a:r>
              <a:rPr lang="en-IN" dirty="0" err="1"/>
              <a:t>Adityapur</a:t>
            </a:r>
            <a:r>
              <a:rPr lang="en-IN" dirty="0"/>
              <a:t> Auto Cluster came into existence to implement the project under IIUS, the members of </a:t>
            </a:r>
            <a:r>
              <a:rPr lang="en-IN" dirty="0" err="1"/>
              <a:t>Adityapur</a:t>
            </a:r>
            <a:r>
              <a:rPr lang="en-IN" dirty="0"/>
              <a:t> Small Industries Association (ASIA) formed a Special Purpose Vehicle (SPV) in the Name of </a:t>
            </a:r>
            <a:r>
              <a:rPr lang="en-IN" dirty="0" err="1"/>
              <a:t>Adityapur</a:t>
            </a:r>
            <a:r>
              <a:rPr lang="en-IN" dirty="0"/>
              <a:t> Auto Infrastructure Company Limited, later on its name changed to “ADITYAPUR AUTO CLUSTER” (AAC). Purpose of AAC is to develop the Industrial Infrastructure facilities in </a:t>
            </a:r>
            <a:r>
              <a:rPr lang="en-IN" dirty="0" err="1"/>
              <a:t>Adityapur</a:t>
            </a:r>
            <a:r>
              <a:rPr lang="en-IN" dirty="0"/>
              <a:t> Industrial Area with the help of financial assistance as non refundable grant from Government of India and Government of Jharkhand with nominal investments by the local industrial units. Government of India through Ministry of Commerce &amp; Industries launched a Scheme called. INDUSTRIAL INFRASTRUCTURE UPGRADATION SCHEME (IIUS) for development of Infrastructure of Industrial Area all over the Country for the rapid development of </a:t>
            </a:r>
            <a:r>
              <a:rPr lang="en-IN" dirty="0" err="1"/>
              <a:t>economy.Under</a:t>
            </a:r>
            <a:r>
              <a:rPr lang="en-IN" dirty="0"/>
              <a:t> this Scheme, Government of India has provided a grant of 75% of Total Project Cost or Rs.50.00 </a:t>
            </a:r>
            <a:r>
              <a:rPr lang="en-IN" dirty="0" err="1"/>
              <a:t>Crore</a:t>
            </a:r>
            <a:r>
              <a:rPr lang="en-IN" dirty="0"/>
              <a:t> , whichever is lower. Spread over 42 acres of land which is provided by AIDA free of cost.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effectLst>
                  <a:outerShdw blurRad="38100" dist="38100" dir="2700000" algn="tl">
                    <a:srgbClr val="000000">
                      <a:alpha val="43137"/>
                    </a:srgbClr>
                  </a:outerShdw>
                </a:effectLst>
              </a:rPr>
              <a:t>COMPANY OVERVIEW</a:t>
            </a:r>
          </a:p>
        </p:txBody>
      </p:sp>
      <p:sp>
        <p:nvSpPr>
          <p:cNvPr id="3" name="Content Placeholder 2"/>
          <p:cNvSpPr>
            <a:spLocks noGrp="1"/>
          </p:cNvSpPr>
          <p:nvPr>
            <p:ph idx="1"/>
          </p:nvPr>
        </p:nvSpPr>
        <p:spPr/>
        <p:txBody>
          <a:bodyPr>
            <a:normAutofit fontScale="55000" lnSpcReduction="20000"/>
          </a:bodyPr>
          <a:lstStyle/>
          <a:p>
            <a:pPr fontAlgn="base"/>
            <a:r>
              <a:rPr lang="en-IN" b="1" dirty="0"/>
              <a:t>ADITYAPUR AUTO CLUSTER</a:t>
            </a:r>
          </a:p>
          <a:p>
            <a:pPr fontAlgn="base"/>
            <a:r>
              <a:rPr lang="en-IN" dirty="0" err="1"/>
              <a:t>Adityapur</a:t>
            </a:r>
            <a:r>
              <a:rPr lang="en-IN" dirty="0"/>
              <a:t> Auto Cluster is a Non-govt company, incorporated on 20 Jan, 2005. It's a public unlisted company and is classified </a:t>
            </a:r>
            <a:r>
              <a:rPr lang="en-IN" dirty="0" err="1"/>
              <a:t>as'company</a:t>
            </a:r>
            <a:r>
              <a:rPr lang="en-IN" dirty="0"/>
              <a:t> limited by shares'.</a:t>
            </a:r>
            <a:br>
              <a:rPr lang="en-IN" dirty="0"/>
            </a:br>
            <a:br>
              <a:rPr lang="en-IN" dirty="0"/>
            </a:br>
            <a:r>
              <a:rPr lang="en-IN" dirty="0"/>
              <a:t>Company's authorized capital stands at Rs 2000.0 </a:t>
            </a:r>
            <a:r>
              <a:rPr lang="en-IN" dirty="0" err="1"/>
              <a:t>lakhs</a:t>
            </a:r>
            <a:r>
              <a:rPr lang="en-IN" dirty="0"/>
              <a:t> and has 22.3525% paid-up capital which is Rs 447.05 </a:t>
            </a:r>
            <a:r>
              <a:rPr lang="en-IN" dirty="0" err="1"/>
              <a:t>lakhs</a:t>
            </a:r>
            <a:r>
              <a:rPr lang="en-IN" dirty="0"/>
              <a:t>. </a:t>
            </a:r>
            <a:r>
              <a:rPr lang="en-IN" dirty="0" err="1"/>
              <a:t>Adityapur</a:t>
            </a:r>
            <a:r>
              <a:rPr lang="en-IN" dirty="0"/>
              <a:t> Auto Cluster last annual general meet (AGM) happened on 28 Sep, 2016. The company last updated its financials on 31 Mar, 2016 as per Ministry of Corporate Affairs (MCA).</a:t>
            </a:r>
            <a:br>
              <a:rPr lang="en-IN" dirty="0"/>
            </a:br>
            <a:br>
              <a:rPr lang="en-IN" dirty="0"/>
            </a:br>
            <a:r>
              <a:rPr lang="en-IN" dirty="0" err="1"/>
              <a:t>Adityapur</a:t>
            </a:r>
            <a:r>
              <a:rPr lang="en-IN" dirty="0"/>
              <a:t> Auto Cluster is majorly in Community, personal &amp; Social Services business from last 16 years and currently, company operations are active. Current board members &amp; directors are SANTOSH KHETAN, SURESH NARAYAN THAKUR, RAJESH KUMAR SINHA, INDER KUMAR AGARWAL, DILIP KUMAR GOYAL, MAHESH KUMAR AGRAWAL, AKHILESHWAR PRASAD SINGH, HARI KUMAR KESHRI, KRISHNAPPAN SRINIVASAN and KAMARAJ RAVIKUMAR .</a:t>
            </a:r>
            <a:br>
              <a:rPr lang="en-IN" dirty="0"/>
            </a:br>
            <a:br>
              <a:rPr lang="en-IN" dirty="0"/>
            </a:br>
            <a:r>
              <a:rPr lang="en-IN" dirty="0"/>
              <a:t>Company is registered in Jharkhand (Jharkhand) Registrar Office. </a:t>
            </a:r>
            <a:r>
              <a:rPr lang="en-IN" dirty="0" err="1"/>
              <a:t>Adityapur</a:t>
            </a:r>
            <a:r>
              <a:rPr lang="en-IN" dirty="0"/>
              <a:t> Auto Cluster registered address is PLOT NO. 41 &amp; 45 (P), PHASE-7 TATA KANDRA MAIN ROAD, ADITYAPUR INDUSTRIAL AREA JAMSHEDPUR </a:t>
            </a:r>
            <a:r>
              <a:rPr lang="en-IN" dirty="0" err="1"/>
              <a:t>Seraikela</a:t>
            </a:r>
            <a:r>
              <a:rPr lang="en-IN" dirty="0"/>
              <a:t> JH 832108 IN.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effectLst>
                  <a:outerShdw blurRad="38100" dist="38100" dir="2700000" algn="tl">
                    <a:srgbClr val="000000">
                      <a:alpha val="43137"/>
                    </a:srgbClr>
                  </a:outerShdw>
                </a:effectLst>
              </a:rPr>
              <a:t>COMPANY’s VISION &amp; FOCUS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effectLst>
                  <a:outerShdw blurRad="38100" dist="38100" dir="2700000" algn="tl">
                    <a:srgbClr val="000000">
                      <a:alpha val="43137"/>
                    </a:srgbClr>
                  </a:outerShdw>
                </a:effectLst>
              </a:rPr>
              <a:t>AUTO CLUSTER SERVICES</a:t>
            </a:r>
          </a:p>
        </p:txBody>
      </p:sp>
      <p:sp>
        <p:nvSpPr>
          <p:cNvPr id="3" name="Content Placeholder 2"/>
          <p:cNvSpPr>
            <a:spLocks noGrp="1"/>
          </p:cNvSpPr>
          <p:nvPr>
            <p:ph idx="1"/>
          </p:nvPr>
        </p:nvSpPr>
        <p:spPr/>
        <p:txBody>
          <a:bodyPr>
            <a:noAutofit/>
          </a:bodyPr>
          <a:lstStyle/>
          <a:p>
            <a:pPr marL="514350" indent="-514350">
              <a:buNone/>
            </a:pPr>
            <a:r>
              <a:rPr lang="en-IN" sz="2800" b="1" dirty="0"/>
              <a:t>                                    1. </a:t>
            </a:r>
            <a:r>
              <a:rPr lang="en-IN" sz="2800" b="1" u="sng" dirty="0"/>
              <a:t>Training</a:t>
            </a:r>
            <a:r>
              <a:rPr lang="en-IN" sz="2800" b="1" dirty="0"/>
              <a:t>  </a:t>
            </a:r>
          </a:p>
          <a:p>
            <a:pPr marL="514350" indent="-514350">
              <a:buNone/>
            </a:pPr>
            <a:endParaRPr lang="en-IN" sz="2800" b="1" u="sng" dirty="0"/>
          </a:p>
          <a:p>
            <a:pPr marL="514350" indent="-514350"/>
            <a:r>
              <a:rPr lang="en-IN" sz="1800" dirty="0"/>
              <a:t> </a:t>
            </a:r>
            <a:r>
              <a:rPr lang="en-IN" sz="1800" dirty="0" err="1"/>
              <a:t>Catia</a:t>
            </a:r>
            <a:r>
              <a:rPr lang="en-IN" sz="1800" dirty="0"/>
              <a:t>, Auto Cad, CNC Programming &amp; Operation, VMC, Metallurgy Lab, Metrology Lab (</a:t>
            </a:r>
            <a:r>
              <a:rPr lang="en-IN" sz="1800" b="1" dirty="0"/>
              <a:t>For Mechanical Students</a:t>
            </a:r>
            <a:r>
              <a:rPr lang="en-IN" sz="1800" dirty="0"/>
              <a:t>)</a:t>
            </a:r>
          </a:p>
          <a:p>
            <a:pPr marL="514350" indent="-514350"/>
            <a:endParaRPr lang="en-IN" sz="1800" dirty="0"/>
          </a:p>
          <a:p>
            <a:pPr marL="514350" indent="-514350"/>
            <a:r>
              <a:rPr lang="en-IN" sz="1800" dirty="0"/>
              <a:t>  Hardware &amp; Networking, Software Development, Web Design &amp; Development Database, C++, Java, .NET&amp;PHP (</a:t>
            </a:r>
            <a:r>
              <a:rPr lang="en-IN" sz="1800" b="1" dirty="0"/>
              <a:t>For IT Students</a:t>
            </a:r>
            <a:r>
              <a:rPr lang="en-IN" sz="1800" dirty="0"/>
              <a:t>)</a:t>
            </a:r>
          </a:p>
          <a:p>
            <a:pPr marL="514350" indent="-514350">
              <a:buNone/>
            </a:pPr>
            <a:endParaRPr lang="en-IN" sz="1800" dirty="0"/>
          </a:p>
          <a:p>
            <a:pPr marL="514350" indent="-514350"/>
            <a:r>
              <a:rPr lang="en-IN" sz="1800" dirty="0"/>
              <a:t> Tally ERP9(</a:t>
            </a:r>
            <a:r>
              <a:rPr lang="en-IN" sz="1800" b="1" dirty="0"/>
              <a:t>For Accounts Students</a:t>
            </a:r>
            <a:r>
              <a:rPr lang="en-IN" sz="1800" dirty="0"/>
              <a:t>)</a:t>
            </a:r>
          </a:p>
          <a:p>
            <a:pPr marL="514350" indent="-514350"/>
            <a:endParaRPr lang="en-IN" sz="1800" dirty="0"/>
          </a:p>
          <a:p>
            <a:pPr marL="514350" indent="-514350"/>
            <a:r>
              <a:rPr lang="en-IN" sz="1800" dirty="0"/>
              <a:t>  PLC </a:t>
            </a:r>
            <a:r>
              <a:rPr lang="en-IN" sz="1800" dirty="0" err="1"/>
              <a:t>Scada</a:t>
            </a:r>
            <a:r>
              <a:rPr lang="en-IN" sz="1800" dirty="0"/>
              <a:t> (</a:t>
            </a:r>
            <a:r>
              <a:rPr lang="en-IN" sz="1800" b="1" dirty="0"/>
              <a:t>For Electrical Students</a:t>
            </a:r>
            <a:r>
              <a:rPr lang="en-IN" sz="1800" dirty="0"/>
              <a:t>)</a:t>
            </a:r>
          </a:p>
          <a:p>
            <a:pPr marL="514350" indent="-514350"/>
            <a:endParaRPr lang="en-IN" sz="1800" dirty="0"/>
          </a:p>
          <a:p>
            <a:pPr marL="514350" indent="-514350"/>
            <a:r>
              <a:rPr lang="en-IN" sz="1800" dirty="0"/>
              <a:t>  Live Project for CS, BCA, MCA, Internship for Engineering Student, Soft Skill.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IN" b="1" dirty="0"/>
            </a:br>
            <a:r>
              <a:rPr lang="en-IN" b="1" dirty="0"/>
              <a:t>2.</a:t>
            </a:r>
            <a:r>
              <a:rPr lang="en-IN" b="1" u="sng" dirty="0"/>
              <a:t>Common Effluent Treatment Plant – Operational at large sector</a:t>
            </a:r>
            <a:endParaRPr lang="en-IN" dirty="0"/>
          </a:p>
        </p:txBody>
      </p:sp>
      <p:pic>
        <p:nvPicPr>
          <p:cNvPr id="5" name="Picture 4" descr="service2.jpg"/>
          <p:cNvPicPr>
            <a:picLocks noChangeAspect="1"/>
          </p:cNvPicPr>
          <p:nvPr/>
        </p:nvPicPr>
        <p:blipFill>
          <a:blip r:embed="rId2"/>
          <a:stretch>
            <a:fillRect/>
          </a:stretch>
        </p:blipFill>
        <p:spPr>
          <a:xfrm>
            <a:off x="642910" y="2071678"/>
            <a:ext cx="7786742" cy="381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rmAutofit fontScale="90000"/>
          </a:bodyPr>
          <a:lstStyle/>
          <a:p>
            <a:r>
              <a:rPr lang="en-IN" b="1" u="sng" dirty="0"/>
              <a:t>3.Tool Room</a:t>
            </a:r>
            <a:br>
              <a:rPr lang="en-IN" b="1" u="sng" dirty="0"/>
            </a:br>
            <a:r>
              <a:rPr lang="en-IN" sz="1800" dirty="0"/>
              <a:t> </a:t>
            </a:r>
            <a:r>
              <a:rPr lang="en-IN" sz="2000" dirty="0"/>
              <a:t>VMC 5 up, Tools Re-Grinding &amp; Re-Sharpening, Dies &amp; Tool Manufacturing, MIG, ARC Welding, Fixture Manufacturing &amp; Design, Band Saw Cutting, Surface Grinding, Cylindrical Grinding, </a:t>
            </a:r>
            <a:r>
              <a:rPr lang="en-IN" sz="2000" dirty="0" err="1"/>
              <a:t>Convez</a:t>
            </a:r>
            <a:r>
              <a:rPr lang="en-IN" sz="2000" dirty="0"/>
              <a:t> Lathe, CNXC Turing </a:t>
            </a:r>
            <a:br>
              <a:rPr lang="en-IN" sz="2000" b="1" u="sng" dirty="0"/>
            </a:br>
            <a:endParaRPr lang="en-IN" sz="2000" u="sng" dirty="0"/>
          </a:p>
        </p:txBody>
      </p:sp>
      <p:sp>
        <p:nvSpPr>
          <p:cNvPr id="3" name="Text Placeholder 2"/>
          <p:cNvSpPr>
            <a:spLocks noGrp="1"/>
          </p:cNvSpPr>
          <p:nvPr>
            <p:ph type="body" idx="1"/>
          </p:nvPr>
        </p:nvSpPr>
        <p:spPr>
          <a:xfrm>
            <a:off x="285720" y="2357430"/>
            <a:ext cx="4040188" cy="639762"/>
          </a:xfrm>
        </p:spPr>
        <p:txBody>
          <a:bodyPr>
            <a:normAutofit fontScale="55000" lnSpcReduction="20000"/>
          </a:bodyPr>
          <a:lstStyle/>
          <a:p>
            <a:r>
              <a:rPr lang="en-IN" sz="6200" b="0" dirty="0"/>
              <a:t>Pedestal Grinder M/C</a:t>
            </a:r>
          </a:p>
          <a:p>
            <a:endParaRPr lang="en-IN" dirty="0"/>
          </a:p>
        </p:txBody>
      </p:sp>
      <p:pic>
        <p:nvPicPr>
          <p:cNvPr id="7" name="Content Placeholder 6" descr="pedes.jpg"/>
          <p:cNvPicPr>
            <a:picLocks noGrp="1" noChangeAspect="1"/>
          </p:cNvPicPr>
          <p:nvPr>
            <p:ph sz="half" idx="2"/>
          </p:nvPr>
        </p:nvPicPr>
        <p:blipFill>
          <a:blip r:embed="rId2"/>
          <a:stretch>
            <a:fillRect/>
          </a:stretch>
        </p:blipFill>
        <p:spPr>
          <a:xfrm>
            <a:off x="357158" y="3643314"/>
            <a:ext cx="4040188" cy="16797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4714876" y="2643182"/>
            <a:ext cx="4041775" cy="639762"/>
          </a:xfrm>
        </p:spPr>
        <p:txBody>
          <a:bodyPr>
            <a:normAutofit fontScale="25000" lnSpcReduction="20000"/>
          </a:bodyPr>
          <a:lstStyle/>
          <a:p>
            <a:endParaRPr lang="en-IN" sz="14400" b="0" dirty="0"/>
          </a:p>
          <a:p>
            <a:endParaRPr lang="en-IN" sz="14400" b="0" dirty="0"/>
          </a:p>
          <a:p>
            <a:endParaRPr lang="en-IN" sz="14400" b="0" dirty="0"/>
          </a:p>
          <a:p>
            <a:endParaRPr lang="en-IN" sz="14400" b="0" dirty="0"/>
          </a:p>
          <a:p>
            <a:endParaRPr lang="en-IN" sz="14400" b="0" dirty="0"/>
          </a:p>
          <a:p>
            <a:endParaRPr lang="en-IN" sz="14400" b="0" dirty="0"/>
          </a:p>
          <a:p>
            <a:endParaRPr lang="en-IN" sz="14400" b="0" dirty="0"/>
          </a:p>
          <a:p>
            <a:endParaRPr lang="en-IN" sz="14400" b="0" dirty="0"/>
          </a:p>
          <a:p>
            <a:r>
              <a:rPr lang="en-IN" sz="14400" b="0" dirty="0"/>
              <a:t>Tool and Cutter Grinding  M/C</a:t>
            </a:r>
          </a:p>
          <a:p>
            <a:endParaRPr lang="en-IN" dirty="0"/>
          </a:p>
        </p:txBody>
      </p:sp>
      <p:pic>
        <p:nvPicPr>
          <p:cNvPr id="8" name="Content Placeholder 7" descr="toolcutter.jpg"/>
          <p:cNvPicPr>
            <a:picLocks noGrp="1" noChangeAspect="1"/>
          </p:cNvPicPr>
          <p:nvPr>
            <p:ph sz="quarter" idx="4"/>
          </p:nvPr>
        </p:nvPicPr>
        <p:blipFill>
          <a:blip r:embed="rId3"/>
          <a:stretch>
            <a:fillRect/>
          </a:stretch>
        </p:blipFill>
        <p:spPr>
          <a:xfrm>
            <a:off x="4572000" y="3571876"/>
            <a:ext cx="4041775" cy="1680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1420813" y="-10104749"/>
            <a:ext cx="2286000" cy="2468368"/>
          </a:xfrm>
          <a:prstGeom prst="rect">
            <a:avLst/>
          </a:prstGeom>
        </p:spPr>
        <p:txBody>
          <a:bodyPr>
            <a:spAutoFit/>
          </a:bodyPr>
          <a:lstStyle/>
          <a:p>
            <a:pPr lvl="0">
              <a:spcBef>
                <a:spcPct val="20000"/>
              </a:spcBef>
            </a:pPr>
            <a:endParaRPr lang="en-IN" sz="6200" dirty="0">
              <a:solidFill>
                <a:prstClr val="black"/>
              </a:solidFill>
            </a:endParaRPr>
          </a:p>
          <a:p>
            <a:pPr lvl="0">
              <a:spcBef>
                <a:spcPct val="20000"/>
              </a:spcBef>
            </a:pPr>
            <a:br>
              <a:rPr lang="en-IN" sz="6200" dirty="0">
                <a:solidFill>
                  <a:prstClr val="black"/>
                </a:solidFill>
              </a:rPr>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712</Words>
  <Application>Microsoft Office PowerPoint</Application>
  <PresentationFormat>On-screen Show (4:3)</PresentationFormat>
  <Paragraphs>91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TABLE OF CONTENT</vt:lpstr>
      <vt:lpstr>ACKNOWLEDGEMENT</vt:lpstr>
      <vt:lpstr>PowerPoint Presentation</vt:lpstr>
      <vt:lpstr>COMPANY PROFILE</vt:lpstr>
      <vt:lpstr>COMPANY OVERVIEW</vt:lpstr>
      <vt:lpstr>COMPANY’s VISION &amp; FOCUS</vt:lpstr>
      <vt:lpstr>AUTO CLUSTER SERVICES</vt:lpstr>
      <vt:lpstr> 2.Common Effluent Treatment Plant – Operational at large sector</vt:lpstr>
      <vt:lpstr>3.Tool Room  VMC 5 up, Tools Re-Grinding &amp; Re-Sharpening, Dies &amp; Tool Manufacturing, MIG, ARC Welding, Fixture Manufacturing &amp; Design, Band Saw Cutting, Surface Grinding, Cylindrical Grinding, Convez Lathe, CNXC Turing  </vt:lpstr>
      <vt:lpstr>   </vt:lpstr>
      <vt:lpstr>4. Exhibition Center  World class Exhibition Center. </vt:lpstr>
      <vt:lpstr>     5.Metallurgy  Millipore Testing, Salt Spray Testing, Microscope Testing, Vicker Hardness Test, Rockwell Hardness Test, Brinel Hardness Test, UV Tester Paint/ Coating, Plastics &amp; Polymer Impact Testing, Corrosion Testing For Paint/ Coating, Metallographic/ Micro Structure Test, Spectro Analysis (Ferros and Non-Ferros), DFT Testing And Microscope Testing, Universal Tensile Testing Machine (Rubber &amp; Polymer)-20KN, Universal Tensile Testing Machine (For Metal Product) – 1000KM </vt:lpstr>
      <vt:lpstr>6.Metrology &amp; Calibartion </vt:lpstr>
      <vt:lpstr>WEEKLY INTERNSHIP OVERVIEW</vt:lpstr>
      <vt:lpstr>SOFTWARES</vt:lpstr>
      <vt:lpstr>SOFTWARES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shruti</dc:creator>
  <cp:lastModifiedBy>Shalini Dubey</cp:lastModifiedBy>
  <cp:revision>29</cp:revision>
  <dcterms:created xsi:type="dcterms:W3CDTF">2021-07-10T01:32:36Z</dcterms:created>
  <dcterms:modified xsi:type="dcterms:W3CDTF">2021-08-26T14:28:40Z</dcterms:modified>
</cp:coreProperties>
</file>