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TNNLS.2021.3077524" TargetMode="External"/><Relationship Id="rId2" Type="http://schemas.openxmlformats.org/officeDocument/2006/relationships/hyperlink" Target="https://doi.org/10.2196/medinform.566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109/ACCESS.2020.2960309" TargetMode="External"/><Relationship Id="rId4" Type="http://schemas.openxmlformats.org/officeDocument/2006/relationships/hyperlink" Target="https://doi.org/10.1109/TBME.2019.2908961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469" y="1069102"/>
            <a:ext cx="10363200" cy="1470025"/>
          </a:xfrm>
        </p:spPr>
        <p:txBody>
          <a:bodyPr/>
          <a:lstStyle/>
          <a:p>
            <a:r>
              <a:rPr lang="en-GB" dirty="0"/>
              <a:t>PROJECT TITLE : “PATIENT CASE SIMILARITY”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469" y="2721956"/>
            <a:ext cx="3970594" cy="552184"/>
          </a:xfrm>
        </p:spPr>
        <p:txBody>
          <a:bodyPr/>
          <a:lstStyle/>
          <a:p>
            <a:pPr algn="l"/>
            <a:r>
              <a:rPr lang="en-GB" dirty="0"/>
              <a:t>Batch Number:145</a:t>
            </a:r>
          </a:p>
          <a:p>
            <a:pPr algn="l"/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418357"/>
              </p:ext>
            </p:extLst>
          </p:nvPr>
        </p:nvGraphicFramePr>
        <p:xfrm>
          <a:off x="630904" y="3274141"/>
          <a:ext cx="5418666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3331634959"/>
                    </a:ext>
                  </a:extLst>
                </a:gridCol>
                <a:gridCol w="3333666">
                  <a:extLst>
                    <a:ext uri="{9D8B030D-6E8A-4147-A177-3AD203B41FA5}">
                      <a16:colId xmlns:a16="http://schemas.microsoft.com/office/drawing/2014/main" val="2054911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Roll Number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Student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40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20211CSE0226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SHALINI S 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365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20211CSE0228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SAI PAVAN 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314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20211CSE0225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 UDAY KUMAR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954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20211CSE0207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ANIL KUMAR V 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88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0820719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6454795" y="3274140"/>
            <a:ext cx="5514292" cy="243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Under the Supervision of,</a:t>
            </a:r>
          </a:p>
          <a:p>
            <a:endParaRPr lang="en-GB" dirty="0"/>
          </a:p>
          <a:p>
            <a:pPr algn="l"/>
            <a:r>
              <a:rPr lang="en-GB" sz="1700" dirty="0" err="1"/>
              <a:t>Dr.</a:t>
            </a:r>
            <a:r>
              <a:rPr lang="en-GB" sz="1700" dirty="0"/>
              <a:t> / Mr. </a:t>
            </a:r>
            <a:r>
              <a:rPr lang="en-GB" sz="1700" dirty="0" err="1"/>
              <a:t>Riyazulla</a:t>
            </a:r>
            <a:r>
              <a:rPr lang="en-GB" sz="1700" dirty="0"/>
              <a:t> Rahman J</a:t>
            </a:r>
          </a:p>
          <a:p>
            <a:pPr algn="l"/>
            <a:r>
              <a:rPr lang="en-US" sz="1700" dirty="0"/>
              <a:t>Assistant Professor - Senior Scale Presidency School of Information Science.</a:t>
            </a:r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86772" y="334089"/>
            <a:ext cx="3970594" cy="552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PIP104 University Project-II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264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sz="3800" b="1" dirty="0">
                <a:effectLst/>
              </a:rPr>
              <a:t>[1] Anis </a:t>
            </a:r>
            <a:r>
              <a:rPr lang="en-IN" sz="3800" b="1" dirty="0" err="1">
                <a:effectLst/>
              </a:rPr>
              <a:t>Sharafoddini</a:t>
            </a:r>
            <a:r>
              <a:rPr lang="en-IN" sz="3800" b="1" dirty="0">
                <a:effectLst/>
              </a:rPr>
              <a:t>, Joel A. Dubin, and Joon Lee, "Patient Similarity in Prediction Models Based on Health Data"</a:t>
            </a:r>
            <a:br>
              <a:rPr lang="en-IN" sz="3800" dirty="0">
                <a:effectLst/>
              </a:rPr>
            </a:br>
            <a:r>
              <a:rPr lang="en-IN" sz="3800" dirty="0">
                <a:effectLst/>
              </a:rPr>
              <a:t>JMIR Medical Informatics, January-March 2017, 5(1): e7</a:t>
            </a:r>
            <a:br>
              <a:rPr lang="en-IN" sz="3800" dirty="0">
                <a:effectLst/>
              </a:rPr>
            </a:br>
            <a:r>
              <a:rPr lang="en-IN" sz="3800" dirty="0">
                <a:effectLst/>
              </a:rPr>
              <a:t>DOI: </a:t>
            </a:r>
            <a:r>
              <a:rPr lang="en-IN" sz="3800" u="sng" dirty="0">
                <a:solidFill>
                  <a:srgbClr val="0000FF"/>
                </a:solidFill>
                <a:effectLst/>
                <a:hlinkClick r:id="rId2"/>
              </a:rPr>
              <a:t>10.2196/medinform.5665</a:t>
            </a:r>
            <a:endParaRPr lang="en-IN" sz="3800" dirty="0">
              <a:effectLst/>
            </a:endParaRPr>
          </a:p>
          <a:p>
            <a:pPr marL="0" indent="0">
              <a:buNone/>
            </a:pPr>
            <a:r>
              <a:rPr lang="en-IN" sz="3800" dirty="0">
                <a:effectLst/>
              </a:rPr>
              <a:t> </a:t>
            </a:r>
          </a:p>
          <a:p>
            <a:r>
              <a:rPr lang="en-IN" sz="3800" b="1" dirty="0">
                <a:effectLst/>
              </a:rPr>
              <a:t>[2] Saar, H., &amp; </a:t>
            </a:r>
            <a:r>
              <a:rPr lang="en-IN" sz="3800" b="1" dirty="0" err="1">
                <a:effectLst/>
              </a:rPr>
              <a:t>Siedler</a:t>
            </a:r>
            <a:r>
              <a:rPr lang="en-IN" sz="3800" b="1" dirty="0">
                <a:effectLst/>
              </a:rPr>
              <a:t>, D., "A Deep Learning Framework for Predicting Disease Outcomes from Health Data"</a:t>
            </a:r>
            <a:br>
              <a:rPr lang="en-IN" sz="3800" dirty="0">
                <a:effectLst/>
              </a:rPr>
            </a:br>
            <a:r>
              <a:rPr lang="en-IN" sz="3800" dirty="0">
                <a:effectLst/>
              </a:rPr>
              <a:t>IEEE Transactions on Neural Networks and Learning Systems, 2021</a:t>
            </a:r>
            <a:br>
              <a:rPr lang="en-IN" sz="3800" dirty="0">
                <a:effectLst/>
              </a:rPr>
            </a:br>
            <a:r>
              <a:rPr lang="en-IN" sz="3800" dirty="0">
                <a:effectLst/>
              </a:rPr>
              <a:t>DOI: </a:t>
            </a:r>
            <a:r>
              <a:rPr lang="en-IN" sz="3800" u="sng" dirty="0">
                <a:solidFill>
                  <a:srgbClr val="0000FF"/>
                </a:solidFill>
                <a:effectLst/>
                <a:hlinkClick r:id="rId3"/>
              </a:rPr>
              <a:t>10.1109/TNNLS.2021.3077524</a:t>
            </a:r>
            <a:endParaRPr lang="en-IN" sz="3800" dirty="0">
              <a:effectLst/>
            </a:endParaRPr>
          </a:p>
          <a:p>
            <a:pPr marL="0" indent="0">
              <a:buNone/>
            </a:pPr>
            <a:r>
              <a:rPr lang="en-IN" sz="3800" dirty="0">
                <a:effectLst/>
              </a:rPr>
              <a:t> </a:t>
            </a:r>
          </a:p>
          <a:p>
            <a:r>
              <a:rPr lang="en-IN" sz="3800" b="1" dirty="0">
                <a:effectLst/>
              </a:rPr>
              <a:t>[3] Cheng, Y., Yang, Z., Yang, S., &amp; Sun, J., "Machine Learning for Disease Prediction: A Survey"</a:t>
            </a:r>
            <a:br>
              <a:rPr lang="en-IN" sz="3800" dirty="0">
                <a:effectLst/>
              </a:rPr>
            </a:br>
            <a:r>
              <a:rPr lang="en-IN" sz="3800" dirty="0">
                <a:effectLst/>
              </a:rPr>
              <a:t>IEEE Transactions on Biomedical Engineering, 2019</a:t>
            </a:r>
            <a:br>
              <a:rPr lang="en-IN" sz="3800" dirty="0">
                <a:effectLst/>
              </a:rPr>
            </a:br>
            <a:r>
              <a:rPr lang="en-IN" sz="3800" dirty="0">
                <a:effectLst/>
              </a:rPr>
              <a:t>DOI: </a:t>
            </a:r>
            <a:r>
              <a:rPr lang="en-IN" sz="3800" u="sng" dirty="0">
                <a:solidFill>
                  <a:srgbClr val="0000FF"/>
                </a:solidFill>
                <a:effectLst/>
                <a:hlinkClick r:id="rId4"/>
              </a:rPr>
              <a:t>10.1109/TBME.2019.2908961</a:t>
            </a:r>
            <a:endParaRPr lang="en-IN" sz="3800" u="sng" dirty="0">
              <a:solidFill>
                <a:srgbClr val="0000FF"/>
              </a:solidFill>
              <a:effectLst/>
            </a:endParaRPr>
          </a:p>
          <a:p>
            <a:endParaRPr lang="en-IN" sz="3800" dirty="0">
              <a:effectLst/>
            </a:endParaRPr>
          </a:p>
          <a:p>
            <a:r>
              <a:rPr lang="en-IN" sz="3800" b="1" dirty="0">
                <a:effectLst/>
              </a:rPr>
              <a:t>[4] Kim, Y., Kim, S., &amp; Kwon, D., "A Study on the Application of Machine Learning Algorithms for Medical Disease Prediction"</a:t>
            </a:r>
            <a:br>
              <a:rPr lang="en-IN" sz="3800" dirty="0">
                <a:effectLst/>
              </a:rPr>
            </a:br>
            <a:r>
              <a:rPr lang="en-IN" sz="3800" dirty="0">
                <a:effectLst/>
              </a:rPr>
              <a:t>IEEE Access, 2020</a:t>
            </a:r>
            <a:br>
              <a:rPr lang="en-IN" sz="3800" dirty="0">
                <a:effectLst/>
              </a:rPr>
            </a:br>
            <a:r>
              <a:rPr lang="en-IN" sz="3800" dirty="0">
                <a:effectLst/>
              </a:rPr>
              <a:t>DOI: </a:t>
            </a:r>
            <a:r>
              <a:rPr lang="en-IN" sz="3800" u="sng" dirty="0">
                <a:solidFill>
                  <a:srgbClr val="0000FF"/>
                </a:solidFill>
                <a:effectLst/>
                <a:hlinkClick r:id="rId5"/>
              </a:rPr>
              <a:t>10.1109/ACCESS.2020.2960309</a:t>
            </a:r>
            <a:endParaRPr lang="en-IN" sz="3800" dirty="0">
              <a:effectLst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Problem Statement: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healthcare, identifying similar patient cases helps in diagnosing and planning treatments.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Manual search through patient records is time-consuming and error-prone.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Develop a system that efficiently identifies similar patient cases based on symptoms and diseases.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Significance: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Facilitates evidence-based medical decisions.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Saves time for healthcare professionals, improving patient outcomes.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4EC0BE-3985-CD31-1C83-64FFCE556D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928470"/>
            <a:ext cx="10562828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Overview of Related Work: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Previous approaches used text mining techniques to analyze patient symptoms.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Systems leveraging TF-IDF, cosine similarity, and clustering methods showed success in basic case </a:t>
            </a:r>
            <a:r>
              <a:rPr lang="en-US" altLang="en-US" sz="2000" dirty="0"/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matching.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Web-based applications provided interactive but limited functionality for patient similarity search.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Findings: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NLP techniques like TF-IDF are effective for text-based data, especially for handling sparse datasets.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KNN is a simple yet robust algorithm for finding nearest neighbors in high-dimensional spaces.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Identified Gaps: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Limited use of interactive visualizations for similarity representation.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Few systems integrate all components (text similarity, ML models, and user-friendly apps).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8D9A46-4E43-5282-334A-B3AEF07CEF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1488" y="987400"/>
            <a:ext cx="10668000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Overview: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proposed system integrates machine learning, text similarity, and web technologies to create a comprehensive platform.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Features: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TF-IDF: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Converts textual symptom descriptions into numerical vectors for similarity analysis.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KNN Model: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Efficiently retrieves the top-3 most similar cases using cosine similarity as the metric.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Flask Web App: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Provides an easy-to-use interface for healthcare professionals to input queries and view results.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Visualization: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Graphical representation of similar cases for better interpretability.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Innovation: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Combines advanced NLP and ML techniques into a practical, real-world application.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Incorporates graph-based output for enhanced user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83EC92A-926F-B539-CD20-7EDF95DC18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3464" y="1165435"/>
            <a:ext cx="11209533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Primary Objectives: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Create a scalable system to find and retrieve similar patient cases.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Enhance decision-making by providing clear, actionable insights on similar cases.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Secondary Objectives: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Design an intuitive web-based interface accessible to non-technical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Support visual exploration of data to simplify understanding.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Ensure compatibility with various datasets to expand usability.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Research Goals: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Validate the system’s accuracy using real-world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Optimize performance for rapid response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Data Collection: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sz="2400" dirty="0"/>
              <a:t>Utilize a structured dataset containing diseases, symptoms, and treatments.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/>
              <a:t>Ensure dataset cleaning and preprocessing to remove inconsistencies.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Feature Extraction: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sz="2200" dirty="0"/>
              <a:t>Convert symptoms text into numerical representations using TF-IDF, which captures the importance of terms in the dataset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Model Development: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sz="2200" dirty="0"/>
              <a:t>Use KNN algorithm with cosine similarity for finding nearest neighbors.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200" dirty="0"/>
              <a:t>Train the model to retrieve the top-3 similar cases efficiently.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Application Design: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sz="2200" dirty="0"/>
              <a:t>Develop a Flask web app with a simple interface for users to input symptoms or disease names.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200" dirty="0"/>
              <a:t>Generate dynamic visualizations of results using Matplotlib.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Testing and Validation: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sz="2200" dirty="0"/>
              <a:t>Test the app with various disease queries to ensure reliability and accuracy.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200" dirty="0"/>
              <a:t>Gather feedback to improve functionality and user experience.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CC2C44-F5AF-6FE3-2963-441DDC196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44" y="1244023"/>
            <a:ext cx="8971472" cy="4750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08FA810-A8C9-0187-856D-6B5B7DEC3A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0498" y="1025688"/>
            <a:ext cx="10569275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Technical Outcomes: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fully functional system that can retrieve the top-3 similar cases based on symptoms or disease input.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Interactive visual representation of similarity results, aiding understanding and analysis.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Real-time querying with a response time optimized for practical usage.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Practical Outcomes: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Improved accuracy in diagnosing patient conditions.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Faster retrieval of relevant cases, saving critical time for healthcare providers.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Facilitates better treatment planning by analyzing similar historical cases.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Impact: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Bridges the gap between data-driven research and practical healthcare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C911C3F-472B-58BA-DFD2-CAAD56F105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09290" y="1275341"/>
            <a:ext cx="10153291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Summary: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project addresses the need for efficient retrieval of similar patient cases in healthcare.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proposed system integrates NLP (TF-IDF), machine learning (KNN), and web technologies (Flask) to create a user-friendly tool.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Visual outputs provide additional clarity, improving decision-making.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Future Work: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Expand the system by integrating larger datasets from diverse medical domains.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Incorporate advanced NLP techniques like BERT or GPT for more nuanced similarity scoring.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Enable multilingual support to cater to diverse populations.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 a mobile-friendly version for broader accessibility.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49</TotalTime>
  <Words>921</Words>
  <Application>Microsoft Office PowerPoint</Application>
  <PresentationFormat>Widescreen</PresentationFormat>
  <Paragraphs>111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Bookman Old Style</vt:lpstr>
      <vt:lpstr>Verdana</vt:lpstr>
      <vt:lpstr>Bioinformatics</vt:lpstr>
      <vt:lpstr>PROJECT TITLE : “PATIENT CASE SIMILARITY”</vt:lpstr>
      <vt:lpstr>Introduction</vt:lpstr>
      <vt:lpstr>Literature Review</vt:lpstr>
      <vt:lpstr>Proposed Method</vt:lpstr>
      <vt:lpstr>Objectives</vt:lpstr>
      <vt:lpstr>Methodology</vt:lpstr>
      <vt:lpstr>Timeline of Project</vt:lpstr>
      <vt:lpstr>Expected Outcomes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shalinisn177@outlook.com</cp:lastModifiedBy>
  <cp:revision>17</cp:revision>
  <dcterms:created xsi:type="dcterms:W3CDTF">2023-03-16T03:26:27Z</dcterms:created>
  <dcterms:modified xsi:type="dcterms:W3CDTF">2025-01-12T15:03:27Z</dcterms:modified>
</cp:coreProperties>
</file>