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0"/>
  </p:notesMasterIdLst>
  <p:sldIdLst>
    <p:sldId id="278" r:id="rId5"/>
    <p:sldId id="280" r:id="rId6"/>
    <p:sldId id="279" r:id="rId7"/>
    <p:sldId id="281" r:id="rId8"/>
    <p:sldId id="283" r:id="rId9"/>
    <p:sldId id="282" r:id="rId10"/>
    <p:sldId id="286" r:id="rId11"/>
    <p:sldId id="285" r:id="rId12"/>
    <p:sldId id="287" r:id="rId13"/>
    <p:sldId id="288" r:id="rId14"/>
    <p:sldId id="289" r:id="rId15"/>
    <p:sldId id="290" r:id="rId16"/>
    <p:sldId id="284" r:id="rId17"/>
    <p:sldId id="291" r:id="rId18"/>
    <p:sldId id="29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75" d="100"/>
          <a:sy n="75" d="100"/>
        </p:scale>
        <p:origin x="9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3/15/2024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3/15/2024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3/15/2024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3/15/2024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3/15/2024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3/15/2024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3/15/2024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3/15/2024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11.jp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298838" y="1531135"/>
            <a:ext cx="3697356" cy="1240058"/>
          </a:xfrm>
        </p:spPr>
        <p:txBody>
          <a:bodyPr>
            <a:normAutofit fontScale="90000"/>
          </a:bodyPr>
          <a:lstStyle/>
          <a:p>
            <a:pPr algn="l"/>
            <a:r>
              <a:rPr lang="en-US" sz="4000" b="1" dirty="0"/>
              <a:t> __</a:t>
            </a:r>
            <a:r>
              <a:rPr lang="en-US" sz="2700" b="1" dirty="0"/>
              <a:t>Machine Learning</a:t>
            </a:r>
            <a:r>
              <a:rPr lang="en-US" sz="4000" b="1" dirty="0"/>
              <a:t>__ __</a:t>
            </a:r>
            <a:r>
              <a:rPr lang="en-US" sz="2400" b="1" dirty="0"/>
              <a:t>Computer Vision</a:t>
            </a:r>
            <a:r>
              <a:rPr lang="en-US" sz="4000" b="1" dirty="0"/>
              <a:t>___                                               </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097307" y="2881844"/>
            <a:ext cx="4100418" cy="2429654"/>
          </a:xfrm>
        </p:spPr>
        <p:txBody>
          <a:bodyPr>
            <a:normAutofit fontScale="77500" lnSpcReduction="20000"/>
          </a:bodyPr>
          <a:lstStyle/>
          <a:p>
            <a:pPr algn="l"/>
            <a:r>
              <a:rPr lang="en-US" b="1" dirty="0"/>
              <a:t>Presented By :</a:t>
            </a:r>
          </a:p>
          <a:p>
            <a:pPr algn="l"/>
            <a:r>
              <a:rPr lang="en-US" b="1" dirty="0"/>
              <a:t>  AYUSHI GUPTA    (0206AL211030)</a:t>
            </a:r>
          </a:p>
          <a:p>
            <a:pPr algn="l"/>
            <a:r>
              <a:rPr lang="en-US" b="1" dirty="0"/>
              <a:t>  MONALY                 (0206AL211058)</a:t>
            </a:r>
          </a:p>
          <a:p>
            <a:pPr algn="l"/>
            <a:r>
              <a:rPr lang="en-US" b="1" dirty="0"/>
              <a:t>                     AIML-1</a:t>
            </a:r>
          </a:p>
          <a:p>
            <a:r>
              <a:rPr lang="en-US" b="1" dirty="0"/>
              <a:t>GYAN GANGA INSTITUTE OF TECHNOLOGY AND SCIENCES</a:t>
            </a:r>
          </a:p>
          <a:p>
            <a:endParaRPr lang="en-US" b="1" dirty="0"/>
          </a:p>
          <a:p>
            <a:pPr algn="l"/>
            <a:endParaRPr lang="en-US" sz="2300" b="1" dirty="0"/>
          </a:p>
        </p:txBody>
      </p:sp>
      <p:pic>
        <p:nvPicPr>
          <p:cNvPr id="6" name="Picture 5">
            <a:extLst>
              <a:ext uri="{FF2B5EF4-FFF2-40B4-BE49-F238E27FC236}">
                <a16:creationId xmlns:a16="http://schemas.microsoft.com/office/drawing/2014/main" id="{4238E745-0401-4149-9BF6-2A42A1AB140D}"/>
              </a:ext>
            </a:extLst>
          </p:cNvPr>
          <p:cNvPicPr>
            <a:picLocks noChangeAspect="1"/>
          </p:cNvPicPr>
          <p:nvPr/>
        </p:nvPicPr>
        <p:blipFill>
          <a:blip r:embed="rId5"/>
          <a:stretch>
            <a:fillRect/>
          </a:stretch>
        </p:blipFill>
        <p:spPr>
          <a:xfrm>
            <a:off x="496711" y="666044"/>
            <a:ext cx="5870222" cy="534981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57DDA-7849-4917-A223-3FB9D519E3DF}"/>
              </a:ext>
            </a:extLst>
          </p:cNvPr>
          <p:cNvSpPr>
            <a:spLocks noGrp="1"/>
          </p:cNvSpPr>
          <p:nvPr>
            <p:ph type="title"/>
          </p:nvPr>
        </p:nvSpPr>
        <p:spPr/>
        <p:txBody>
          <a:bodyPr>
            <a:normAutofit/>
          </a:bodyPr>
          <a:lstStyle/>
          <a:p>
            <a:r>
              <a:rPr lang="en-US" b="0" i="0" dirty="0">
                <a:solidFill>
                  <a:schemeClr val="tx1"/>
                </a:solidFill>
                <a:effectLst/>
                <a:latin typeface="charter"/>
              </a:rPr>
              <a:t>Building </a:t>
            </a:r>
            <a:r>
              <a:rPr lang="en-US" dirty="0">
                <a:solidFill>
                  <a:schemeClr val="tx1"/>
                </a:solidFill>
                <a:effectLst/>
                <a:latin typeface="charter"/>
              </a:rPr>
              <a:t>5</a:t>
            </a:r>
            <a:r>
              <a:rPr lang="en-US" b="0" i="0" dirty="0">
                <a:solidFill>
                  <a:schemeClr val="tx1"/>
                </a:solidFill>
                <a:effectLst/>
                <a:latin typeface="charter"/>
              </a:rPr>
              <a:t> types of classification models</a:t>
            </a:r>
            <a:endParaRPr lang="en-US" dirty="0"/>
          </a:p>
        </p:txBody>
      </p:sp>
      <p:sp>
        <p:nvSpPr>
          <p:cNvPr id="3" name="Content Placeholder 2">
            <a:extLst>
              <a:ext uri="{FF2B5EF4-FFF2-40B4-BE49-F238E27FC236}">
                <a16:creationId xmlns:a16="http://schemas.microsoft.com/office/drawing/2014/main" id="{9D59E307-911C-42E5-A58C-AD5D07F8FB24}"/>
              </a:ext>
            </a:extLst>
          </p:cNvPr>
          <p:cNvSpPr>
            <a:spLocks noGrp="1"/>
          </p:cNvSpPr>
          <p:nvPr>
            <p:ph idx="1"/>
          </p:nvPr>
        </p:nvSpPr>
        <p:spPr>
          <a:xfrm>
            <a:off x="913795" y="2415822"/>
            <a:ext cx="10353762" cy="3375377"/>
          </a:xfrm>
        </p:spPr>
        <p:txBody>
          <a:bodyPr/>
          <a:lstStyle/>
          <a:p>
            <a:r>
              <a:rPr lang="en-US" b="0" i="0" dirty="0">
                <a:solidFill>
                  <a:schemeClr val="tx1"/>
                </a:solidFill>
                <a:effectLst/>
                <a:latin typeface="charter"/>
              </a:rPr>
              <a:t>Decision Tree</a:t>
            </a:r>
          </a:p>
          <a:p>
            <a:r>
              <a:rPr lang="en-US" b="0" i="0" dirty="0">
                <a:solidFill>
                  <a:schemeClr val="tx1"/>
                </a:solidFill>
                <a:effectLst/>
                <a:latin typeface="charter"/>
              </a:rPr>
              <a:t>K-Nearest Neighbors (KNN) </a:t>
            </a:r>
          </a:p>
          <a:p>
            <a:r>
              <a:rPr lang="en-US" b="0" i="0" dirty="0">
                <a:solidFill>
                  <a:schemeClr val="tx1"/>
                </a:solidFill>
                <a:effectLst/>
                <a:latin typeface="charter"/>
              </a:rPr>
              <a:t>Logistic Regression</a:t>
            </a:r>
          </a:p>
          <a:p>
            <a:r>
              <a:rPr lang="en-US" b="0" i="0" dirty="0">
                <a:solidFill>
                  <a:schemeClr val="tx1"/>
                </a:solidFill>
                <a:effectLst/>
                <a:latin typeface="charter"/>
              </a:rPr>
              <a:t>Support Vector Machine (SVM)</a:t>
            </a:r>
          </a:p>
          <a:p>
            <a:r>
              <a:rPr lang="en-US" b="0" i="0" dirty="0">
                <a:solidFill>
                  <a:schemeClr val="tx1"/>
                </a:solidFill>
                <a:effectLst/>
                <a:latin typeface="charter"/>
              </a:rPr>
              <a:t>Random Forest</a:t>
            </a:r>
          </a:p>
          <a:p>
            <a:pPr marL="36900" indent="0">
              <a:buNone/>
            </a:pPr>
            <a:endParaRPr lang="en-US" dirty="0">
              <a:solidFill>
                <a:schemeClr val="tx1"/>
              </a:solidFill>
            </a:endParaRPr>
          </a:p>
        </p:txBody>
      </p:sp>
      <p:pic>
        <p:nvPicPr>
          <p:cNvPr id="7" name="Picture 6">
            <a:extLst>
              <a:ext uri="{FF2B5EF4-FFF2-40B4-BE49-F238E27FC236}">
                <a16:creationId xmlns:a16="http://schemas.microsoft.com/office/drawing/2014/main" id="{42F87A70-6E9B-4049-880A-A88C0861444C}"/>
              </a:ext>
            </a:extLst>
          </p:cNvPr>
          <p:cNvPicPr>
            <a:picLocks noChangeAspect="1"/>
          </p:cNvPicPr>
          <p:nvPr/>
        </p:nvPicPr>
        <p:blipFill>
          <a:blip r:embed="rId2"/>
          <a:stretch>
            <a:fillRect/>
          </a:stretch>
        </p:blipFill>
        <p:spPr>
          <a:xfrm>
            <a:off x="5561188" y="1581150"/>
            <a:ext cx="4953000" cy="4914900"/>
          </a:xfrm>
          <a:prstGeom prst="rect">
            <a:avLst/>
          </a:prstGeom>
        </p:spPr>
      </p:pic>
    </p:spTree>
    <p:extLst>
      <p:ext uri="{BB962C8B-B14F-4D97-AF65-F5344CB8AC3E}">
        <p14:creationId xmlns:p14="http://schemas.microsoft.com/office/powerpoint/2010/main" val="3574694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CC3C5-710A-4D1F-AB2D-1B09C1C9216B}"/>
              </a:ext>
            </a:extLst>
          </p:cNvPr>
          <p:cNvSpPr>
            <a:spLocks noGrp="1"/>
          </p:cNvSpPr>
          <p:nvPr>
            <p:ph type="title"/>
          </p:nvPr>
        </p:nvSpPr>
        <p:spPr/>
        <p:txBody>
          <a:bodyPr>
            <a:normAutofit fontScale="90000"/>
          </a:bodyPr>
          <a:lstStyle/>
          <a:p>
            <a:r>
              <a:rPr lang="en-US" b="0" i="0" dirty="0">
                <a:solidFill>
                  <a:schemeClr val="tx1"/>
                </a:solidFill>
                <a:effectLst/>
                <a:latin typeface="charter"/>
              </a:rPr>
              <a:t>Evaluating the created classification models using the evaluation metrics</a:t>
            </a:r>
            <a:endParaRPr lang="en-US" dirty="0"/>
          </a:p>
        </p:txBody>
      </p:sp>
      <p:sp>
        <p:nvSpPr>
          <p:cNvPr id="3" name="Content Placeholder 2">
            <a:extLst>
              <a:ext uri="{FF2B5EF4-FFF2-40B4-BE49-F238E27FC236}">
                <a16:creationId xmlns:a16="http://schemas.microsoft.com/office/drawing/2014/main" id="{14D41688-147D-4385-9730-1D36C6215E6E}"/>
              </a:ext>
            </a:extLst>
          </p:cNvPr>
          <p:cNvSpPr>
            <a:spLocks noGrp="1"/>
          </p:cNvSpPr>
          <p:nvPr>
            <p:ph idx="1"/>
          </p:nvPr>
        </p:nvSpPr>
        <p:spPr/>
        <p:txBody>
          <a:bodyPr/>
          <a:lstStyle/>
          <a:p>
            <a:r>
              <a:rPr lang="en-US" b="0" i="0" dirty="0">
                <a:solidFill>
                  <a:schemeClr val="tx1"/>
                </a:solidFill>
                <a:effectLst/>
                <a:latin typeface="sohne"/>
              </a:rPr>
              <a:t>Accuracy score</a:t>
            </a:r>
          </a:p>
          <a:p>
            <a:r>
              <a:rPr lang="en-US" b="1" i="0" dirty="0">
                <a:solidFill>
                  <a:schemeClr val="tx1"/>
                </a:solidFill>
                <a:effectLst/>
                <a:latin typeface="charter"/>
              </a:rPr>
              <a:t>Accuracy score = No of correct predictions / Total no. of predictions</a:t>
            </a:r>
          </a:p>
          <a:p>
            <a:endParaRPr lang="en-US" dirty="0"/>
          </a:p>
        </p:txBody>
      </p:sp>
      <p:pic>
        <p:nvPicPr>
          <p:cNvPr id="7" name="Picture 6">
            <a:extLst>
              <a:ext uri="{FF2B5EF4-FFF2-40B4-BE49-F238E27FC236}">
                <a16:creationId xmlns:a16="http://schemas.microsoft.com/office/drawing/2014/main" id="{A78CA10A-BCB4-4E7F-9A7D-A4384AF3BBF0}"/>
              </a:ext>
            </a:extLst>
          </p:cNvPr>
          <p:cNvPicPr>
            <a:picLocks noChangeAspect="1"/>
          </p:cNvPicPr>
          <p:nvPr/>
        </p:nvPicPr>
        <p:blipFill>
          <a:blip r:embed="rId2"/>
          <a:stretch>
            <a:fillRect/>
          </a:stretch>
        </p:blipFill>
        <p:spPr>
          <a:xfrm>
            <a:off x="2684780" y="3429000"/>
            <a:ext cx="6274540" cy="2362199"/>
          </a:xfrm>
          <a:prstGeom prst="rect">
            <a:avLst/>
          </a:prstGeom>
        </p:spPr>
      </p:pic>
    </p:spTree>
    <p:extLst>
      <p:ext uri="{BB962C8B-B14F-4D97-AF65-F5344CB8AC3E}">
        <p14:creationId xmlns:p14="http://schemas.microsoft.com/office/powerpoint/2010/main" val="2479639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25BE9-B0C2-4263-B83C-2632C7F0FF0B}"/>
              </a:ext>
            </a:extLst>
          </p:cNvPr>
          <p:cNvSpPr>
            <a:spLocks noGrp="1"/>
          </p:cNvSpPr>
          <p:nvPr>
            <p:ph type="title"/>
          </p:nvPr>
        </p:nvSpPr>
        <p:spPr/>
        <p:txBody>
          <a:bodyPr>
            <a:normAutofit fontScale="90000"/>
          </a:bodyPr>
          <a:lstStyle/>
          <a:p>
            <a:r>
              <a:rPr lang="en-US" b="0" i="0" dirty="0">
                <a:solidFill>
                  <a:schemeClr val="tx1"/>
                </a:solidFill>
                <a:effectLst/>
                <a:latin typeface="sohne"/>
              </a:rPr>
              <a:t>F1 Score</a:t>
            </a:r>
            <a:br>
              <a:rPr lang="en-US" b="0" i="0" dirty="0">
                <a:solidFill>
                  <a:srgbClr val="292929"/>
                </a:solidFill>
                <a:effectLst/>
                <a:latin typeface="sohne"/>
              </a:rPr>
            </a:br>
            <a:endParaRPr lang="en-US" dirty="0"/>
          </a:p>
        </p:txBody>
      </p:sp>
      <p:sp>
        <p:nvSpPr>
          <p:cNvPr id="3" name="Content Placeholder 2">
            <a:extLst>
              <a:ext uri="{FF2B5EF4-FFF2-40B4-BE49-F238E27FC236}">
                <a16:creationId xmlns:a16="http://schemas.microsoft.com/office/drawing/2014/main" id="{00883303-7E27-4204-8D93-F0F513140D28}"/>
              </a:ext>
            </a:extLst>
          </p:cNvPr>
          <p:cNvSpPr>
            <a:spLocks noGrp="1"/>
          </p:cNvSpPr>
          <p:nvPr>
            <p:ph idx="1"/>
          </p:nvPr>
        </p:nvSpPr>
        <p:spPr/>
        <p:txBody>
          <a:bodyPr/>
          <a:lstStyle/>
          <a:p>
            <a:r>
              <a:rPr lang="en-US" b="1" i="0" dirty="0">
                <a:solidFill>
                  <a:schemeClr val="tx1"/>
                </a:solidFill>
                <a:effectLst/>
                <a:latin typeface="charter"/>
              </a:rPr>
              <a:t>F1 score = 2( (precision * recall) / (precision + recall) )</a:t>
            </a:r>
          </a:p>
          <a:p>
            <a:endParaRPr lang="en-US" dirty="0">
              <a:solidFill>
                <a:schemeClr val="tx1"/>
              </a:solidFill>
            </a:endParaRPr>
          </a:p>
        </p:txBody>
      </p:sp>
      <p:pic>
        <p:nvPicPr>
          <p:cNvPr id="5" name="Picture 4">
            <a:extLst>
              <a:ext uri="{FF2B5EF4-FFF2-40B4-BE49-F238E27FC236}">
                <a16:creationId xmlns:a16="http://schemas.microsoft.com/office/drawing/2014/main" id="{0037669C-5677-4207-8F39-4D4DFD679032}"/>
              </a:ext>
            </a:extLst>
          </p:cNvPr>
          <p:cNvPicPr>
            <a:picLocks noChangeAspect="1"/>
          </p:cNvPicPr>
          <p:nvPr/>
        </p:nvPicPr>
        <p:blipFill>
          <a:blip r:embed="rId2"/>
          <a:stretch>
            <a:fillRect/>
          </a:stretch>
        </p:blipFill>
        <p:spPr>
          <a:xfrm>
            <a:off x="3034418" y="2843035"/>
            <a:ext cx="5400675" cy="2778831"/>
          </a:xfrm>
          <a:prstGeom prst="rect">
            <a:avLst/>
          </a:prstGeom>
        </p:spPr>
      </p:pic>
    </p:spTree>
    <p:extLst>
      <p:ext uri="{BB962C8B-B14F-4D97-AF65-F5344CB8AC3E}">
        <p14:creationId xmlns:p14="http://schemas.microsoft.com/office/powerpoint/2010/main" val="3586691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0E479-67C7-495D-8526-F1442CA11E50}"/>
              </a:ext>
            </a:extLst>
          </p:cNvPr>
          <p:cNvSpPr>
            <a:spLocks noGrp="1"/>
          </p:cNvSpPr>
          <p:nvPr>
            <p:ph type="title"/>
          </p:nvPr>
        </p:nvSpPr>
        <p:spPr>
          <a:xfrm>
            <a:off x="896106" y="395111"/>
            <a:ext cx="10353762" cy="1257300"/>
          </a:xfrm>
        </p:spPr>
        <p:txBody>
          <a:bodyPr>
            <a:normAutofit/>
          </a:bodyPr>
          <a:lstStyle/>
          <a:p>
            <a:r>
              <a:rPr lang="en-US" b="0" i="0" dirty="0">
                <a:solidFill>
                  <a:schemeClr val="tx1"/>
                </a:solidFill>
                <a:effectLst/>
                <a:latin typeface="sohne"/>
              </a:rPr>
              <a:t>Confusion Matrix</a:t>
            </a:r>
            <a:endParaRPr lang="en-US" b="1" dirty="0">
              <a:solidFill>
                <a:schemeClr val="tx1"/>
              </a:solidFill>
            </a:endParaRPr>
          </a:p>
        </p:txBody>
      </p:sp>
      <p:pic>
        <p:nvPicPr>
          <p:cNvPr id="5" name="Content Placeholder 4">
            <a:extLst>
              <a:ext uri="{FF2B5EF4-FFF2-40B4-BE49-F238E27FC236}">
                <a16:creationId xmlns:a16="http://schemas.microsoft.com/office/drawing/2014/main" id="{EE35C319-B475-4097-A1B4-0500851E416E}"/>
              </a:ext>
            </a:extLst>
          </p:cNvPr>
          <p:cNvPicPr>
            <a:picLocks noGrp="1" noChangeAspect="1"/>
          </p:cNvPicPr>
          <p:nvPr>
            <p:ph idx="1"/>
          </p:nvPr>
        </p:nvPicPr>
        <p:blipFill>
          <a:blip r:embed="rId2"/>
          <a:stretch>
            <a:fillRect/>
          </a:stretch>
        </p:blipFill>
        <p:spPr>
          <a:xfrm>
            <a:off x="1053059" y="1544284"/>
            <a:ext cx="4899547" cy="4704116"/>
          </a:xfrm>
        </p:spPr>
      </p:pic>
      <p:pic>
        <p:nvPicPr>
          <p:cNvPr id="7" name="Picture 6">
            <a:extLst>
              <a:ext uri="{FF2B5EF4-FFF2-40B4-BE49-F238E27FC236}">
                <a16:creationId xmlns:a16="http://schemas.microsoft.com/office/drawing/2014/main" id="{CBF72E0F-86AA-46A8-8C19-B6F7C07EF6CA}"/>
              </a:ext>
            </a:extLst>
          </p:cNvPr>
          <p:cNvPicPr>
            <a:picLocks noChangeAspect="1"/>
          </p:cNvPicPr>
          <p:nvPr/>
        </p:nvPicPr>
        <p:blipFill>
          <a:blip r:embed="rId3"/>
          <a:stretch>
            <a:fillRect/>
          </a:stretch>
        </p:blipFill>
        <p:spPr>
          <a:xfrm>
            <a:off x="6239396" y="1544284"/>
            <a:ext cx="5166230" cy="4733925"/>
          </a:xfrm>
          <a:prstGeom prst="rect">
            <a:avLst/>
          </a:prstGeom>
        </p:spPr>
      </p:pic>
    </p:spTree>
    <p:extLst>
      <p:ext uri="{BB962C8B-B14F-4D97-AF65-F5344CB8AC3E}">
        <p14:creationId xmlns:p14="http://schemas.microsoft.com/office/powerpoint/2010/main" val="268664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2EA92-8837-40BF-8B3E-B8092D8F6407}"/>
              </a:ext>
            </a:extLst>
          </p:cNvPr>
          <p:cNvSpPr>
            <a:spLocks noGrp="1"/>
          </p:cNvSpPr>
          <p:nvPr>
            <p:ph type="title"/>
          </p:nvPr>
        </p:nvSpPr>
        <p:spPr>
          <a:xfrm>
            <a:off x="979886" y="430389"/>
            <a:ext cx="10353762" cy="1257300"/>
          </a:xfrm>
        </p:spPr>
        <p:txBody>
          <a:bodyPr/>
          <a:lstStyle/>
          <a:p>
            <a:r>
              <a:rPr lang="en-US" b="0" i="0" dirty="0">
                <a:solidFill>
                  <a:schemeClr val="tx1"/>
                </a:solidFill>
                <a:effectLst/>
                <a:latin typeface="sohne"/>
              </a:rPr>
              <a:t>Confusion Matrix</a:t>
            </a:r>
            <a:endParaRPr lang="en-US" dirty="0"/>
          </a:p>
        </p:txBody>
      </p:sp>
      <p:pic>
        <p:nvPicPr>
          <p:cNvPr id="6" name="Content Placeholder 5">
            <a:extLst>
              <a:ext uri="{FF2B5EF4-FFF2-40B4-BE49-F238E27FC236}">
                <a16:creationId xmlns:a16="http://schemas.microsoft.com/office/drawing/2014/main" id="{03699173-2134-65C6-C816-1457DAE1AE37}"/>
              </a:ext>
            </a:extLst>
          </p:cNvPr>
          <p:cNvPicPr>
            <a:picLocks noGrp="1" noChangeAspect="1"/>
          </p:cNvPicPr>
          <p:nvPr>
            <p:ph idx="1"/>
          </p:nvPr>
        </p:nvPicPr>
        <p:blipFill>
          <a:blip r:embed="rId2"/>
          <a:stretch>
            <a:fillRect/>
          </a:stretch>
        </p:blipFill>
        <p:spPr>
          <a:xfrm>
            <a:off x="3810157" y="2076450"/>
            <a:ext cx="4562160" cy="3714750"/>
          </a:xfrm>
          <a:prstGeom prst="rect">
            <a:avLst/>
          </a:prstGeom>
        </p:spPr>
      </p:pic>
    </p:spTree>
    <p:extLst>
      <p:ext uri="{BB962C8B-B14F-4D97-AF65-F5344CB8AC3E}">
        <p14:creationId xmlns:p14="http://schemas.microsoft.com/office/powerpoint/2010/main" val="3400190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DCF1C6-E70D-4DD3-B6E2-4AA35DF6A351}"/>
              </a:ext>
            </a:extLst>
          </p:cNvPr>
          <p:cNvPicPr>
            <a:picLocks noChangeAspect="1"/>
          </p:cNvPicPr>
          <p:nvPr/>
        </p:nvPicPr>
        <p:blipFill>
          <a:blip r:embed="rId2"/>
          <a:stretch>
            <a:fillRect/>
          </a:stretch>
        </p:blipFill>
        <p:spPr>
          <a:xfrm>
            <a:off x="3138043" y="1772544"/>
            <a:ext cx="5915913" cy="331291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168860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B5D06-82F9-4AEA-9D0B-60859DE27CDF}"/>
              </a:ext>
            </a:extLst>
          </p:cNvPr>
          <p:cNvSpPr>
            <a:spLocks noGrp="1"/>
          </p:cNvSpPr>
          <p:nvPr>
            <p:ph type="title"/>
          </p:nvPr>
        </p:nvSpPr>
        <p:spPr>
          <a:xfrm>
            <a:off x="919119" y="790222"/>
            <a:ext cx="10353762" cy="1257300"/>
          </a:xfrm>
        </p:spPr>
        <p:txBody>
          <a:bodyPr/>
          <a:lstStyle/>
          <a:p>
            <a:r>
              <a:rPr lang="en-US" b="1" dirty="0"/>
              <a:t>Credit Card Fraud Detection</a:t>
            </a:r>
          </a:p>
        </p:txBody>
      </p:sp>
      <p:pic>
        <p:nvPicPr>
          <p:cNvPr id="4" name="Picture 3">
            <a:extLst>
              <a:ext uri="{FF2B5EF4-FFF2-40B4-BE49-F238E27FC236}">
                <a16:creationId xmlns:a16="http://schemas.microsoft.com/office/drawing/2014/main" id="{355BE115-1BDE-4DBD-BBC3-E113C8363FA4}"/>
              </a:ext>
            </a:extLst>
          </p:cNvPr>
          <p:cNvPicPr>
            <a:picLocks noChangeAspect="1"/>
          </p:cNvPicPr>
          <p:nvPr/>
        </p:nvPicPr>
        <p:blipFill>
          <a:blip r:embed="rId2"/>
          <a:stretch>
            <a:fillRect/>
          </a:stretch>
        </p:blipFill>
        <p:spPr>
          <a:xfrm>
            <a:off x="2850469" y="2461505"/>
            <a:ext cx="6491062" cy="3248829"/>
          </a:xfrm>
          <a:prstGeom prst="rect">
            <a:avLst/>
          </a:prstGeom>
        </p:spPr>
      </p:pic>
    </p:spTree>
    <p:extLst>
      <p:ext uri="{BB962C8B-B14F-4D97-AF65-F5344CB8AC3E}">
        <p14:creationId xmlns:p14="http://schemas.microsoft.com/office/powerpoint/2010/main" val="808609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26991" y="1656951"/>
            <a:ext cx="4538124" cy="970450"/>
          </a:xfrm>
        </p:spPr>
        <p:txBody>
          <a:bodyPr anchor="b">
            <a:normAutofit/>
          </a:bodyPr>
          <a:lstStyle/>
          <a:p>
            <a:pPr algn="l"/>
            <a:r>
              <a:rPr lang="en-US" sz="4000" b="1" dirty="0"/>
              <a:t>Outline</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26991" y="2841327"/>
            <a:ext cx="4403596" cy="3802747"/>
          </a:xfrm>
        </p:spPr>
        <p:txBody>
          <a:bodyPr anchor="t">
            <a:normAutofit/>
          </a:bodyPr>
          <a:lstStyle/>
          <a:p>
            <a:r>
              <a:rPr lang="en-US" sz="2400" dirty="0"/>
              <a:t>Introduction</a:t>
            </a:r>
          </a:p>
          <a:p>
            <a:r>
              <a:rPr lang="en-US" sz="2400" dirty="0"/>
              <a:t>Classification</a:t>
            </a:r>
          </a:p>
          <a:p>
            <a:r>
              <a:rPr lang="en-US" sz="2400" dirty="0"/>
              <a:t>Data Modeling</a:t>
            </a:r>
          </a:p>
          <a:p>
            <a:r>
              <a:rPr lang="en-US" sz="2400" dirty="0"/>
              <a:t>Algorithms</a:t>
            </a:r>
          </a:p>
          <a:p>
            <a:r>
              <a:rPr lang="en-US" sz="2400" dirty="0"/>
              <a:t>Evaluation </a:t>
            </a:r>
          </a:p>
          <a:p>
            <a:endParaRPr lang="en-US" sz="2400" dirty="0"/>
          </a:p>
        </p:txBody>
      </p:sp>
      <p:pic>
        <p:nvPicPr>
          <p:cNvPr id="5" name="Picture 4">
            <a:extLst>
              <a:ext uri="{FF2B5EF4-FFF2-40B4-BE49-F238E27FC236}">
                <a16:creationId xmlns:a16="http://schemas.microsoft.com/office/drawing/2014/main" id="{50FAB186-5C34-4B1A-8B62-6ED8B8A78583}"/>
              </a:ext>
            </a:extLst>
          </p:cNvPr>
          <p:cNvPicPr>
            <a:picLocks noChangeAspect="1"/>
          </p:cNvPicPr>
          <p:nvPr/>
        </p:nvPicPr>
        <p:blipFill>
          <a:blip r:embed="rId7"/>
          <a:stretch>
            <a:fillRect/>
          </a:stretch>
        </p:blipFill>
        <p:spPr>
          <a:xfrm>
            <a:off x="9727472" y="60907"/>
            <a:ext cx="2354612" cy="1749778"/>
          </a:xfrm>
          <a:prstGeom prst="ellipse">
            <a:avLst/>
          </a:prstGeom>
          <a:ln>
            <a:noFill/>
          </a:ln>
          <a:effectLst>
            <a:softEdge rad="112500"/>
          </a:effectLst>
        </p:spPr>
      </p:pic>
    </p:spTree>
    <p:extLst>
      <p:ext uri="{BB962C8B-B14F-4D97-AF65-F5344CB8AC3E}">
        <p14:creationId xmlns:p14="http://schemas.microsoft.com/office/powerpoint/2010/main" val="3220235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2D692-C47F-4533-89A0-3E831F00559B}"/>
              </a:ext>
            </a:extLst>
          </p:cNvPr>
          <p:cNvSpPr>
            <a:spLocks noGrp="1"/>
          </p:cNvSpPr>
          <p:nvPr>
            <p:ph type="title"/>
          </p:nvPr>
        </p:nvSpPr>
        <p:spPr/>
        <p:txBody>
          <a:bodyPr/>
          <a:lstStyle/>
          <a:p>
            <a:r>
              <a:rPr lang="en-US" b="1" dirty="0"/>
              <a:t>What Is Credit Card Fraud?</a:t>
            </a:r>
          </a:p>
        </p:txBody>
      </p:sp>
      <p:sp>
        <p:nvSpPr>
          <p:cNvPr id="3" name="Content Placeholder 2">
            <a:extLst>
              <a:ext uri="{FF2B5EF4-FFF2-40B4-BE49-F238E27FC236}">
                <a16:creationId xmlns:a16="http://schemas.microsoft.com/office/drawing/2014/main" id="{B1555EB8-B8E4-4E9B-B3B4-002D423F57B2}"/>
              </a:ext>
            </a:extLst>
          </p:cNvPr>
          <p:cNvSpPr>
            <a:spLocks noGrp="1"/>
          </p:cNvSpPr>
          <p:nvPr>
            <p:ph idx="1"/>
          </p:nvPr>
        </p:nvSpPr>
        <p:spPr/>
        <p:txBody>
          <a:bodyPr/>
          <a:lstStyle/>
          <a:p>
            <a:r>
              <a:rPr lang="en-US" b="0" i="0" dirty="0">
                <a:effectLst/>
                <a:latin typeface="Inter"/>
              </a:rPr>
              <a:t>Credit card fraud is when someone uses another person's credit card or account information to make unauthorized purchases or access funds through cash advances. Credit card fraud doesn’t just happen online; it happens in brick-and-mortar stores, too.</a:t>
            </a:r>
            <a:endParaRPr lang="en-US" b="0" i="0" dirty="0">
              <a:solidFill>
                <a:srgbClr val="26666B"/>
              </a:solidFill>
              <a:effectLst/>
              <a:latin typeface="GT Walsheim"/>
            </a:endParaRPr>
          </a:p>
          <a:p>
            <a:r>
              <a:rPr lang="en-US" dirty="0">
                <a:effectLst/>
                <a:latin typeface="Inter"/>
              </a:rPr>
              <a:t>We live in a world where cash transactions are quickly being replaced by credit card transactions.</a:t>
            </a:r>
          </a:p>
          <a:p>
            <a:r>
              <a:rPr lang="en-US" dirty="0">
                <a:effectLst/>
                <a:latin typeface="Inter"/>
              </a:rPr>
              <a:t>person will not pay for the item  he did not purchase.</a:t>
            </a:r>
          </a:p>
        </p:txBody>
      </p:sp>
    </p:spTree>
    <p:extLst>
      <p:ext uri="{BB962C8B-B14F-4D97-AF65-F5344CB8AC3E}">
        <p14:creationId xmlns:p14="http://schemas.microsoft.com/office/powerpoint/2010/main" val="2101603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26A6C-9A94-42CE-B51D-78FB75D23948}"/>
              </a:ext>
            </a:extLst>
          </p:cNvPr>
          <p:cNvSpPr>
            <a:spLocks noGrp="1"/>
          </p:cNvSpPr>
          <p:nvPr>
            <p:ph type="title"/>
          </p:nvPr>
        </p:nvSpPr>
        <p:spPr/>
        <p:txBody>
          <a:bodyPr/>
          <a:lstStyle/>
          <a:p>
            <a:r>
              <a:rPr lang="en-US" b="1" dirty="0"/>
              <a:t>Classification</a:t>
            </a:r>
          </a:p>
        </p:txBody>
      </p:sp>
      <p:sp>
        <p:nvSpPr>
          <p:cNvPr id="3" name="Content Placeholder 2">
            <a:extLst>
              <a:ext uri="{FF2B5EF4-FFF2-40B4-BE49-F238E27FC236}">
                <a16:creationId xmlns:a16="http://schemas.microsoft.com/office/drawing/2014/main" id="{B1D8D6CF-E4E7-40DB-816C-0E584238BC33}"/>
              </a:ext>
            </a:extLst>
          </p:cNvPr>
          <p:cNvSpPr>
            <a:spLocks noGrp="1"/>
          </p:cNvSpPr>
          <p:nvPr>
            <p:ph idx="1"/>
          </p:nvPr>
        </p:nvSpPr>
        <p:spPr>
          <a:xfrm>
            <a:off x="913795" y="2076450"/>
            <a:ext cx="6762649" cy="3714749"/>
          </a:xfrm>
        </p:spPr>
        <p:txBody>
          <a:bodyPr>
            <a:normAutofit fontScale="92500" lnSpcReduction="20000"/>
          </a:bodyPr>
          <a:lstStyle/>
          <a:p>
            <a:pPr>
              <a:buFont typeface="Wingdings" panose="05000000000000000000" pitchFamily="2" charset="2"/>
              <a:buChar char="Ø"/>
            </a:pPr>
            <a:r>
              <a:rPr lang="en-US" dirty="0">
                <a:solidFill>
                  <a:schemeClr val="tx1"/>
                </a:solidFill>
                <a:latin typeface="Georgia" panose="02040502050405020303" pitchFamily="18" charset="0"/>
              </a:rPr>
              <a:t>The Classification algorithm is a Supervised Learning technique that is used to identify the category of new observations on the basis of training data.</a:t>
            </a:r>
          </a:p>
          <a:p>
            <a:pPr>
              <a:buFont typeface="Wingdings" panose="05000000000000000000" pitchFamily="2" charset="2"/>
              <a:buChar char="Ø"/>
            </a:pPr>
            <a:r>
              <a:rPr lang="en-US" b="1" dirty="0">
                <a:solidFill>
                  <a:schemeClr val="tx1"/>
                </a:solidFill>
                <a:effectLst/>
                <a:latin typeface="Georgia" panose="02040502050405020303" pitchFamily="18" charset="0"/>
              </a:rPr>
              <a:t>B</a:t>
            </a:r>
            <a:r>
              <a:rPr lang="en-US" b="1" i="0" dirty="0">
                <a:solidFill>
                  <a:schemeClr val="tx1"/>
                </a:solidFill>
                <a:effectLst/>
                <a:latin typeface="Georgia" panose="02040502050405020303" pitchFamily="18" charset="0"/>
              </a:rPr>
              <a:t>inary </a:t>
            </a:r>
            <a:r>
              <a:rPr lang="en-US" b="1" dirty="0">
                <a:solidFill>
                  <a:schemeClr val="tx1"/>
                </a:solidFill>
                <a:effectLst/>
                <a:latin typeface="Georgia" panose="02040502050405020303" pitchFamily="18" charset="0"/>
              </a:rPr>
              <a:t>C</a:t>
            </a:r>
            <a:r>
              <a:rPr lang="en-US" b="1" i="0" dirty="0">
                <a:solidFill>
                  <a:schemeClr val="tx1"/>
                </a:solidFill>
                <a:effectLst/>
                <a:latin typeface="Georgia" panose="02040502050405020303" pitchFamily="18" charset="0"/>
              </a:rPr>
              <a:t>lassification</a:t>
            </a:r>
          </a:p>
          <a:p>
            <a:pPr>
              <a:buFont typeface="Wingdings" panose="05000000000000000000" pitchFamily="2" charset="2"/>
              <a:buChar char="Ø"/>
            </a:pPr>
            <a:r>
              <a:rPr lang="en-US" dirty="0">
                <a:solidFill>
                  <a:schemeClr val="tx1"/>
                </a:solidFill>
                <a:latin typeface="Georgia" panose="02040502050405020303" pitchFamily="18" charset="0"/>
              </a:rPr>
              <a:t>If the classification problem has only two possible outcomes, then it is called as Binary Classifier.</a:t>
            </a:r>
          </a:p>
          <a:p>
            <a:pPr>
              <a:buFont typeface="Wingdings" panose="05000000000000000000" pitchFamily="2" charset="2"/>
              <a:buChar char="Ø"/>
            </a:pPr>
            <a:r>
              <a:rPr lang="en-US" dirty="0">
                <a:solidFill>
                  <a:schemeClr val="tx1"/>
                </a:solidFill>
                <a:latin typeface="Georgia" panose="02040502050405020303" pitchFamily="18" charset="0"/>
              </a:rPr>
              <a:t> 0-1, Yes-No, positive-negative, True-False, Pass-Fail, Alive-Dead.</a:t>
            </a:r>
          </a:p>
          <a:p>
            <a:pPr>
              <a:buFont typeface="Wingdings" panose="05000000000000000000" pitchFamily="2" charset="2"/>
              <a:buChar char="Ø"/>
            </a:pPr>
            <a:r>
              <a:rPr lang="en-US" b="0" i="0" dirty="0">
                <a:solidFill>
                  <a:schemeClr val="tx1"/>
                </a:solidFill>
                <a:effectLst/>
                <a:latin typeface="Georgia" panose="02040502050405020303" pitchFamily="18" charset="0"/>
              </a:rPr>
              <a:t>Fraud</a:t>
            </a:r>
            <a:r>
              <a:rPr lang="en-US" dirty="0">
                <a:solidFill>
                  <a:schemeClr val="tx1"/>
                </a:solidFill>
                <a:effectLst/>
                <a:latin typeface="Georgia" panose="02040502050405020303" pitchFamily="18" charset="0"/>
              </a:rPr>
              <a:t>/Non Fraud.</a:t>
            </a:r>
            <a:endParaRPr lang="en-US" b="0" i="0" dirty="0">
              <a:solidFill>
                <a:schemeClr val="tx1"/>
              </a:solidFill>
              <a:effectLst/>
              <a:latin typeface="Georgia" panose="02040502050405020303" pitchFamily="18" charset="0"/>
            </a:endParaRPr>
          </a:p>
          <a:p>
            <a:endParaRPr lang="en-US" dirty="0"/>
          </a:p>
        </p:txBody>
      </p:sp>
      <p:pic>
        <p:nvPicPr>
          <p:cNvPr id="9" name="Picture 8">
            <a:extLst>
              <a:ext uri="{FF2B5EF4-FFF2-40B4-BE49-F238E27FC236}">
                <a16:creationId xmlns:a16="http://schemas.microsoft.com/office/drawing/2014/main" id="{D3ACF7E4-0988-4458-9413-D5BA338B1A3A}"/>
              </a:ext>
            </a:extLst>
          </p:cNvPr>
          <p:cNvPicPr>
            <a:picLocks noChangeAspect="1"/>
          </p:cNvPicPr>
          <p:nvPr/>
        </p:nvPicPr>
        <p:blipFill>
          <a:blip r:embed="rId2"/>
          <a:stretch>
            <a:fillRect/>
          </a:stretch>
        </p:blipFill>
        <p:spPr>
          <a:xfrm>
            <a:off x="7748664" y="2239433"/>
            <a:ext cx="3529541" cy="2894519"/>
          </a:xfrm>
          <a:prstGeom prst="rect">
            <a:avLst/>
          </a:prstGeom>
        </p:spPr>
      </p:pic>
    </p:spTree>
    <p:extLst>
      <p:ext uri="{BB962C8B-B14F-4D97-AF65-F5344CB8AC3E}">
        <p14:creationId xmlns:p14="http://schemas.microsoft.com/office/powerpoint/2010/main" val="3239938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5ED81-F03B-4781-999D-A41684B30783}"/>
              </a:ext>
            </a:extLst>
          </p:cNvPr>
          <p:cNvSpPr>
            <a:spLocks noGrp="1"/>
          </p:cNvSpPr>
          <p:nvPr>
            <p:ph type="title"/>
          </p:nvPr>
        </p:nvSpPr>
        <p:spPr/>
        <p:txBody>
          <a:bodyPr>
            <a:normAutofit/>
          </a:bodyPr>
          <a:lstStyle/>
          <a:p>
            <a:r>
              <a:rPr lang="en-US" b="0" i="0" dirty="0">
                <a:solidFill>
                  <a:schemeClr val="tx1"/>
                </a:solidFill>
                <a:effectLst/>
                <a:latin typeface="sohne"/>
              </a:rPr>
              <a:t>Steps Involved</a:t>
            </a:r>
            <a:endParaRPr lang="en-US" dirty="0"/>
          </a:p>
        </p:txBody>
      </p:sp>
      <p:sp>
        <p:nvSpPr>
          <p:cNvPr id="3" name="Content Placeholder 2">
            <a:extLst>
              <a:ext uri="{FF2B5EF4-FFF2-40B4-BE49-F238E27FC236}">
                <a16:creationId xmlns:a16="http://schemas.microsoft.com/office/drawing/2014/main" id="{21B116A0-BD91-4019-A69D-6A6628A06E10}"/>
              </a:ext>
            </a:extLst>
          </p:cNvPr>
          <p:cNvSpPr>
            <a:spLocks noGrp="1"/>
          </p:cNvSpPr>
          <p:nvPr>
            <p:ph idx="1"/>
          </p:nvPr>
        </p:nvSpPr>
        <p:spPr>
          <a:xfrm>
            <a:off x="913795" y="1866900"/>
            <a:ext cx="10353762" cy="3924299"/>
          </a:xfrm>
        </p:spPr>
        <p:txBody>
          <a:bodyPr>
            <a:normAutofit/>
          </a:bodyPr>
          <a:lstStyle/>
          <a:p>
            <a:pPr algn="l">
              <a:buFont typeface="+mj-lt"/>
              <a:buAutoNum type="arabicPeriod"/>
            </a:pPr>
            <a:r>
              <a:rPr lang="en-US" b="0" i="0" dirty="0">
                <a:solidFill>
                  <a:schemeClr val="tx1"/>
                </a:solidFill>
                <a:effectLst/>
                <a:latin typeface="charter"/>
              </a:rPr>
              <a:t>Importing the required packages into our python environment.</a:t>
            </a:r>
          </a:p>
          <a:p>
            <a:endParaRPr lang="en-US" dirty="0"/>
          </a:p>
        </p:txBody>
      </p:sp>
      <p:pic>
        <p:nvPicPr>
          <p:cNvPr id="7" name="Picture 6">
            <a:extLst>
              <a:ext uri="{FF2B5EF4-FFF2-40B4-BE49-F238E27FC236}">
                <a16:creationId xmlns:a16="http://schemas.microsoft.com/office/drawing/2014/main" id="{5A819C93-849B-423C-A464-8DC4BF7E0525}"/>
              </a:ext>
            </a:extLst>
          </p:cNvPr>
          <p:cNvPicPr>
            <a:picLocks noChangeAspect="1"/>
          </p:cNvPicPr>
          <p:nvPr/>
        </p:nvPicPr>
        <p:blipFill>
          <a:blip r:embed="rId2"/>
          <a:stretch>
            <a:fillRect/>
          </a:stretch>
        </p:blipFill>
        <p:spPr>
          <a:xfrm>
            <a:off x="2404534" y="2675819"/>
            <a:ext cx="6773334" cy="3115380"/>
          </a:xfrm>
          <a:prstGeom prst="rect">
            <a:avLst/>
          </a:prstGeom>
        </p:spPr>
      </p:pic>
    </p:spTree>
    <p:extLst>
      <p:ext uri="{BB962C8B-B14F-4D97-AF65-F5344CB8AC3E}">
        <p14:creationId xmlns:p14="http://schemas.microsoft.com/office/powerpoint/2010/main" val="1875390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1746E-25DB-4050-B1CA-CC0C26DBEE0C}"/>
              </a:ext>
            </a:extLst>
          </p:cNvPr>
          <p:cNvSpPr>
            <a:spLocks noGrp="1"/>
          </p:cNvSpPr>
          <p:nvPr>
            <p:ph type="title"/>
          </p:nvPr>
        </p:nvSpPr>
        <p:spPr>
          <a:xfrm>
            <a:off x="1060551" y="688622"/>
            <a:ext cx="10353762" cy="1257300"/>
          </a:xfrm>
        </p:spPr>
        <p:txBody>
          <a:bodyPr>
            <a:normAutofit/>
          </a:bodyPr>
          <a:lstStyle/>
          <a:p>
            <a:r>
              <a:rPr lang="en-US" b="0" i="0" dirty="0">
                <a:solidFill>
                  <a:schemeClr val="tx1"/>
                </a:solidFill>
                <a:effectLst/>
                <a:latin typeface="charter"/>
              </a:rPr>
              <a:t>Importing the data</a:t>
            </a:r>
            <a:endParaRPr lang="en-US" dirty="0">
              <a:solidFill>
                <a:schemeClr val="tx1"/>
              </a:solidFill>
            </a:endParaRPr>
          </a:p>
        </p:txBody>
      </p:sp>
      <p:pic>
        <p:nvPicPr>
          <p:cNvPr id="5" name="Content Placeholder 4">
            <a:extLst>
              <a:ext uri="{FF2B5EF4-FFF2-40B4-BE49-F238E27FC236}">
                <a16:creationId xmlns:a16="http://schemas.microsoft.com/office/drawing/2014/main" id="{46429606-C8DB-480E-B5C8-91CE87612135}"/>
              </a:ext>
            </a:extLst>
          </p:cNvPr>
          <p:cNvPicPr>
            <a:picLocks noGrp="1" noChangeAspect="1"/>
          </p:cNvPicPr>
          <p:nvPr>
            <p:ph idx="1"/>
          </p:nvPr>
        </p:nvPicPr>
        <p:blipFill>
          <a:blip r:embed="rId2"/>
          <a:stretch>
            <a:fillRect/>
          </a:stretch>
        </p:blipFill>
        <p:spPr>
          <a:xfrm>
            <a:off x="2201333" y="1866900"/>
            <a:ext cx="7800623" cy="3924300"/>
          </a:xfrm>
        </p:spPr>
      </p:pic>
    </p:spTree>
    <p:extLst>
      <p:ext uri="{BB962C8B-B14F-4D97-AF65-F5344CB8AC3E}">
        <p14:creationId xmlns:p14="http://schemas.microsoft.com/office/powerpoint/2010/main" val="2965177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F523-2188-4D4C-A6BF-D704FE49A284}"/>
              </a:ext>
            </a:extLst>
          </p:cNvPr>
          <p:cNvSpPr>
            <a:spLocks noGrp="1"/>
          </p:cNvSpPr>
          <p:nvPr>
            <p:ph type="title"/>
          </p:nvPr>
        </p:nvSpPr>
        <p:spPr>
          <a:xfrm>
            <a:off x="885572" y="438151"/>
            <a:ext cx="10353762" cy="1257300"/>
          </a:xfrm>
        </p:spPr>
        <p:txBody>
          <a:bodyPr>
            <a:normAutofit/>
          </a:bodyPr>
          <a:lstStyle/>
          <a:p>
            <a:r>
              <a:rPr lang="en-US" sz="3600" b="0" i="0" dirty="0">
                <a:solidFill>
                  <a:schemeClr val="tx1"/>
                </a:solidFill>
                <a:effectLst/>
                <a:latin typeface="charter"/>
              </a:rPr>
              <a:t>Processing the data to our needs and Exploratory Data Analysis</a:t>
            </a:r>
            <a:endParaRPr lang="en-US" dirty="0"/>
          </a:p>
        </p:txBody>
      </p:sp>
      <p:sp>
        <p:nvSpPr>
          <p:cNvPr id="3" name="Content Placeholder 2">
            <a:extLst>
              <a:ext uri="{FF2B5EF4-FFF2-40B4-BE49-F238E27FC236}">
                <a16:creationId xmlns:a16="http://schemas.microsoft.com/office/drawing/2014/main" id="{979A9EF9-ED8F-429D-96E4-C3C6955797CF}"/>
              </a:ext>
            </a:extLst>
          </p:cNvPr>
          <p:cNvSpPr>
            <a:spLocks noGrp="1"/>
          </p:cNvSpPr>
          <p:nvPr>
            <p:ph idx="1"/>
          </p:nvPr>
        </p:nvSpPr>
        <p:spPr/>
        <p:txBody>
          <a:bodyPr/>
          <a:lstStyle/>
          <a:p>
            <a:r>
              <a:rPr lang="en-US" sz="2800" dirty="0">
                <a:solidFill>
                  <a:schemeClr val="tx1"/>
                </a:solidFill>
                <a:effectLst/>
                <a:latin typeface="charter"/>
                <a:ea typeface="+mj-ea"/>
              </a:rPr>
              <a:t>Data Processing and EDA</a:t>
            </a:r>
          </a:p>
          <a:p>
            <a:endParaRPr lang="en-US" dirty="0"/>
          </a:p>
        </p:txBody>
      </p:sp>
      <p:pic>
        <p:nvPicPr>
          <p:cNvPr id="7" name="Picture 6">
            <a:extLst>
              <a:ext uri="{FF2B5EF4-FFF2-40B4-BE49-F238E27FC236}">
                <a16:creationId xmlns:a16="http://schemas.microsoft.com/office/drawing/2014/main" id="{2593A46B-B61A-4A8F-B8E6-0CD9969850BA}"/>
              </a:ext>
            </a:extLst>
          </p:cNvPr>
          <p:cNvPicPr>
            <a:picLocks noChangeAspect="1"/>
          </p:cNvPicPr>
          <p:nvPr/>
        </p:nvPicPr>
        <p:blipFill>
          <a:blip r:embed="rId2"/>
          <a:stretch>
            <a:fillRect/>
          </a:stretch>
        </p:blipFill>
        <p:spPr>
          <a:xfrm>
            <a:off x="6287912" y="1932517"/>
            <a:ext cx="4990294" cy="4562475"/>
          </a:xfrm>
          <a:prstGeom prst="rect">
            <a:avLst/>
          </a:prstGeom>
        </p:spPr>
      </p:pic>
      <p:pic>
        <p:nvPicPr>
          <p:cNvPr id="9" name="Picture 8">
            <a:extLst>
              <a:ext uri="{FF2B5EF4-FFF2-40B4-BE49-F238E27FC236}">
                <a16:creationId xmlns:a16="http://schemas.microsoft.com/office/drawing/2014/main" id="{478FF9AC-8BFF-455D-840F-10A4684F85B6}"/>
              </a:ext>
            </a:extLst>
          </p:cNvPr>
          <p:cNvPicPr>
            <a:picLocks noChangeAspect="1"/>
          </p:cNvPicPr>
          <p:nvPr/>
        </p:nvPicPr>
        <p:blipFill>
          <a:blip r:embed="rId3"/>
          <a:stretch>
            <a:fillRect/>
          </a:stretch>
        </p:blipFill>
        <p:spPr>
          <a:xfrm>
            <a:off x="1018645" y="2790824"/>
            <a:ext cx="4600575" cy="3704168"/>
          </a:xfrm>
          <a:prstGeom prst="rect">
            <a:avLst/>
          </a:prstGeom>
        </p:spPr>
      </p:pic>
    </p:spTree>
    <p:extLst>
      <p:ext uri="{BB962C8B-B14F-4D97-AF65-F5344CB8AC3E}">
        <p14:creationId xmlns:p14="http://schemas.microsoft.com/office/powerpoint/2010/main" val="1063758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6EA4E-A1FF-475D-9A54-E3A59CC64F5D}"/>
              </a:ext>
            </a:extLst>
          </p:cNvPr>
          <p:cNvSpPr>
            <a:spLocks noGrp="1"/>
          </p:cNvSpPr>
          <p:nvPr>
            <p:ph type="title"/>
          </p:nvPr>
        </p:nvSpPr>
        <p:spPr/>
        <p:txBody>
          <a:bodyPr>
            <a:normAutofit/>
          </a:bodyPr>
          <a:lstStyle/>
          <a:p>
            <a:r>
              <a:rPr lang="en-US" b="0" i="0" dirty="0">
                <a:solidFill>
                  <a:schemeClr val="tx1"/>
                </a:solidFill>
                <a:effectLst/>
                <a:latin typeface="charter"/>
              </a:rPr>
              <a:t>Feature Selection and Data Split</a:t>
            </a:r>
            <a:endParaRPr lang="en-US" dirty="0"/>
          </a:p>
        </p:txBody>
      </p:sp>
      <p:pic>
        <p:nvPicPr>
          <p:cNvPr id="5" name="Content Placeholder 4">
            <a:extLst>
              <a:ext uri="{FF2B5EF4-FFF2-40B4-BE49-F238E27FC236}">
                <a16:creationId xmlns:a16="http://schemas.microsoft.com/office/drawing/2014/main" id="{496EF0E4-C2CC-435C-8C9D-B5C0F9EB3A41}"/>
              </a:ext>
            </a:extLst>
          </p:cNvPr>
          <p:cNvPicPr>
            <a:picLocks noGrp="1" noChangeAspect="1"/>
          </p:cNvPicPr>
          <p:nvPr>
            <p:ph idx="1"/>
          </p:nvPr>
        </p:nvPicPr>
        <p:blipFill>
          <a:blip r:embed="rId2"/>
          <a:stretch>
            <a:fillRect/>
          </a:stretch>
        </p:blipFill>
        <p:spPr>
          <a:xfrm>
            <a:off x="2494844" y="2076449"/>
            <a:ext cx="7055556" cy="4030839"/>
          </a:xfrm>
        </p:spPr>
      </p:pic>
    </p:spTree>
    <p:extLst>
      <p:ext uri="{BB962C8B-B14F-4D97-AF65-F5344CB8AC3E}">
        <p14:creationId xmlns:p14="http://schemas.microsoft.com/office/powerpoint/2010/main" val="834312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{14716BB9-0E23-45DA-8C78-FF0A7CB45772}tf55705232_win32</Template>
  <TotalTime>1383</TotalTime>
  <Words>289</Words>
  <Application>Microsoft Office PowerPoint</Application>
  <PresentationFormat>Widescreen</PresentationFormat>
  <Paragraphs>43</Paragraphs>
  <Slides>15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Calibri</vt:lpstr>
      <vt:lpstr>charter</vt:lpstr>
      <vt:lpstr>Georgia</vt:lpstr>
      <vt:lpstr>Goudy Old Style</vt:lpstr>
      <vt:lpstr>GT Walsheim</vt:lpstr>
      <vt:lpstr>Inter</vt:lpstr>
      <vt:lpstr>sohne</vt:lpstr>
      <vt:lpstr>Wingdings</vt:lpstr>
      <vt:lpstr>Wingdings 2</vt:lpstr>
      <vt:lpstr>SlateVTI</vt:lpstr>
      <vt:lpstr> __Machine Learning__ __Computer Vision___                                               </vt:lpstr>
      <vt:lpstr>Credit Card Fraud Detection</vt:lpstr>
      <vt:lpstr>Outline </vt:lpstr>
      <vt:lpstr>What Is Credit Card Fraud?</vt:lpstr>
      <vt:lpstr>Classification</vt:lpstr>
      <vt:lpstr>Steps Involved</vt:lpstr>
      <vt:lpstr>Importing the data</vt:lpstr>
      <vt:lpstr>Processing the data to our needs and Exploratory Data Analysis</vt:lpstr>
      <vt:lpstr>Feature Selection and Data Split</vt:lpstr>
      <vt:lpstr>Building 5 types of classification models</vt:lpstr>
      <vt:lpstr>Evaluating the created classification models using the evaluation metrics</vt:lpstr>
      <vt:lpstr>F1 Score </vt:lpstr>
      <vt:lpstr>Confusion Matrix</vt:lpstr>
      <vt:lpstr>Confusion Matrix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AMNA SHAKEEL</dc:creator>
  <cp:lastModifiedBy>Monaly Sinha</cp:lastModifiedBy>
  <cp:revision>32</cp:revision>
  <dcterms:created xsi:type="dcterms:W3CDTF">2021-06-05T07:45:29Z</dcterms:created>
  <dcterms:modified xsi:type="dcterms:W3CDTF">2024-03-15T03:38:55Z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