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39AF7C4-911E-4823-9127-C7C7254A636E}" type="datetimeFigureOut">
              <a:rPr lang="en-IN" smtClean="0"/>
              <a:t>03-04-2024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407472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9AF7C4-911E-4823-9127-C7C7254A636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40896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39AF7C4-911E-4823-9127-C7C7254A636E}" type="datetimeFigureOut">
              <a:rPr lang="en-IN" smtClean="0"/>
              <a:t>03-04-2024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294211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39AF7C4-911E-4823-9127-C7C7254A636E}" type="datetimeFigureOut">
              <a:rPr lang="en-IN" smtClean="0"/>
              <a:t>03-04-2024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8817AE-AD90-4574-BB05-355F4DD5E76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7682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39AF7C4-911E-4823-9127-C7C7254A636E}" type="datetimeFigureOut">
              <a:rPr lang="en-IN" smtClean="0"/>
              <a:t>03-04-2024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3939151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9AF7C4-911E-4823-9127-C7C7254A636E}"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3122826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9AF7C4-911E-4823-9127-C7C7254A636E}"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2089239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AF7C4-911E-4823-9127-C7C7254A636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1343930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39AF7C4-911E-4823-9127-C7C7254A636E}" type="datetimeFigureOut">
              <a:rPr lang="en-IN" smtClean="0"/>
              <a:t>03-04-2024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246100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AF7C4-911E-4823-9127-C7C7254A636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313437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39AF7C4-911E-4823-9127-C7C7254A636E}" type="datetimeFigureOut">
              <a:rPr lang="en-IN" smtClean="0"/>
              <a:t>03-04-2024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198096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AF7C4-911E-4823-9127-C7C7254A636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356227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AF7C4-911E-4823-9127-C7C7254A636E}"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113357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AF7C4-911E-4823-9127-C7C7254A636E}"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212009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AF7C4-911E-4823-9127-C7C7254A636E}"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88941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9AF7C4-911E-4823-9127-C7C7254A636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17881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9AF7C4-911E-4823-9127-C7C7254A636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817AE-AD90-4574-BB05-355F4DD5E76E}" type="slidenum">
              <a:rPr lang="en-IN" smtClean="0"/>
              <a:t>‹#›</a:t>
            </a:fld>
            <a:endParaRPr lang="en-IN"/>
          </a:p>
        </p:txBody>
      </p:sp>
    </p:spTree>
    <p:extLst>
      <p:ext uri="{BB962C8B-B14F-4D97-AF65-F5344CB8AC3E}">
        <p14:creationId xmlns:p14="http://schemas.microsoft.com/office/powerpoint/2010/main" val="248987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9AF7C4-911E-4823-9127-C7C7254A636E}" type="datetimeFigureOut">
              <a:rPr lang="en-IN" smtClean="0"/>
              <a:t>03-04-2024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8817AE-AD90-4574-BB05-355F4DD5E76E}" type="slidenum">
              <a:rPr lang="en-IN" smtClean="0"/>
              <a:t>‹#›</a:t>
            </a:fld>
            <a:endParaRPr lang="en-IN"/>
          </a:p>
        </p:txBody>
      </p:sp>
    </p:spTree>
    <p:extLst>
      <p:ext uri="{BB962C8B-B14F-4D97-AF65-F5344CB8AC3E}">
        <p14:creationId xmlns:p14="http://schemas.microsoft.com/office/powerpoint/2010/main" val="17687635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CEE-2657-728A-753E-6FA573768C22}"/>
              </a:ext>
            </a:extLst>
          </p:cNvPr>
          <p:cNvSpPr>
            <a:spLocks noGrp="1"/>
          </p:cNvSpPr>
          <p:nvPr>
            <p:ph type="ctrTitle"/>
          </p:nvPr>
        </p:nvSpPr>
        <p:spPr>
          <a:xfrm>
            <a:off x="2172929" y="1032388"/>
            <a:ext cx="9684774" cy="1700980"/>
          </a:xfrm>
        </p:spPr>
        <p:txBody>
          <a:bodyPr>
            <a:normAutofit fontScale="90000"/>
          </a:bodyPr>
          <a:lstStyle/>
          <a:p>
            <a:r>
              <a:rPr lang="en-IN" dirty="0"/>
              <a:t>Customer satisfaction prediction</a:t>
            </a:r>
          </a:p>
        </p:txBody>
      </p:sp>
      <p:sp>
        <p:nvSpPr>
          <p:cNvPr id="3" name="Subtitle 2">
            <a:extLst>
              <a:ext uri="{FF2B5EF4-FFF2-40B4-BE49-F238E27FC236}">
                <a16:creationId xmlns:a16="http://schemas.microsoft.com/office/drawing/2014/main" id="{D1CE15CC-86AF-7DD6-4E73-AC835216E7F1}"/>
              </a:ext>
            </a:extLst>
          </p:cNvPr>
          <p:cNvSpPr>
            <a:spLocks noGrp="1"/>
          </p:cNvSpPr>
          <p:nvPr>
            <p:ph type="subTitle" idx="1"/>
          </p:nvPr>
        </p:nvSpPr>
        <p:spPr>
          <a:xfrm>
            <a:off x="1081547" y="3429000"/>
            <a:ext cx="7192296" cy="1563329"/>
          </a:xfrm>
        </p:spPr>
        <p:txBody>
          <a:bodyPr>
            <a:normAutofit fontScale="85000" lnSpcReduction="20000"/>
          </a:bodyPr>
          <a:lstStyle/>
          <a:p>
            <a:r>
              <a:rPr lang="en-IN" sz="3300" dirty="0"/>
              <a:t>Presented by </a:t>
            </a:r>
          </a:p>
          <a:p>
            <a:r>
              <a:rPr lang="en-IN" sz="2600" dirty="0"/>
              <a:t>                    </a:t>
            </a:r>
            <a:r>
              <a:rPr lang="en-IN" sz="2800" dirty="0"/>
              <a:t>Shalini G</a:t>
            </a:r>
          </a:p>
          <a:p>
            <a:r>
              <a:rPr lang="en-IN" sz="2800" dirty="0"/>
              <a:t>                    III-YEAR, KVCET</a:t>
            </a:r>
          </a:p>
          <a:p>
            <a:r>
              <a:rPr lang="en-IN" sz="2800" dirty="0"/>
              <a:t>                    NM-ID: au421221104037</a:t>
            </a:r>
          </a:p>
          <a:p>
            <a:endParaRPr lang="en-IN" sz="2400" dirty="0"/>
          </a:p>
        </p:txBody>
      </p:sp>
    </p:spTree>
    <p:extLst>
      <p:ext uri="{BB962C8B-B14F-4D97-AF65-F5344CB8AC3E}">
        <p14:creationId xmlns:p14="http://schemas.microsoft.com/office/powerpoint/2010/main" val="160174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98E0-DE7D-E22A-5BB1-202D421F66F3}"/>
              </a:ext>
            </a:extLst>
          </p:cNvPr>
          <p:cNvSpPr>
            <a:spLocks noGrp="1"/>
          </p:cNvSpPr>
          <p:nvPr>
            <p:ph type="title"/>
          </p:nvPr>
        </p:nvSpPr>
        <p:spPr>
          <a:xfrm>
            <a:off x="3043084" y="695547"/>
            <a:ext cx="8610600" cy="1293028"/>
          </a:xfrm>
        </p:spPr>
        <p:txBody>
          <a:bodyPr>
            <a:noAutofit/>
          </a:bodyPr>
          <a:lstStyle/>
          <a:p>
            <a:r>
              <a:rPr lang="en-IN" sz="4400" dirty="0"/>
              <a:t>Conclusion and Future Considerations</a:t>
            </a:r>
          </a:p>
        </p:txBody>
      </p:sp>
      <p:sp>
        <p:nvSpPr>
          <p:cNvPr id="3" name="Content Placeholder 2">
            <a:extLst>
              <a:ext uri="{FF2B5EF4-FFF2-40B4-BE49-F238E27FC236}">
                <a16:creationId xmlns:a16="http://schemas.microsoft.com/office/drawing/2014/main" id="{E9CD7B66-CEEE-4E78-D06E-7A42B69BF93D}"/>
              </a:ext>
            </a:extLst>
          </p:cNvPr>
          <p:cNvSpPr>
            <a:spLocks noGrp="1"/>
          </p:cNvSpPr>
          <p:nvPr>
            <p:ph idx="1"/>
          </p:nvPr>
        </p:nvSpPr>
        <p:spPr>
          <a:xfrm>
            <a:off x="716525" y="2113936"/>
            <a:ext cx="10542639" cy="3967098"/>
          </a:xfrm>
        </p:spPr>
        <p:txBody>
          <a:bodyPr>
            <a:normAutofit lnSpcReduction="10000"/>
          </a:bodyPr>
          <a:lstStyle/>
          <a:p>
            <a:pPr marL="0" indent="0">
              <a:buNone/>
            </a:pPr>
            <a:r>
              <a:rPr lang="en-US" sz="2600" dirty="0">
                <a:solidFill>
                  <a:schemeClr val="accent6">
                    <a:lumMod val="40000"/>
                    <a:lumOff val="60000"/>
                  </a:schemeClr>
                </a:solidFill>
              </a:rPr>
              <a:t>Continuous Improvement</a:t>
            </a:r>
          </a:p>
          <a:p>
            <a:pPr>
              <a:buClr>
                <a:srgbClr val="FFC000"/>
              </a:buClr>
              <a:buFont typeface="Wingdings" panose="05000000000000000000" pitchFamily="2" charset="2"/>
              <a:buChar char="v"/>
            </a:pPr>
            <a:r>
              <a:rPr lang="en-US" sz="2400" dirty="0"/>
              <a:t> </a:t>
            </a:r>
            <a:r>
              <a:rPr lang="en-US" dirty="0"/>
              <a:t>Regularly review and refine the customer satisfaction prediction models to adapt to changing market conditions.</a:t>
            </a:r>
          </a:p>
          <a:p>
            <a:pPr marL="0" indent="0">
              <a:buNone/>
            </a:pPr>
            <a:r>
              <a:rPr lang="en-US" sz="2600" dirty="0">
                <a:solidFill>
                  <a:schemeClr val="accent6">
                    <a:lumMod val="40000"/>
                    <a:lumOff val="60000"/>
                  </a:schemeClr>
                </a:solidFill>
              </a:rPr>
              <a:t>Integrating Additional Data</a:t>
            </a:r>
          </a:p>
          <a:p>
            <a:pPr>
              <a:buClr>
                <a:srgbClr val="FFC000"/>
              </a:buClr>
              <a:buFont typeface="Wingdings" panose="05000000000000000000" pitchFamily="2" charset="2"/>
              <a:buChar char="v"/>
            </a:pPr>
            <a:r>
              <a:rPr lang="en-US" sz="2400" dirty="0"/>
              <a:t> </a:t>
            </a:r>
            <a:r>
              <a:rPr lang="en-US" dirty="0"/>
              <a:t>Explore incorporating external data sources, such as economic indicators and competitor benchmarks, to enhance the predictive </a:t>
            </a:r>
            <a:r>
              <a:rPr lang="en-US" dirty="0" err="1"/>
              <a:t>models.Ethical</a:t>
            </a:r>
            <a:r>
              <a:rPr lang="en-US" dirty="0"/>
              <a:t> Considerations.</a:t>
            </a:r>
          </a:p>
          <a:p>
            <a:pPr marL="0" indent="0">
              <a:buNone/>
            </a:pPr>
            <a:r>
              <a:rPr lang="en-US" sz="2400" dirty="0">
                <a:solidFill>
                  <a:schemeClr val="accent6">
                    <a:lumMod val="40000"/>
                    <a:lumOff val="60000"/>
                  </a:schemeClr>
                </a:solidFill>
              </a:rPr>
              <a:t>Emerging Technologies</a:t>
            </a:r>
          </a:p>
          <a:p>
            <a:pPr>
              <a:buClr>
                <a:srgbClr val="FFC000"/>
              </a:buClr>
              <a:buFont typeface="Wingdings" panose="05000000000000000000" pitchFamily="2" charset="2"/>
              <a:buChar char="v"/>
            </a:pPr>
            <a:r>
              <a:rPr lang="en-US" sz="2400" dirty="0"/>
              <a:t> </a:t>
            </a:r>
            <a:r>
              <a:rPr lang="en-US" sz="2000" dirty="0"/>
              <a:t>Stay informed about the latest advancements in machine learning, natural language processing, and other technologies that can improve customer satisfaction prediction.</a:t>
            </a:r>
            <a:endParaRPr lang="en-IN" sz="2000" dirty="0"/>
          </a:p>
        </p:txBody>
      </p:sp>
    </p:spTree>
    <p:extLst>
      <p:ext uri="{BB962C8B-B14F-4D97-AF65-F5344CB8AC3E}">
        <p14:creationId xmlns:p14="http://schemas.microsoft.com/office/powerpoint/2010/main" val="220959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E866-1472-4EF4-75DA-0D8ED90D377B}"/>
              </a:ext>
            </a:extLst>
          </p:cNvPr>
          <p:cNvSpPr>
            <a:spLocks noGrp="1"/>
          </p:cNvSpPr>
          <p:nvPr>
            <p:ph type="title"/>
          </p:nvPr>
        </p:nvSpPr>
        <p:spPr>
          <a:xfrm>
            <a:off x="3867764" y="2782486"/>
            <a:ext cx="4456471" cy="1293028"/>
          </a:xfrm>
        </p:spPr>
        <p:txBody>
          <a:bodyPr>
            <a:normAutofit/>
          </a:bodyPr>
          <a:lstStyle/>
          <a:p>
            <a:r>
              <a:rPr lang="en-US" sz="4400" dirty="0"/>
              <a:t>THANK YOU…..</a:t>
            </a:r>
            <a:endParaRPr lang="en-IN" sz="4400" dirty="0"/>
          </a:p>
        </p:txBody>
      </p:sp>
    </p:spTree>
    <p:extLst>
      <p:ext uri="{BB962C8B-B14F-4D97-AF65-F5344CB8AC3E}">
        <p14:creationId xmlns:p14="http://schemas.microsoft.com/office/powerpoint/2010/main" val="5534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77DD-E3A0-4C11-AA64-2244CD58C1C9}"/>
              </a:ext>
            </a:extLst>
          </p:cNvPr>
          <p:cNvSpPr>
            <a:spLocks noGrp="1"/>
          </p:cNvSpPr>
          <p:nvPr>
            <p:ph type="title"/>
          </p:nvPr>
        </p:nvSpPr>
        <p:spPr>
          <a:xfrm>
            <a:off x="7492181" y="176980"/>
            <a:ext cx="3394587" cy="1664111"/>
          </a:xfrm>
        </p:spPr>
        <p:txBody>
          <a:bodyPr>
            <a:normAutofit/>
          </a:bodyPr>
          <a:lstStyle/>
          <a:p>
            <a:r>
              <a:rPr lang="en-IN" sz="4400" dirty="0"/>
              <a:t>outline</a:t>
            </a:r>
          </a:p>
        </p:txBody>
      </p:sp>
      <p:sp>
        <p:nvSpPr>
          <p:cNvPr id="3" name="Content Placeholder 2">
            <a:extLst>
              <a:ext uri="{FF2B5EF4-FFF2-40B4-BE49-F238E27FC236}">
                <a16:creationId xmlns:a16="http://schemas.microsoft.com/office/drawing/2014/main" id="{1CB9BA1B-4DF8-2C1A-9C32-D211B3CAC582}"/>
              </a:ext>
            </a:extLst>
          </p:cNvPr>
          <p:cNvSpPr>
            <a:spLocks noGrp="1"/>
          </p:cNvSpPr>
          <p:nvPr>
            <p:ph idx="1"/>
          </p:nvPr>
        </p:nvSpPr>
        <p:spPr>
          <a:xfrm>
            <a:off x="2081981" y="2479695"/>
            <a:ext cx="10820400" cy="4024125"/>
          </a:xfrm>
        </p:spPr>
        <p:txBody>
          <a:bodyPr>
            <a:normAutofit/>
          </a:bodyPr>
          <a:lstStyle/>
          <a:p>
            <a:pPr lvl="1">
              <a:buClr>
                <a:srgbClr val="FFC000"/>
              </a:buClr>
              <a:buFont typeface="Wingdings" panose="05000000000000000000" pitchFamily="2" charset="2"/>
              <a:buChar char="v"/>
            </a:pPr>
            <a:r>
              <a:rPr lang="en-IN" sz="2400" dirty="0"/>
              <a:t> Problem statement.</a:t>
            </a:r>
          </a:p>
          <a:p>
            <a:pPr lvl="1">
              <a:buClr>
                <a:srgbClr val="FFC000"/>
              </a:buClr>
              <a:buFont typeface="Wingdings" panose="05000000000000000000" pitchFamily="2" charset="2"/>
              <a:buChar char="v"/>
            </a:pPr>
            <a:r>
              <a:rPr lang="en-IN" sz="2400" dirty="0"/>
              <a:t> Introduction to customer satisfaction prediction.</a:t>
            </a:r>
          </a:p>
          <a:p>
            <a:pPr lvl="1">
              <a:buClr>
                <a:srgbClr val="FFC000"/>
              </a:buClr>
              <a:buFont typeface="Wingdings" panose="05000000000000000000" pitchFamily="2" charset="2"/>
              <a:buChar char="v"/>
            </a:pPr>
            <a:r>
              <a:rPr lang="en-IN" sz="2400" dirty="0"/>
              <a:t> Importance of customer satisfaction prediction.</a:t>
            </a:r>
          </a:p>
          <a:p>
            <a:pPr lvl="1">
              <a:buClr>
                <a:srgbClr val="FFC000"/>
              </a:buClr>
              <a:buFont typeface="Wingdings" panose="05000000000000000000" pitchFamily="2" charset="2"/>
              <a:buChar char="v"/>
            </a:pPr>
            <a:r>
              <a:rPr lang="en-IN" sz="2400" dirty="0"/>
              <a:t> Key factors influencing customer satisfaction.</a:t>
            </a:r>
          </a:p>
          <a:p>
            <a:pPr lvl="1">
              <a:buClr>
                <a:srgbClr val="FFC000"/>
              </a:buClr>
              <a:buFont typeface="Wingdings" panose="05000000000000000000" pitchFamily="2" charset="2"/>
              <a:buChar char="v"/>
            </a:pPr>
            <a:r>
              <a:rPr lang="en-IN" sz="2400" dirty="0"/>
              <a:t> Data collection and preprocessing.</a:t>
            </a:r>
          </a:p>
          <a:p>
            <a:pPr lvl="1">
              <a:buClr>
                <a:srgbClr val="FFC000"/>
              </a:buClr>
              <a:buFont typeface="Wingdings" panose="05000000000000000000" pitchFamily="2" charset="2"/>
              <a:buChar char="v"/>
            </a:pPr>
            <a:r>
              <a:rPr lang="en-IN" sz="2400" dirty="0"/>
              <a:t> Machine learning algorithm for prediction.</a:t>
            </a:r>
          </a:p>
          <a:p>
            <a:pPr lvl="1">
              <a:buClr>
                <a:srgbClr val="FFC000"/>
              </a:buClr>
              <a:buFont typeface="Wingdings" panose="05000000000000000000" pitchFamily="2" charset="2"/>
              <a:buChar char="v"/>
            </a:pPr>
            <a:r>
              <a:rPr lang="en-IN" sz="2400" dirty="0"/>
              <a:t> Model evaluation and validation.</a:t>
            </a:r>
          </a:p>
          <a:p>
            <a:pPr lvl="1">
              <a:buClr>
                <a:srgbClr val="FFC000"/>
              </a:buClr>
              <a:buFont typeface="Wingdings" panose="05000000000000000000" pitchFamily="2" charset="2"/>
              <a:buChar char="v"/>
            </a:pPr>
            <a:r>
              <a:rPr lang="en-IN" sz="2400" dirty="0"/>
              <a:t> Conclusion and future considerations.</a:t>
            </a:r>
          </a:p>
          <a:p>
            <a:pPr lvl="1">
              <a:buClr>
                <a:srgbClr val="FFC000"/>
              </a:buClr>
              <a:buFont typeface="Wingdings" panose="05000000000000000000" pitchFamily="2" charset="2"/>
              <a:buChar char="v"/>
            </a:pPr>
            <a:endParaRPr lang="en-IN" sz="2400" dirty="0"/>
          </a:p>
        </p:txBody>
      </p:sp>
    </p:spTree>
    <p:extLst>
      <p:ext uri="{BB962C8B-B14F-4D97-AF65-F5344CB8AC3E}">
        <p14:creationId xmlns:p14="http://schemas.microsoft.com/office/powerpoint/2010/main" val="144125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C971-8601-CF27-B8BF-85B2EA02F93E}"/>
              </a:ext>
            </a:extLst>
          </p:cNvPr>
          <p:cNvSpPr>
            <a:spLocks noGrp="1"/>
          </p:cNvSpPr>
          <p:nvPr>
            <p:ph type="title"/>
          </p:nvPr>
        </p:nvSpPr>
        <p:spPr/>
        <p:txBody>
          <a:bodyPr>
            <a:normAutofit/>
          </a:bodyPr>
          <a:lstStyle/>
          <a:p>
            <a:r>
              <a:rPr lang="en-IN" sz="4400" dirty="0"/>
              <a:t>Problem statement</a:t>
            </a:r>
          </a:p>
        </p:txBody>
      </p:sp>
      <p:sp>
        <p:nvSpPr>
          <p:cNvPr id="3" name="Content Placeholder 2">
            <a:extLst>
              <a:ext uri="{FF2B5EF4-FFF2-40B4-BE49-F238E27FC236}">
                <a16:creationId xmlns:a16="http://schemas.microsoft.com/office/drawing/2014/main" id="{6391E193-30B6-8994-565F-67D7C83698CD}"/>
              </a:ext>
            </a:extLst>
          </p:cNvPr>
          <p:cNvSpPr>
            <a:spLocks noGrp="1"/>
          </p:cNvSpPr>
          <p:nvPr>
            <p:ph idx="1"/>
          </p:nvPr>
        </p:nvSpPr>
        <p:spPr>
          <a:xfrm>
            <a:off x="431390" y="2283542"/>
            <a:ext cx="11329219" cy="2517058"/>
          </a:xfrm>
        </p:spPr>
        <p:txBody>
          <a:bodyPr/>
          <a:lstStyle/>
          <a:p>
            <a:pPr>
              <a:buClr>
                <a:srgbClr val="FFC000"/>
              </a:buClr>
              <a:buFont typeface="Wingdings" panose="05000000000000000000" pitchFamily="2" charset="2"/>
              <a:buChar char="v"/>
            </a:pPr>
            <a:r>
              <a:rPr lang="en-US" sz="2400" dirty="0"/>
              <a:t> "Developing a model to forecast customer satisfaction levels based on historical data and current interactions to improve business strategies and enhance overall customer experience.“</a:t>
            </a:r>
          </a:p>
          <a:p>
            <a:pPr marL="0" indent="0">
              <a:buClr>
                <a:srgbClr val="FFC000"/>
              </a:buClr>
              <a:buNone/>
            </a:pPr>
            <a:endParaRPr lang="en-US" sz="2400" dirty="0"/>
          </a:p>
          <a:p>
            <a:pPr>
              <a:buClr>
                <a:srgbClr val="FFC000"/>
              </a:buClr>
              <a:buFont typeface="Wingdings" panose="05000000000000000000" pitchFamily="2" charset="2"/>
              <a:buChar char="v"/>
            </a:pPr>
            <a:r>
              <a:rPr lang="en-US" sz="2400" dirty="0"/>
              <a:t> "Creating a model to accurately predict customer satisfaction based on their interactions and feedback." </a:t>
            </a:r>
            <a:endParaRPr lang="en-IN" sz="2400" dirty="0"/>
          </a:p>
        </p:txBody>
      </p:sp>
    </p:spTree>
    <p:extLst>
      <p:ext uri="{BB962C8B-B14F-4D97-AF65-F5344CB8AC3E}">
        <p14:creationId xmlns:p14="http://schemas.microsoft.com/office/powerpoint/2010/main" val="136590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0235-1DA4-256B-06AB-2FE34D09B84E}"/>
              </a:ext>
            </a:extLst>
          </p:cNvPr>
          <p:cNvSpPr>
            <a:spLocks noGrp="1"/>
          </p:cNvSpPr>
          <p:nvPr>
            <p:ph type="title"/>
          </p:nvPr>
        </p:nvSpPr>
        <p:spPr>
          <a:xfrm>
            <a:off x="3161071" y="961060"/>
            <a:ext cx="8610600" cy="1293028"/>
          </a:xfrm>
        </p:spPr>
        <p:txBody>
          <a:bodyPr>
            <a:noAutofit/>
          </a:bodyPr>
          <a:lstStyle/>
          <a:p>
            <a:r>
              <a:rPr lang="en-US" sz="4400" dirty="0"/>
              <a:t>Introduction to Customer Satisfaction Prediction</a:t>
            </a:r>
            <a:endParaRPr lang="en-IN" sz="4400" dirty="0"/>
          </a:p>
        </p:txBody>
      </p:sp>
      <p:sp>
        <p:nvSpPr>
          <p:cNvPr id="3" name="Content Placeholder 2">
            <a:extLst>
              <a:ext uri="{FF2B5EF4-FFF2-40B4-BE49-F238E27FC236}">
                <a16:creationId xmlns:a16="http://schemas.microsoft.com/office/drawing/2014/main" id="{563EE096-4F33-2238-1A19-BD5DB5B62CD6}"/>
              </a:ext>
            </a:extLst>
          </p:cNvPr>
          <p:cNvSpPr>
            <a:spLocks noGrp="1"/>
          </p:cNvSpPr>
          <p:nvPr>
            <p:ph idx="1"/>
          </p:nvPr>
        </p:nvSpPr>
        <p:spPr>
          <a:xfrm>
            <a:off x="668594" y="2939846"/>
            <a:ext cx="10228006" cy="2212258"/>
          </a:xfrm>
        </p:spPr>
        <p:txBody>
          <a:bodyPr/>
          <a:lstStyle/>
          <a:p>
            <a:pPr>
              <a:buClr>
                <a:srgbClr val="FFC000"/>
              </a:buClr>
              <a:buFont typeface="Wingdings" panose="05000000000000000000" pitchFamily="2" charset="2"/>
              <a:buChar char="v"/>
            </a:pPr>
            <a:r>
              <a:rPr lang="en-US" sz="2400" dirty="0"/>
              <a:t>  This presentation will explore the importance of customer        satisfaction and how machine learning can be used to predict and improve it. Understanding what drives customer satisfaction is key to delivering exceptional products and services</a:t>
            </a:r>
            <a:r>
              <a:rPr lang="en-US" dirty="0"/>
              <a:t>.</a:t>
            </a:r>
            <a:endParaRPr lang="en-IN" dirty="0"/>
          </a:p>
        </p:txBody>
      </p:sp>
    </p:spTree>
    <p:extLst>
      <p:ext uri="{BB962C8B-B14F-4D97-AF65-F5344CB8AC3E}">
        <p14:creationId xmlns:p14="http://schemas.microsoft.com/office/powerpoint/2010/main" val="353907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3531-2F0D-784E-B584-50D9E0BF217B}"/>
              </a:ext>
            </a:extLst>
          </p:cNvPr>
          <p:cNvSpPr>
            <a:spLocks noGrp="1"/>
          </p:cNvSpPr>
          <p:nvPr>
            <p:ph type="title"/>
          </p:nvPr>
        </p:nvSpPr>
        <p:spPr/>
        <p:txBody>
          <a:bodyPr>
            <a:noAutofit/>
          </a:bodyPr>
          <a:lstStyle/>
          <a:p>
            <a:r>
              <a:rPr lang="en-IN" sz="4400" dirty="0"/>
              <a:t>Importance of Customer Satisfaction</a:t>
            </a:r>
          </a:p>
        </p:txBody>
      </p:sp>
      <p:sp>
        <p:nvSpPr>
          <p:cNvPr id="3" name="Content Placeholder 2">
            <a:extLst>
              <a:ext uri="{FF2B5EF4-FFF2-40B4-BE49-F238E27FC236}">
                <a16:creationId xmlns:a16="http://schemas.microsoft.com/office/drawing/2014/main" id="{04469DFB-4BB9-71CB-3D9A-745C141D3825}"/>
              </a:ext>
            </a:extLst>
          </p:cNvPr>
          <p:cNvSpPr>
            <a:spLocks noGrp="1"/>
          </p:cNvSpPr>
          <p:nvPr>
            <p:ph idx="1"/>
          </p:nvPr>
        </p:nvSpPr>
        <p:spPr>
          <a:xfrm>
            <a:off x="698089" y="2292881"/>
            <a:ext cx="10581969" cy="3488487"/>
          </a:xfrm>
          <a:noFill/>
          <a:ln>
            <a:solidFill>
              <a:schemeClr val="bg1"/>
            </a:solidFill>
          </a:ln>
        </p:spPr>
        <p:txBody>
          <a:bodyPr>
            <a:normAutofit fontScale="85000" lnSpcReduction="20000"/>
          </a:bodyPr>
          <a:lstStyle/>
          <a:p>
            <a:pPr marL="0" indent="0">
              <a:buNone/>
            </a:pPr>
            <a:endParaRPr lang="en-US" sz="2400" dirty="0">
              <a:solidFill>
                <a:schemeClr val="accent6">
                  <a:lumMod val="20000"/>
                  <a:lumOff val="80000"/>
                </a:schemeClr>
              </a:solidFill>
              <a:highlight>
                <a:srgbClr val="FFFF00"/>
              </a:highlight>
            </a:endParaRPr>
          </a:p>
          <a:p>
            <a:pPr marL="0" indent="0">
              <a:buClr>
                <a:srgbClr val="FFC000"/>
              </a:buClr>
              <a:buNone/>
            </a:pPr>
            <a:r>
              <a:rPr lang="en-US" sz="2400" dirty="0"/>
              <a:t>            Higher customer satisfaction leads to increased sales, repeat business, and positive word-of-mouth.</a:t>
            </a:r>
          </a:p>
          <a:p>
            <a:pPr marL="0" indent="0">
              <a:buClr>
                <a:srgbClr val="FFC000"/>
              </a:buClr>
              <a:buNone/>
            </a:pPr>
            <a:endParaRPr lang="en-US" sz="2400" dirty="0"/>
          </a:p>
          <a:p>
            <a:pPr marL="0" indent="0">
              <a:buClr>
                <a:srgbClr val="FFC000"/>
              </a:buClr>
              <a:buNone/>
            </a:pPr>
            <a:r>
              <a:rPr lang="en-US" sz="2800" dirty="0">
                <a:solidFill>
                  <a:schemeClr val="accent6">
                    <a:lumMod val="40000"/>
                    <a:lumOff val="60000"/>
                  </a:schemeClr>
                </a:solidFill>
              </a:rPr>
              <a:t>Enhanced Loyalty</a:t>
            </a:r>
          </a:p>
          <a:p>
            <a:pPr>
              <a:buClr>
                <a:srgbClr val="FFC000"/>
              </a:buClr>
              <a:buFont typeface="Wingdings" panose="05000000000000000000" pitchFamily="2" charset="2"/>
              <a:buChar char="v"/>
            </a:pPr>
            <a:r>
              <a:rPr lang="en-US" sz="2400" dirty="0"/>
              <a:t> Satisfied customers are more likely to remain loyal and continue doing business with the company.</a:t>
            </a:r>
          </a:p>
          <a:p>
            <a:pPr marL="0" indent="0">
              <a:buClr>
                <a:srgbClr val="FFC000"/>
              </a:buClr>
              <a:buNone/>
            </a:pPr>
            <a:endParaRPr lang="en-US" sz="2400" dirty="0"/>
          </a:p>
          <a:p>
            <a:pPr marL="0" indent="0">
              <a:buClr>
                <a:srgbClr val="FFC000"/>
              </a:buClr>
              <a:buNone/>
            </a:pPr>
            <a:r>
              <a:rPr lang="en-US" sz="2800" dirty="0">
                <a:solidFill>
                  <a:schemeClr val="accent6">
                    <a:lumMod val="40000"/>
                    <a:lumOff val="60000"/>
                  </a:schemeClr>
                </a:solidFill>
              </a:rPr>
              <a:t>Better Reputation</a:t>
            </a:r>
          </a:p>
          <a:p>
            <a:pPr>
              <a:buClr>
                <a:srgbClr val="FFC000"/>
              </a:buClr>
              <a:buFont typeface="Wingdings" panose="05000000000000000000" pitchFamily="2" charset="2"/>
              <a:buChar char="v"/>
            </a:pPr>
            <a:r>
              <a:rPr lang="en-US" sz="2400" dirty="0"/>
              <a:t> Positive customer experiences contribute to a strong brand reputation and improved customer acquisition.</a:t>
            </a:r>
            <a:endParaRPr lang="en-IN" sz="2400" dirty="0"/>
          </a:p>
        </p:txBody>
      </p:sp>
    </p:spTree>
    <p:extLst>
      <p:ext uri="{BB962C8B-B14F-4D97-AF65-F5344CB8AC3E}">
        <p14:creationId xmlns:p14="http://schemas.microsoft.com/office/powerpoint/2010/main" val="339463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A27D-3EB4-A412-6FF2-218B9DC29880}"/>
              </a:ext>
            </a:extLst>
          </p:cNvPr>
          <p:cNvSpPr>
            <a:spLocks noGrp="1"/>
          </p:cNvSpPr>
          <p:nvPr>
            <p:ph type="title"/>
          </p:nvPr>
        </p:nvSpPr>
        <p:spPr>
          <a:xfrm>
            <a:off x="3249561" y="597224"/>
            <a:ext cx="8610600" cy="1293028"/>
          </a:xfrm>
        </p:spPr>
        <p:txBody>
          <a:bodyPr>
            <a:noAutofit/>
          </a:bodyPr>
          <a:lstStyle/>
          <a:p>
            <a:r>
              <a:rPr lang="en-US" sz="4400" dirty="0"/>
              <a:t>Key Factors Influencing Customer Satisfaction</a:t>
            </a:r>
            <a:endParaRPr lang="en-IN" sz="4400" dirty="0"/>
          </a:p>
        </p:txBody>
      </p:sp>
      <p:sp>
        <p:nvSpPr>
          <p:cNvPr id="3" name="Content Placeholder 2">
            <a:extLst>
              <a:ext uri="{FF2B5EF4-FFF2-40B4-BE49-F238E27FC236}">
                <a16:creationId xmlns:a16="http://schemas.microsoft.com/office/drawing/2014/main" id="{9FF50AFC-F7EF-044F-10E5-776B402F3D2A}"/>
              </a:ext>
            </a:extLst>
          </p:cNvPr>
          <p:cNvSpPr>
            <a:spLocks noGrp="1"/>
          </p:cNvSpPr>
          <p:nvPr>
            <p:ph idx="1"/>
          </p:nvPr>
        </p:nvSpPr>
        <p:spPr>
          <a:xfrm>
            <a:off x="685800" y="2135567"/>
            <a:ext cx="10820400" cy="4024125"/>
          </a:xfrm>
        </p:spPr>
        <p:txBody>
          <a:bodyPr>
            <a:normAutofit lnSpcReduction="10000"/>
          </a:bodyPr>
          <a:lstStyle/>
          <a:p>
            <a:pPr marL="0" indent="0">
              <a:buNone/>
            </a:pPr>
            <a:r>
              <a:rPr lang="en-US" sz="2400" dirty="0">
                <a:solidFill>
                  <a:schemeClr val="accent6">
                    <a:lumMod val="40000"/>
                    <a:lumOff val="60000"/>
                  </a:schemeClr>
                </a:solidFill>
              </a:rPr>
              <a:t>Product Quality</a:t>
            </a:r>
          </a:p>
          <a:p>
            <a:pPr>
              <a:buClr>
                <a:srgbClr val="FFC000"/>
              </a:buClr>
              <a:buFont typeface="Wingdings" panose="05000000000000000000" pitchFamily="2" charset="2"/>
              <a:buChar char="v"/>
            </a:pPr>
            <a:r>
              <a:rPr lang="en-US" sz="1800" dirty="0"/>
              <a:t> </a:t>
            </a:r>
            <a:r>
              <a:rPr lang="en-US" sz="2000" dirty="0"/>
              <a:t>Customers expect products that meet or exceed their expectations in terms of functionality, reliability, and durability.</a:t>
            </a:r>
          </a:p>
          <a:p>
            <a:pPr marL="0" indent="0">
              <a:buClr>
                <a:srgbClr val="FFC000"/>
              </a:buClr>
              <a:buNone/>
            </a:pPr>
            <a:endParaRPr lang="en-US" sz="2000" dirty="0"/>
          </a:p>
          <a:p>
            <a:pPr marL="0" indent="0">
              <a:buClr>
                <a:srgbClr val="FFC000"/>
              </a:buClr>
              <a:buNone/>
            </a:pPr>
            <a:r>
              <a:rPr lang="en-US" sz="2400" dirty="0">
                <a:solidFill>
                  <a:schemeClr val="accent6">
                    <a:lumMod val="40000"/>
                    <a:lumOff val="60000"/>
                  </a:schemeClr>
                </a:solidFill>
              </a:rPr>
              <a:t>Customer Service </a:t>
            </a:r>
          </a:p>
          <a:p>
            <a:pPr>
              <a:buClr>
                <a:srgbClr val="FFC000"/>
              </a:buClr>
              <a:buFont typeface="Wingdings" panose="05000000000000000000" pitchFamily="2" charset="2"/>
              <a:buChar char="v"/>
            </a:pPr>
            <a:r>
              <a:rPr lang="en-US" sz="2400" dirty="0"/>
              <a:t> </a:t>
            </a:r>
            <a:r>
              <a:rPr lang="en-US" sz="2000" dirty="0"/>
              <a:t>Responsive, knowledgeable, and empathetic customer support plays a crucial role in shaping positive customer experiences.</a:t>
            </a:r>
          </a:p>
          <a:p>
            <a:pPr marL="0" indent="0">
              <a:buClr>
                <a:srgbClr val="FFC000"/>
              </a:buClr>
              <a:buNone/>
            </a:pPr>
            <a:endParaRPr lang="en-US" sz="2400" dirty="0">
              <a:solidFill>
                <a:schemeClr val="accent6">
                  <a:lumMod val="40000"/>
                  <a:lumOff val="60000"/>
                </a:schemeClr>
              </a:solidFill>
            </a:endParaRPr>
          </a:p>
          <a:p>
            <a:pPr marL="0" indent="0">
              <a:buClr>
                <a:srgbClr val="FFC000"/>
              </a:buClr>
              <a:buNone/>
            </a:pPr>
            <a:r>
              <a:rPr lang="en-US" sz="2400" dirty="0">
                <a:solidFill>
                  <a:schemeClr val="accent6">
                    <a:lumMod val="40000"/>
                    <a:lumOff val="60000"/>
                  </a:schemeClr>
                </a:solidFill>
              </a:rPr>
              <a:t>Pricing and Value </a:t>
            </a:r>
          </a:p>
          <a:p>
            <a:pPr>
              <a:buClr>
                <a:srgbClr val="FFC000"/>
              </a:buClr>
              <a:buFont typeface="Wingdings" panose="05000000000000000000" pitchFamily="2" charset="2"/>
              <a:buChar char="v"/>
            </a:pPr>
            <a:r>
              <a:rPr lang="en-US" sz="2400" dirty="0"/>
              <a:t> </a:t>
            </a:r>
            <a:r>
              <a:rPr lang="en-US" sz="2000" dirty="0"/>
              <a:t>Customers want to feel that they are receiving fair and transparent pricing for the value they receive.</a:t>
            </a:r>
            <a:endParaRPr lang="en-IN" sz="2000" dirty="0"/>
          </a:p>
        </p:txBody>
      </p:sp>
    </p:spTree>
    <p:extLst>
      <p:ext uri="{BB962C8B-B14F-4D97-AF65-F5344CB8AC3E}">
        <p14:creationId xmlns:p14="http://schemas.microsoft.com/office/powerpoint/2010/main" val="114569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721E-B867-A618-E2A0-057B84EE1EE6}"/>
              </a:ext>
            </a:extLst>
          </p:cNvPr>
          <p:cNvSpPr>
            <a:spLocks noGrp="1"/>
          </p:cNvSpPr>
          <p:nvPr>
            <p:ph type="title"/>
          </p:nvPr>
        </p:nvSpPr>
        <p:spPr/>
        <p:txBody>
          <a:bodyPr>
            <a:noAutofit/>
          </a:bodyPr>
          <a:lstStyle/>
          <a:p>
            <a:r>
              <a:rPr lang="en-IN" sz="4400" dirty="0"/>
              <a:t>Data Collection and Preprocessing</a:t>
            </a:r>
          </a:p>
        </p:txBody>
      </p:sp>
      <p:sp>
        <p:nvSpPr>
          <p:cNvPr id="3" name="Content Placeholder 2">
            <a:extLst>
              <a:ext uri="{FF2B5EF4-FFF2-40B4-BE49-F238E27FC236}">
                <a16:creationId xmlns:a16="http://schemas.microsoft.com/office/drawing/2014/main" id="{98481F5F-8BD9-1D2E-3CEB-FAC798D42574}"/>
              </a:ext>
            </a:extLst>
          </p:cNvPr>
          <p:cNvSpPr>
            <a:spLocks noGrp="1"/>
          </p:cNvSpPr>
          <p:nvPr>
            <p:ph idx="1"/>
          </p:nvPr>
        </p:nvSpPr>
        <p:spPr>
          <a:xfrm>
            <a:off x="701777" y="2202427"/>
            <a:ext cx="10552471" cy="4026091"/>
          </a:xfrm>
        </p:spPr>
        <p:txBody>
          <a:bodyPr/>
          <a:lstStyle/>
          <a:p>
            <a:pPr marL="0" indent="0">
              <a:buNone/>
            </a:pPr>
            <a:r>
              <a:rPr lang="en-US" sz="2400" dirty="0">
                <a:solidFill>
                  <a:schemeClr val="accent6">
                    <a:lumMod val="40000"/>
                    <a:lumOff val="60000"/>
                  </a:schemeClr>
                </a:solidFill>
              </a:rPr>
              <a:t>Customer Feedback</a:t>
            </a:r>
          </a:p>
          <a:p>
            <a:pPr>
              <a:buClr>
                <a:srgbClr val="FFC000"/>
              </a:buClr>
              <a:buFont typeface="Wingdings" panose="05000000000000000000" pitchFamily="2" charset="2"/>
              <a:buChar char="v"/>
            </a:pPr>
            <a:r>
              <a:rPr lang="en-US" sz="2400" dirty="0"/>
              <a:t> </a:t>
            </a:r>
            <a:r>
              <a:rPr lang="en-US" sz="2000" dirty="0"/>
              <a:t>Channels Gather data from surveys, reviews, social media, and customer interactions. </a:t>
            </a:r>
          </a:p>
          <a:p>
            <a:pPr marL="0" indent="0">
              <a:buClr>
                <a:srgbClr val="FFC000"/>
              </a:buClr>
              <a:buNone/>
            </a:pPr>
            <a:endParaRPr lang="en-US" sz="2000" dirty="0"/>
          </a:p>
          <a:p>
            <a:pPr marL="0" indent="0">
              <a:buClr>
                <a:srgbClr val="FFC000"/>
              </a:buClr>
              <a:buNone/>
            </a:pPr>
            <a:r>
              <a:rPr lang="en-US" sz="2400" dirty="0">
                <a:solidFill>
                  <a:schemeClr val="accent6">
                    <a:lumMod val="40000"/>
                    <a:lumOff val="60000"/>
                  </a:schemeClr>
                </a:solidFill>
              </a:rPr>
              <a:t>Data Cleaning and Normalization</a:t>
            </a:r>
          </a:p>
          <a:p>
            <a:pPr>
              <a:buClr>
                <a:srgbClr val="FFC000"/>
              </a:buClr>
              <a:buFont typeface="Wingdings" panose="05000000000000000000" pitchFamily="2" charset="2"/>
              <a:buChar char="v"/>
            </a:pPr>
            <a:r>
              <a:rPr lang="en-US" dirty="0"/>
              <a:t> </a:t>
            </a:r>
            <a:r>
              <a:rPr lang="en-US" sz="2000" dirty="0"/>
              <a:t>Ensure data quality by addressing missing values, inconsistencies, and outliers.</a:t>
            </a:r>
          </a:p>
          <a:p>
            <a:pPr marL="0" indent="0">
              <a:buClr>
                <a:srgbClr val="FFC000"/>
              </a:buClr>
              <a:buNone/>
            </a:pPr>
            <a:endParaRPr lang="en-US" sz="2000" dirty="0"/>
          </a:p>
          <a:p>
            <a:pPr marL="0" indent="0">
              <a:buClr>
                <a:srgbClr val="FFC000"/>
              </a:buClr>
              <a:buNone/>
            </a:pPr>
            <a:r>
              <a:rPr lang="en-US" sz="2400" dirty="0">
                <a:solidFill>
                  <a:schemeClr val="accent6">
                    <a:lumMod val="40000"/>
                    <a:lumOff val="60000"/>
                  </a:schemeClr>
                </a:solidFill>
              </a:rPr>
              <a:t>Feature Engineering</a:t>
            </a:r>
          </a:p>
          <a:p>
            <a:pPr>
              <a:buClr>
                <a:srgbClr val="FFC000"/>
              </a:buClr>
              <a:buFont typeface="Wingdings" panose="05000000000000000000" pitchFamily="2" charset="2"/>
              <a:buChar char="v"/>
            </a:pPr>
            <a:r>
              <a:rPr lang="en-US" dirty="0"/>
              <a:t> </a:t>
            </a:r>
            <a:r>
              <a:rPr lang="en-US" sz="2000" dirty="0"/>
              <a:t>Create new meaningful variables that can improve the predictive power of the model.</a:t>
            </a:r>
            <a:endParaRPr lang="en-IN" sz="2000" dirty="0"/>
          </a:p>
        </p:txBody>
      </p:sp>
    </p:spTree>
    <p:extLst>
      <p:ext uri="{BB962C8B-B14F-4D97-AF65-F5344CB8AC3E}">
        <p14:creationId xmlns:p14="http://schemas.microsoft.com/office/powerpoint/2010/main" val="19817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1819-E3C5-A52D-BFC6-3ED12D97BB38}"/>
              </a:ext>
            </a:extLst>
          </p:cNvPr>
          <p:cNvSpPr>
            <a:spLocks noGrp="1"/>
          </p:cNvSpPr>
          <p:nvPr>
            <p:ph type="title"/>
          </p:nvPr>
        </p:nvSpPr>
        <p:spPr>
          <a:xfrm>
            <a:off x="3677264" y="275521"/>
            <a:ext cx="7828935" cy="1781880"/>
          </a:xfrm>
        </p:spPr>
        <p:txBody>
          <a:bodyPr>
            <a:noAutofit/>
          </a:bodyPr>
          <a:lstStyle/>
          <a:p>
            <a:r>
              <a:rPr lang="en-US" sz="4400" dirty="0"/>
              <a:t>Machine Learning Algorithms for Prediction</a:t>
            </a:r>
            <a:endParaRPr lang="en-IN" sz="4400" dirty="0"/>
          </a:p>
        </p:txBody>
      </p:sp>
      <p:sp>
        <p:nvSpPr>
          <p:cNvPr id="3" name="Content Placeholder 2">
            <a:extLst>
              <a:ext uri="{FF2B5EF4-FFF2-40B4-BE49-F238E27FC236}">
                <a16:creationId xmlns:a16="http://schemas.microsoft.com/office/drawing/2014/main" id="{61B9AE73-F63D-C022-34D4-4432D849CD42}"/>
              </a:ext>
            </a:extLst>
          </p:cNvPr>
          <p:cNvSpPr>
            <a:spLocks noGrp="1"/>
          </p:cNvSpPr>
          <p:nvPr>
            <p:ph idx="1"/>
          </p:nvPr>
        </p:nvSpPr>
        <p:spPr>
          <a:xfrm>
            <a:off x="750939" y="2182763"/>
            <a:ext cx="10690122" cy="4311226"/>
          </a:xfrm>
        </p:spPr>
        <p:txBody>
          <a:bodyPr>
            <a:normAutofit fontScale="62500" lnSpcReduction="20000"/>
          </a:bodyPr>
          <a:lstStyle/>
          <a:p>
            <a:pPr marL="0" indent="0">
              <a:buClr>
                <a:srgbClr val="FFC000"/>
              </a:buClr>
              <a:buNone/>
            </a:pPr>
            <a:r>
              <a:rPr lang="en-US" sz="3400" dirty="0">
                <a:solidFill>
                  <a:schemeClr val="accent6">
                    <a:lumMod val="40000"/>
                    <a:lumOff val="60000"/>
                  </a:schemeClr>
                </a:solidFill>
              </a:rPr>
              <a:t>Regression Models</a:t>
            </a:r>
          </a:p>
          <a:p>
            <a:pPr>
              <a:buClr>
                <a:srgbClr val="FFC000"/>
              </a:buClr>
              <a:buFont typeface="Wingdings" panose="05000000000000000000" pitchFamily="2" charset="2"/>
              <a:buChar char="v"/>
            </a:pPr>
            <a:r>
              <a:rPr lang="en-US" sz="2400" dirty="0"/>
              <a:t> </a:t>
            </a:r>
            <a:r>
              <a:rPr lang="en-US" sz="2900" dirty="0"/>
              <a:t>Linear regression, logistic regression, and decision trees can be used to predict customer satisfaction scores.</a:t>
            </a:r>
          </a:p>
          <a:p>
            <a:pPr marL="0" indent="0">
              <a:buClr>
                <a:srgbClr val="FFC000"/>
              </a:buClr>
              <a:buNone/>
            </a:pPr>
            <a:endParaRPr lang="en-US" sz="2900" dirty="0"/>
          </a:p>
          <a:p>
            <a:pPr marL="0" indent="0">
              <a:buClr>
                <a:srgbClr val="FFC000"/>
              </a:buClr>
              <a:buNone/>
            </a:pPr>
            <a:r>
              <a:rPr lang="en-US" sz="3400" dirty="0">
                <a:solidFill>
                  <a:schemeClr val="accent6">
                    <a:lumMod val="40000"/>
                    <a:lumOff val="60000"/>
                  </a:schemeClr>
                </a:solidFill>
              </a:rPr>
              <a:t>Classification Models</a:t>
            </a:r>
          </a:p>
          <a:p>
            <a:pPr>
              <a:buClr>
                <a:srgbClr val="FFC000"/>
              </a:buClr>
              <a:buFont typeface="Wingdings" panose="05000000000000000000" pitchFamily="2" charset="2"/>
              <a:buChar char="v"/>
            </a:pPr>
            <a:r>
              <a:rPr lang="en-US" sz="2400" dirty="0"/>
              <a:t> </a:t>
            </a:r>
            <a:r>
              <a:rPr lang="en-US" sz="2900" dirty="0"/>
              <a:t>Support vector machines, random forests, and neural networks can be applied to classify customers as satisfied or dissatisfied.</a:t>
            </a:r>
          </a:p>
          <a:p>
            <a:pPr marL="0" indent="0">
              <a:buClr>
                <a:srgbClr val="FFC000"/>
              </a:buClr>
              <a:buNone/>
            </a:pPr>
            <a:endParaRPr lang="en-US" sz="2400" dirty="0"/>
          </a:p>
          <a:p>
            <a:pPr marL="0" indent="0">
              <a:buClr>
                <a:srgbClr val="FFC000"/>
              </a:buClr>
              <a:buNone/>
            </a:pPr>
            <a:r>
              <a:rPr lang="en-US" sz="3400" dirty="0">
                <a:solidFill>
                  <a:schemeClr val="accent6">
                    <a:lumMod val="40000"/>
                    <a:lumOff val="60000"/>
                  </a:schemeClr>
                </a:solidFill>
              </a:rPr>
              <a:t>Ensemble Methods</a:t>
            </a:r>
          </a:p>
          <a:p>
            <a:pPr>
              <a:buClr>
                <a:srgbClr val="FFC000"/>
              </a:buClr>
              <a:buFont typeface="Wingdings" panose="05000000000000000000" pitchFamily="2" charset="2"/>
              <a:buChar char="v"/>
            </a:pPr>
            <a:r>
              <a:rPr lang="en-US" sz="2400" dirty="0"/>
              <a:t> </a:t>
            </a:r>
            <a:r>
              <a:rPr lang="en-US" sz="2900" dirty="0"/>
              <a:t>Combining multiple models, such as bagging and boosting, can improve the overall predictive accuracy</a:t>
            </a:r>
            <a:r>
              <a:rPr lang="en-US" sz="2400" dirty="0"/>
              <a:t>.</a:t>
            </a:r>
          </a:p>
          <a:p>
            <a:pPr marL="0" indent="0">
              <a:buClr>
                <a:srgbClr val="FFC000"/>
              </a:buClr>
              <a:buNone/>
            </a:pPr>
            <a:endParaRPr lang="en-US" sz="2400" dirty="0"/>
          </a:p>
          <a:p>
            <a:pPr marL="0" indent="0">
              <a:buClr>
                <a:srgbClr val="FFC000"/>
              </a:buClr>
              <a:buNone/>
            </a:pPr>
            <a:r>
              <a:rPr lang="en-US" sz="3400" dirty="0">
                <a:solidFill>
                  <a:schemeClr val="accent6">
                    <a:lumMod val="40000"/>
                    <a:lumOff val="60000"/>
                  </a:schemeClr>
                </a:solidFill>
              </a:rPr>
              <a:t>Time Series Models</a:t>
            </a:r>
          </a:p>
          <a:p>
            <a:pPr>
              <a:buClr>
                <a:srgbClr val="FFC000"/>
              </a:buClr>
              <a:buFont typeface="Wingdings" panose="05000000000000000000" pitchFamily="2" charset="2"/>
              <a:buChar char="v"/>
            </a:pPr>
            <a:r>
              <a:rPr lang="en-US" sz="2900" dirty="0"/>
              <a:t> ARIMA and other time series techniques can capture trends and seasonality in customer satisfaction over time.</a:t>
            </a:r>
            <a:endParaRPr lang="en-IN" sz="2900" dirty="0"/>
          </a:p>
        </p:txBody>
      </p:sp>
    </p:spTree>
    <p:extLst>
      <p:ext uri="{BB962C8B-B14F-4D97-AF65-F5344CB8AC3E}">
        <p14:creationId xmlns:p14="http://schemas.microsoft.com/office/powerpoint/2010/main" val="252978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B961-7928-0EAC-964E-3DFC882F4DC6}"/>
              </a:ext>
            </a:extLst>
          </p:cNvPr>
          <p:cNvSpPr>
            <a:spLocks noGrp="1"/>
          </p:cNvSpPr>
          <p:nvPr>
            <p:ph type="title"/>
          </p:nvPr>
        </p:nvSpPr>
        <p:spPr>
          <a:xfrm>
            <a:off x="3460956" y="951186"/>
            <a:ext cx="8241890" cy="1103756"/>
          </a:xfrm>
        </p:spPr>
        <p:txBody>
          <a:bodyPr>
            <a:noAutofit/>
          </a:bodyPr>
          <a:lstStyle/>
          <a:p>
            <a:r>
              <a:rPr lang="en-IN" sz="4400" dirty="0"/>
              <a:t>Model Evaluation and Validation</a:t>
            </a:r>
          </a:p>
        </p:txBody>
      </p:sp>
      <p:sp>
        <p:nvSpPr>
          <p:cNvPr id="3" name="Content Placeholder 2">
            <a:extLst>
              <a:ext uri="{FF2B5EF4-FFF2-40B4-BE49-F238E27FC236}">
                <a16:creationId xmlns:a16="http://schemas.microsoft.com/office/drawing/2014/main" id="{452D5760-1F24-09D6-E9A7-7948B971B2A3}"/>
              </a:ext>
            </a:extLst>
          </p:cNvPr>
          <p:cNvSpPr>
            <a:spLocks noGrp="1"/>
          </p:cNvSpPr>
          <p:nvPr>
            <p:ph idx="1"/>
          </p:nvPr>
        </p:nvSpPr>
        <p:spPr>
          <a:xfrm>
            <a:off x="757084" y="2453453"/>
            <a:ext cx="10945762" cy="3583554"/>
          </a:xfrm>
        </p:spPr>
        <p:txBody>
          <a:bodyPr/>
          <a:lstStyle/>
          <a:p>
            <a:pPr marL="0" indent="0">
              <a:buClr>
                <a:srgbClr val="FFC000"/>
              </a:buClr>
              <a:buNone/>
            </a:pPr>
            <a:r>
              <a:rPr lang="en-US" sz="2400" dirty="0">
                <a:solidFill>
                  <a:schemeClr val="accent6">
                    <a:lumMod val="40000"/>
                    <a:lumOff val="60000"/>
                  </a:schemeClr>
                </a:solidFill>
              </a:rPr>
              <a:t>Model Performance</a:t>
            </a:r>
          </a:p>
          <a:p>
            <a:pPr>
              <a:buClr>
                <a:srgbClr val="FFC000"/>
              </a:buClr>
              <a:buFont typeface="Wingdings" panose="05000000000000000000" pitchFamily="2" charset="2"/>
              <a:buChar char="v"/>
            </a:pPr>
            <a:r>
              <a:rPr lang="en-US" sz="2400" dirty="0"/>
              <a:t> </a:t>
            </a:r>
            <a:r>
              <a:rPr lang="en-US" sz="2000" dirty="0"/>
              <a:t>Evaluate the model's predictive accuracy, precision, recall, and F1-score on the test dataset.</a:t>
            </a:r>
          </a:p>
          <a:p>
            <a:pPr marL="0" indent="0">
              <a:buClr>
                <a:srgbClr val="FFC000"/>
              </a:buClr>
              <a:buNone/>
            </a:pPr>
            <a:endParaRPr lang="en-US" sz="2000" dirty="0"/>
          </a:p>
          <a:p>
            <a:pPr marL="0" indent="0">
              <a:buClr>
                <a:srgbClr val="FFC000"/>
              </a:buClr>
              <a:buNone/>
            </a:pPr>
            <a:r>
              <a:rPr lang="en-US" sz="2400" dirty="0">
                <a:solidFill>
                  <a:schemeClr val="accent6">
                    <a:lumMod val="40000"/>
                    <a:lumOff val="60000"/>
                  </a:schemeClr>
                </a:solidFill>
              </a:rPr>
              <a:t>Cross-Validation</a:t>
            </a:r>
          </a:p>
          <a:p>
            <a:pPr>
              <a:buClr>
                <a:srgbClr val="FFC000"/>
              </a:buClr>
              <a:buFont typeface="Wingdings" panose="05000000000000000000" pitchFamily="2" charset="2"/>
              <a:buChar char="v"/>
            </a:pPr>
            <a:r>
              <a:rPr lang="en-US" sz="2400" dirty="0"/>
              <a:t> </a:t>
            </a:r>
            <a:r>
              <a:rPr lang="en-US" sz="2000" dirty="0"/>
              <a:t>Use techniques like K-fold cross-validation to ensure the model's robustness and generalized.</a:t>
            </a:r>
          </a:p>
        </p:txBody>
      </p:sp>
    </p:spTree>
    <p:extLst>
      <p:ext uri="{BB962C8B-B14F-4D97-AF65-F5344CB8AC3E}">
        <p14:creationId xmlns:p14="http://schemas.microsoft.com/office/powerpoint/2010/main" val="11344039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101</TotalTime>
  <Words>548</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vt:lpstr>
      <vt:lpstr>Vapor Trail</vt:lpstr>
      <vt:lpstr>Customer satisfaction prediction</vt:lpstr>
      <vt:lpstr>outline</vt:lpstr>
      <vt:lpstr>Problem statement</vt:lpstr>
      <vt:lpstr>Introduction to Customer Satisfaction Prediction</vt:lpstr>
      <vt:lpstr>Importance of Customer Satisfaction</vt:lpstr>
      <vt:lpstr>Key Factors Influencing Customer Satisfaction</vt:lpstr>
      <vt:lpstr>Data Collection and Preprocessing</vt:lpstr>
      <vt:lpstr>Machine Learning Algorithms for Prediction</vt:lpstr>
      <vt:lpstr>Model Evaluation and Validation</vt:lpstr>
      <vt:lpstr>Conclusion and Future Considerations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prediction</dc:title>
  <dc:creator>Prisilla mercy</dc:creator>
  <cp:lastModifiedBy>Shalini Gopi</cp:lastModifiedBy>
  <cp:revision>3</cp:revision>
  <dcterms:created xsi:type="dcterms:W3CDTF">2024-04-02T15:49:52Z</dcterms:created>
  <dcterms:modified xsi:type="dcterms:W3CDTF">2024-04-03T14:07:35Z</dcterms:modified>
</cp:coreProperties>
</file>