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[dataset.xlsx]Sheet5!PivotTable2</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6.9919072615923034E-2"/>
          <c:w val="0.60766404199475066"/>
          <c:h val="0.80285469524642761"/>
        </c:manualLayout>
      </c:layout>
      <c:barChart>
        <c:barDir val="col"/>
        <c:grouping val="clustered"/>
        <c:ser>
          <c:idx val="0"/>
          <c:order val="0"/>
          <c:tx>
            <c:strRef>
              <c:f>Sheet5!$B$4:$B$5</c:f>
              <c:strCache>
                <c:ptCount val="1"/>
                <c:pt idx="0">
                  <c:v>Accounting</c:v>
                </c:pt>
              </c:strCache>
            </c:strRef>
          </c:tx>
          <c:cat>
            <c:strRef>
              <c:f>Sheet5!$A$6:$A$9</c:f>
              <c:strCache>
                <c:ptCount val="3"/>
                <c:pt idx="0">
                  <c:v>Female</c:v>
                </c:pt>
                <c:pt idx="1">
                  <c:v>Male</c:v>
                </c:pt>
                <c:pt idx="2">
                  <c:v>(blank)</c:v>
                </c:pt>
              </c:strCache>
            </c:strRef>
          </c:cat>
          <c:val>
            <c:numRef>
              <c:f>Sheet5!$B$6:$B$9</c:f>
              <c:numCache>
                <c:formatCode>General</c:formatCode>
                <c:ptCount val="3"/>
                <c:pt idx="1">
                  <c:v>52963.65</c:v>
                </c:pt>
              </c:numCache>
            </c:numRef>
          </c:val>
        </c:ser>
        <c:ser>
          <c:idx val="1"/>
          <c:order val="1"/>
          <c:tx>
            <c:strRef>
              <c:f>Sheet5!$C$4:$C$5</c:f>
              <c:strCache>
                <c:ptCount val="1"/>
                <c:pt idx="0">
                  <c:v>Business Development</c:v>
                </c:pt>
              </c:strCache>
            </c:strRef>
          </c:tx>
          <c:cat>
            <c:strRef>
              <c:f>Sheet5!$A$6:$A$9</c:f>
              <c:strCache>
                <c:ptCount val="3"/>
                <c:pt idx="0">
                  <c:v>Female</c:v>
                </c:pt>
                <c:pt idx="1">
                  <c:v>Male</c:v>
                </c:pt>
                <c:pt idx="2">
                  <c:v>(blank)</c:v>
                </c:pt>
              </c:strCache>
            </c:strRef>
          </c:cat>
          <c:val>
            <c:numRef>
              <c:f>Sheet5!$C$6:$C$9</c:f>
              <c:numCache>
                <c:formatCode>General</c:formatCode>
                <c:ptCount val="3"/>
                <c:pt idx="0">
                  <c:v>226534.16</c:v>
                </c:pt>
              </c:numCache>
            </c:numRef>
          </c:val>
        </c:ser>
        <c:ser>
          <c:idx val="2"/>
          <c:order val="2"/>
          <c:tx>
            <c:strRef>
              <c:f>Sheet5!$D$4:$D$5</c:f>
              <c:strCache>
                <c:ptCount val="1"/>
                <c:pt idx="0">
                  <c:v>Engineering</c:v>
                </c:pt>
              </c:strCache>
            </c:strRef>
          </c:tx>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ser>
        <c:ser>
          <c:idx val="3"/>
          <c:order val="3"/>
          <c:tx>
            <c:strRef>
              <c:f>Sheet5!$E$4:$E$5</c:f>
              <c:strCache>
                <c:ptCount val="1"/>
                <c:pt idx="0">
                  <c:v>Human Resources</c:v>
                </c:pt>
              </c:strCache>
            </c:strRef>
          </c:tx>
          <c:cat>
            <c:strRef>
              <c:f>Sheet5!$A$6:$A$9</c:f>
              <c:strCache>
                <c:ptCount val="3"/>
                <c:pt idx="0">
                  <c:v>Female</c:v>
                </c:pt>
                <c:pt idx="1">
                  <c:v>Male</c:v>
                </c:pt>
                <c:pt idx="2">
                  <c:v>(blank)</c:v>
                </c:pt>
              </c:strCache>
            </c:strRef>
          </c:cat>
          <c:val>
            <c:numRef>
              <c:f>Sheet5!$E$6:$E$9</c:f>
              <c:numCache>
                <c:formatCode>General</c:formatCode>
                <c:ptCount val="3"/>
                <c:pt idx="1">
                  <c:v>50310.09</c:v>
                </c:pt>
              </c:numCache>
            </c:numRef>
          </c:val>
        </c:ser>
        <c:ser>
          <c:idx val="4"/>
          <c:order val="4"/>
          <c:tx>
            <c:strRef>
              <c:f>Sheet5!$F$4:$F$5</c:f>
              <c:strCache>
                <c:ptCount val="1"/>
                <c:pt idx="0">
                  <c:v>Marketing</c:v>
                </c:pt>
              </c:strCache>
            </c:strRef>
          </c:tx>
          <c:cat>
            <c:strRef>
              <c:f>Sheet5!$A$6:$A$9</c:f>
              <c:strCache>
                <c:ptCount val="3"/>
                <c:pt idx="0">
                  <c:v>Female</c:v>
                </c:pt>
                <c:pt idx="1">
                  <c:v>Male</c:v>
                </c:pt>
                <c:pt idx="2">
                  <c:v>(blank)</c:v>
                </c:pt>
              </c:strCache>
            </c:strRef>
          </c:cat>
          <c:val>
            <c:numRef>
              <c:f>Sheet5!$F$6:$F$9</c:f>
              <c:numCache>
                <c:formatCode>General</c:formatCode>
                <c:ptCount val="3"/>
                <c:pt idx="0">
                  <c:v>66017.179999999993</c:v>
                </c:pt>
              </c:numCache>
            </c:numRef>
          </c:val>
        </c:ser>
        <c:ser>
          <c:idx val="5"/>
          <c:order val="5"/>
          <c:tx>
            <c:strRef>
              <c:f>Sheet5!$G$4:$G$5</c:f>
              <c:strCache>
                <c:ptCount val="1"/>
                <c:pt idx="0">
                  <c:v>NULL</c:v>
                </c:pt>
              </c:strCache>
            </c:strRef>
          </c:tx>
          <c:cat>
            <c:strRef>
              <c:f>Sheet5!$A$6:$A$9</c:f>
              <c:strCache>
                <c:ptCount val="3"/>
                <c:pt idx="0">
                  <c:v>Female</c:v>
                </c:pt>
                <c:pt idx="1">
                  <c:v>Male</c:v>
                </c:pt>
                <c:pt idx="2">
                  <c:v>(blank)</c:v>
                </c:pt>
              </c:strCache>
            </c:strRef>
          </c:cat>
          <c:val>
            <c:numRef>
              <c:f>Sheet5!$G$6:$G$9</c:f>
              <c:numCache>
                <c:formatCode>General</c:formatCode>
                <c:ptCount val="3"/>
                <c:pt idx="1">
                  <c:v>105468.7</c:v>
                </c:pt>
              </c:numCache>
            </c:numRef>
          </c:val>
        </c:ser>
        <c:ser>
          <c:idx val="6"/>
          <c:order val="6"/>
          <c:tx>
            <c:strRef>
              <c:f>Sheet5!$H$4:$H$5</c:f>
              <c:strCache>
                <c:ptCount val="1"/>
                <c:pt idx="0">
                  <c:v>Research and Development</c:v>
                </c:pt>
              </c:strCache>
            </c:strRef>
          </c:tx>
          <c:cat>
            <c:strRef>
              <c:f>Sheet5!$A$6:$A$9</c:f>
              <c:strCache>
                <c:ptCount val="3"/>
                <c:pt idx="0">
                  <c:v>Female</c:v>
                </c:pt>
                <c:pt idx="1">
                  <c:v>Male</c:v>
                </c:pt>
                <c:pt idx="2">
                  <c:v>(blank)</c:v>
                </c:pt>
              </c:strCache>
            </c:strRef>
          </c:cat>
          <c:val>
            <c:numRef>
              <c:f>Sheet5!$H$6:$H$9</c:f>
              <c:numCache>
                <c:formatCode>General</c:formatCode>
                <c:ptCount val="3"/>
                <c:pt idx="1">
                  <c:v>127027.63999999998</c:v>
                </c:pt>
              </c:numCache>
            </c:numRef>
          </c:val>
        </c:ser>
        <c:ser>
          <c:idx val="7"/>
          <c:order val="7"/>
          <c:tx>
            <c:strRef>
              <c:f>Sheet5!$I$4:$I$5</c:f>
              <c:strCache>
                <c:ptCount val="1"/>
                <c:pt idx="0">
                  <c:v>Sales</c:v>
                </c:pt>
              </c:strCache>
            </c:strRef>
          </c:tx>
          <c:cat>
            <c:strRef>
              <c:f>Sheet5!$A$6:$A$9</c:f>
              <c:strCache>
                <c:ptCount val="3"/>
                <c:pt idx="0">
                  <c:v>Female</c:v>
                </c:pt>
                <c:pt idx="1">
                  <c:v>Male</c:v>
                </c:pt>
                <c:pt idx="2">
                  <c:v>(blank)</c:v>
                </c:pt>
              </c:strCache>
            </c:strRef>
          </c:cat>
          <c:val>
            <c:numRef>
              <c:f>Sheet5!$I$6:$I$9</c:f>
              <c:numCache>
                <c:formatCode>General</c:formatCode>
                <c:ptCount val="3"/>
                <c:pt idx="1">
                  <c:v>62195.47</c:v>
                </c:pt>
              </c:numCache>
            </c:numRef>
          </c:val>
        </c:ser>
        <c:ser>
          <c:idx val="8"/>
          <c:order val="8"/>
          <c:tx>
            <c:strRef>
              <c:f>Sheet5!$J$4:$J$5</c:f>
              <c:strCache>
                <c:ptCount val="1"/>
                <c:pt idx="0">
                  <c:v>Services</c:v>
                </c:pt>
              </c:strCache>
            </c:strRef>
          </c:tx>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ser>
        <c:ser>
          <c:idx val="9"/>
          <c:order val="9"/>
          <c:tx>
            <c:strRef>
              <c:f>Sheet5!$K$4:$K$5</c:f>
              <c:strCache>
                <c:ptCount val="1"/>
                <c:pt idx="0">
                  <c:v>Support</c:v>
                </c:pt>
              </c:strCache>
            </c:strRef>
          </c:tx>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ser>
        <c:ser>
          <c:idx val="10"/>
          <c:order val="10"/>
          <c:tx>
            <c:strRef>
              <c:f>Sheet5!$L$4:$L$5</c:f>
              <c:strCache>
                <c:ptCount val="1"/>
                <c:pt idx="0">
                  <c:v>Training</c:v>
                </c:pt>
              </c:strCache>
            </c:strRef>
          </c:tx>
          <c:cat>
            <c:strRef>
              <c:f>Sheet5!$A$6:$A$9</c:f>
              <c:strCache>
                <c:ptCount val="3"/>
                <c:pt idx="0">
                  <c:v>Female</c:v>
                </c:pt>
                <c:pt idx="1">
                  <c:v>Male</c:v>
                </c:pt>
                <c:pt idx="2">
                  <c:v>(blank)</c:v>
                </c:pt>
              </c:strCache>
            </c:strRef>
          </c:cat>
          <c:val>
            <c:numRef>
              <c:f>Sheet5!$L$6:$L$9</c:f>
              <c:numCache>
                <c:formatCode>General</c:formatCode>
                <c:ptCount val="3"/>
                <c:pt idx="0">
                  <c:v>259603.7</c:v>
                </c:pt>
              </c:numCache>
            </c:numRef>
          </c:val>
        </c:ser>
        <c:axId val="57672064"/>
        <c:axId val="57673600"/>
      </c:barChart>
      <c:catAx>
        <c:axId val="57672064"/>
        <c:scaling>
          <c:orientation val="minMax"/>
        </c:scaling>
        <c:axPos val="b"/>
        <c:tickLblPos val="nextTo"/>
        <c:crossAx val="57673600"/>
        <c:crosses val="autoZero"/>
        <c:auto val="1"/>
        <c:lblAlgn val="ctr"/>
        <c:lblOffset val="100"/>
      </c:catAx>
      <c:valAx>
        <c:axId val="57673600"/>
        <c:scaling>
          <c:orientation val="minMax"/>
        </c:scaling>
        <c:axPos val="l"/>
        <c:majorGridlines/>
        <c:numFmt formatCode="General" sourceLinked="1"/>
        <c:tickLblPos val="nextTo"/>
        <c:crossAx val="5767206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SHALINI   R</a:t>
            </a:r>
            <a:endParaRPr lang="en-US" sz="2400" dirty="0"/>
          </a:p>
          <a:p>
            <a:r>
              <a:rPr lang="en-US" sz="2400" dirty="0"/>
              <a:t>REGISTER </a:t>
            </a:r>
            <a:r>
              <a:rPr lang="en-US" sz="2400" dirty="0" smtClean="0"/>
              <a:t>NO:312217156</a:t>
            </a:r>
            <a:endParaRPr lang="en-US" sz="2400" dirty="0"/>
          </a:p>
          <a:p>
            <a:r>
              <a:rPr lang="en-US" sz="2400" dirty="0" smtClean="0"/>
              <a:t>DEPARTMENT:III B COM(COMPUTER APPLICATION)</a:t>
            </a:r>
            <a:endParaRPr lang="en-US" sz="2400" dirty="0"/>
          </a:p>
          <a:p>
            <a:r>
              <a:rPr lang="en-US" sz="2400" dirty="0" smtClean="0"/>
              <a:t>COLLEGE: SHRI KRISHNAWSAMY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0"/>
            <a:ext cx="8556626" cy="5286704"/>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lang="en-US" sz="4800" b="1" spc="5" dirty="0" smtClean="0">
                <a:latin typeface="Trebuchet MS"/>
                <a:cs typeface="Trebuchet MS"/>
              </a:rPr>
              <a:t>G</a:t>
            </a:r>
          </a:p>
          <a:p>
            <a:pPr marL="12700">
              <a:lnSpc>
                <a:spcPct val="100000"/>
              </a:lnSpc>
              <a:spcBef>
                <a:spcPts val="105"/>
              </a:spcBef>
            </a:pPr>
            <a:r>
              <a:rPr lang="en-US" sz="2400" spc="5" dirty="0" smtClean="0">
                <a:latin typeface="Trebuchet MS"/>
                <a:cs typeface="Trebuchet MS"/>
              </a:rPr>
              <a:t>Descriptive analysis : Use pivot tables, charts, and descriptive statistics to understand salary  distributions.</a:t>
            </a:r>
          </a:p>
          <a:p>
            <a:pPr marL="12700">
              <a:lnSpc>
                <a:spcPct val="100000"/>
              </a:lnSpc>
              <a:spcBef>
                <a:spcPts val="105"/>
              </a:spcBef>
            </a:pPr>
            <a:endParaRPr lang="en-US" sz="2400" spc="5" dirty="0" smtClean="0">
              <a:latin typeface="Trebuchet MS"/>
              <a:cs typeface="Trebuchet MS"/>
            </a:endParaRPr>
          </a:p>
          <a:p>
            <a:pPr marL="12700">
              <a:lnSpc>
                <a:spcPct val="100000"/>
              </a:lnSpc>
              <a:spcBef>
                <a:spcPts val="105"/>
              </a:spcBef>
            </a:pPr>
            <a:r>
              <a:rPr lang="en-US" sz="2400" spc="5" dirty="0" smtClean="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lang="en-US" sz="2400" spc="5" dirty="0" smtClean="0">
              <a:latin typeface="Trebuchet MS"/>
              <a:cs typeface="Trebuchet MS"/>
            </a:endParaRPr>
          </a:p>
          <a:p>
            <a:pPr marL="12700">
              <a:lnSpc>
                <a:spcPct val="100000"/>
              </a:lnSpc>
              <a:spcBef>
                <a:spcPts val="105"/>
              </a:spcBef>
            </a:pPr>
            <a:r>
              <a:rPr lang="en-US" sz="2400" spc="5" dirty="0" smtClean="0">
                <a:latin typeface="Trebuchet MS"/>
                <a:cs typeface="Trebuchet MS"/>
              </a:rPr>
              <a:t>Comparative analysis: Compare current salary data with market standards using industry benchmarks.                      </a:t>
            </a:r>
            <a:endParaRPr lang="en-US" sz="2400" spc="5" dirty="0" smtClean="0">
              <a:latin typeface="Trebuchet MS"/>
              <a:cs typeface="Trebuchet MS"/>
            </a:endParaRPr>
          </a:p>
          <a:p>
            <a:pPr marL="12700">
              <a:lnSpc>
                <a:spcPct val="100000"/>
              </a:lnSpc>
              <a:spcBef>
                <a:spcPts val="105"/>
              </a:spcBef>
            </a:pPr>
            <a:endParaRPr lang="en-US" sz="2400" spc="5" dirty="0" smtClean="0">
              <a:latin typeface="Cambria" pitchFamily="18" charset="0"/>
              <a:ea typeface="Cambria" pitchFamily="18" charset="0"/>
              <a:cs typeface="Trebuchet MS"/>
            </a:endParaRPr>
          </a:p>
          <a:p>
            <a:pPr marL="12700">
              <a:lnSpc>
                <a:spcPct val="100000"/>
              </a:lnSpc>
              <a:spcBef>
                <a:spcPts val="105"/>
              </a:spcBef>
            </a:pPr>
            <a:endParaRPr lang="en-US" sz="2400" b="1" spc="5" dirty="0" smtClean="0">
              <a:latin typeface="Cambria" pitchFamily="18" charset="0"/>
              <a:ea typeface="Cambria" pitchFamily="18" charset="0"/>
              <a:cs typeface="Trebuchet MS"/>
            </a:endParaRPr>
          </a:p>
          <a:p>
            <a:pPr marL="12700">
              <a:lnSpc>
                <a:spcPct val="100000"/>
              </a:lnSpc>
              <a:spcBef>
                <a:spcPts val="105"/>
              </a:spcBef>
            </a:pPr>
            <a:endParaRPr sz="2400" dirty="0">
              <a:latin typeface="Cambria" pitchFamily="18" charset="0"/>
              <a:ea typeface="Cambria"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431983"/>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t>
            </a:r>
            <a:br>
              <a:rPr lang="en-US" sz="4250" spc="10" dirty="0" smtClean="0"/>
            </a:br>
            <a:r>
              <a:rPr lang="en-US" sz="4250" spc="10" dirty="0" smtClean="0"/>
              <a:t>    </a:t>
            </a:r>
            <a:r>
              <a:rPr lang="en-US" sz="2000" spc="10" dirty="0" smtClean="0">
                <a:latin typeface="Cambria" pitchFamily="18" charset="0"/>
                <a:ea typeface="Cambria" pitchFamily="18" charset="0"/>
              </a:rPr>
              <a:t> salary Disparities: Identify inequality in salaries based on gender, department, or experience.</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a:t>
            </a:r>
            <a:r>
              <a:rPr lang="en-US" sz="2000" spc="10" dirty="0" smtClean="0">
                <a:latin typeface="Cambria" pitchFamily="18" charset="0"/>
                <a:ea typeface="Cambria" pitchFamily="18" charset="0"/>
              </a:rPr>
              <a:t>              </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a:t>
            </a:r>
            <a:r>
              <a:rPr lang="en-US" sz="2000" spc="10" dirty="0" smtClean="0">
                <a:latin typeface="Cambria" pitchFamily="18" charset="0"/>
                <a:ea typeface="Cambria" pitchFamily="18" charset="0"/>
              </a:rPr>
              <a:t>              Salary Predication: Develop models to predicit employee salaries.</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Market Aligment: Assess whether current salaries are in line with market standard.</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a:r>
            <a:br>
              <a:rPr lang="en-US" sz="2000" spc="10" dirty="0" smtClean="0">
                <a:latin typeface="Cambria" pitchFamily="18" charset="0"/>
                <a:ea typeface="Cambria" pitchFamily="18" charset="0"/>
              </a:rPr>
            </a:br>
            <a:r>
              <a:rPr lang="en-US" sz="2000" spc="10" dirty="0" smtClean="0">
                <a:latin typeface="Cambria" pitchFamily="18" charset="0"/>
                <a:ea typeface="Cambria" pitchFamily="18" charset="0"/>
              </a:rPr>
              <a:t>                  Retention: Investigate the relationship between salary and employee retention.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US" sz="2000" b="0" i="0" dirty="0" smtClean="0">
                <a:solidFill>
                  <a:srgbClr val="0D0D0D"/>
                </a:solidFill>
                <a:effectLst/>
                <a:latin typeface="Times New Roman" panose="02020603050405020304" pitchFamily="18" charset="0"/>
                <a:cs typeface="Times New Roman" panose="02020603050405020304" pitchFamily="18" charset="0"/>
              </a:rPr>
              <a:t>   </a:t>
            </a:r>
            <a:r>
              <a:rPr lang="en-US" sz="2800" b="0" i="0" dirty="0" smtClean="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3332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2400" spc="5" dirty="0" smtClean="0"/>
              <a:t> </a:t>
            </a:r>
            <a:r>
              <a:rPr lang="en-US" sz="2400" spc="5" dirty="0" smtClean="0"/>
              <a:t>      </a:t>
            </a:r>
            <a:r>
              <a:rPr lang="en-US" sz="2400" b="0" spc="5" dirty="0" smtClean="0">
                <a:latin typeface="Cambria" pitchFamily="18" charset="0"/>
                <a:ea typeface="Cambria" pitchFamily="18" charset="0"/>
              </a:rPr>
              <a:t>HR Department: To refine compensation strategies and ensure fair pay.</a:t>
            </a:r>
            <a:br>
              <a:rPr lang="en-US" sz="2400" b="0" spc="5" dirty="0" smtClean="0">
                <a:latin typeface="Cambria" pitchFamily="18" charset="0"/>
                <a:ea typeface="Cambria" pitchFamily="18" charset="0"/>
              </a:rPr>
            </a:br>
            <a:r>
              <a:rPr lang="en-US" sz="2400" b="0" spc="5" dirty="0" smtClean="0">
                <a:latin typeface="Cambria" pitchFamily="18" charset="0"/>
                <a:ea typeface="Cambria" pitchFamily="18" charset="0"/>
              </a:rPr>
              <a:t/>
            </a:r>
            <a:br>
              <a:rPr lang="en-US" sz="2400" b="0" spc="5" dirty="0" smtClean="0">
                <a:latin typeface="Cambria" pitchFamily="18" charset="0"/>
                <a:ea typeface="Cambria" pitchFamily="18" charset="0"/>
              </a:rPr>
            </a:br>
            <a:r>
              <a:rPr lang="en-US" sz="2400" b="0" spc="5" dirty="0" smtClean="0">
                <a:latin typeface="Cambria" pitchFamily="18" charset="0"/>
                <a:ea typeface="Cambria" pitchFamily="18" charset="0"/>
              </a:rPr>
              <a:t>             Management: To make informed decisions regarding budget allocation and salary adjustments.</a:t>
            </a:r>
            <a:br>
              <a:rPr lang="en-US" sz="2400" b="0" spc="5" dirty="0" smtClean="0">
                <a:latin typeface="Cambria" pitchFamily="18" charset="0"/>
                <a:ea typeface="Cambria" pitchFamily="18" charset="0"/>
              </a:rPr>
            </a:br>
            <a:r>
              <a:rPr lang="en-US" sz="2400" b="0" spc="5" dirty="0" smtClean="0">
                <a:latin typeface="Cambria" pitchFamily="18" charset="0"/>
                <a:ea typeface="Cambria" pitchFamily="18" charset="0"/>
              </a:rPr>
              <a:t/>
            </a:r>
            <a:br>
              <a:rPr lang="en-US" sz="2400" b="0" spc="5" dirty="0" smtClean="0">
                <a:latin typeface="Cambria" pitchFamily="18" charset="0"/>
                <a:ea typeface="Cambria" pitchFamily="18" charset="0"/>
              </a:rPr>
            </a:br>
            <a:r>
              <a:rPr lang="en-US" sz="2400" b="0" spc="5" dirty="0" smtClean="0">
                <a:latin typeface="Cambria" pitchFamily="18" charset="0"/>
                <a:ea typeface="Cambria" pitchFamily="18" charset="0"/>
              </a:rPr>
              <a:t>               Employees: For transparency and understanding </a:t>
            </a:r>
            <a:r>
              <a:rPr lang="en-US" sz="2800" b="0" spc="5" dirty="0" smtClean="0">
                <a:latin typeface="Cambria" pitchFamily="18" charset="0"/>
                <a:ea typeface="Cambria" pitchFamily="18" charset="0"/>
              </a:rPr>
              <a:t>of</a:t>
            </a:r>
            <a:r>
              <a:rPr lang="en-US" sz="2800" b="0" spc="5" dirty="0" smtClean="0">
                <a:latin typeface="Cambria" pitchFamily="18" charset="0"/>
                <a:ea typeface="Cambria" pitchFamily="18" charset="0"/>
              </a:rPr>
              <a:t> </a:t>
            </a:r>
            <a:r>
              <a:rPr lang="en-US" sz="2400" b="0" spc="5" dirty="0" smtClean="0">
                <a:latin typeface="Cambria" pitchFamily="18" charset="0"/>
                <a:ea typeface="Cambria" pitchFamily="18" charset="0"/>
              </a:rPr>
              <a:t>salary structure within the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15278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 </a:t>
            </a:r>
            <a:r>
              <a:rPr lang="en-US" sz="3600" dirty="0" smtClean="0"/>
              <a:t>               </a:t>
            </a:r>
            <a:br>
              <a:rPr lang="en-US" sz="3600" dirty="0" smtClean="0"/>
            </a:br>
            <a:r>
              <a:rPr lang="en-US" sz="3600" dirty="0" smtClean="0"/>
              <a:t> </a:t>
            </a:r>
            <a:r>
              <a:rPr lang="en-US" sz="3600" dirty="0" smtClean="0"/>
              <a:t>                </a:t>
            </a:r>
            <a:r>
              <a:rPr lang="en-US" sz="2400" b="0" dirty="0" smtClean="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539978"/>
          </a:xfrm>
        </p:spPr>
        <p:txBody>
          <a:bodyPr/>
          <a:lstStyle/>
          <a:p>
            <a:r>
              <a:rPr lang="en-IN" dirty="0"/>
              <a:t>Dataset </a:t>
            </a:r>
            <a:r>
              <a:rPr lang="en-IN" dirty="0" smtClean="0"/>
              <a:t>Description</a:t>
            </a:r>
            <a:r>
              <a:rPr lang="en-IN" sz="2400" dirty="0" smtClean="0"/>
              <a:t/>
            </a:r>
            <a:br>
              <a:rPr lang="en-IN" sz="2400" dirty="0" smtClean="0"/>
            </a:br>
            <a:r>
              <a:rPr lang="en-IN" sz="2400" b="0" dirty="0" smtClean="0">
                <a:latin typeface="Cambria" pitchFamily="18" charset="0"/>
                <a:ea typeface="Cambria" pitchFamily="18" charset="0"/>
              </a:rPr>
              <a:t>Employee ID: Unique identifier for each employee.</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Department: The department where the employee works.</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Gender: Gender of the employee.</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Years of Experience: Number of years the employee has worked.</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Educational level: The highest level of education attained by the employee.</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Salary: The annual salary of the employee.</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
            </a:r>
            <a:br>
              <a:rPr lang="en-IN" sz="2400" b="0" dirty="0" smtClean="0">
                <a:latin typeface="Cambria" pitchFamily="18" charset="0"/>
                <a:ea typeface="Cambria" pitchFamily="18" charset="0"/>
              </a:rPr>
            </a:br>
            <a:r>
              <a:rPr lang="en-IN" sz="2400" b="0" dirty="0" smtClean="0">
                <a:latin typeface="Cambria" pitchFamily="18" charset="0"/>
                <a:ea typeface="Cambria" pitchFamily="18" charset="0"/>
              </a:rPr>
              <a:t>Retention status: Whether the employees is still with the company.</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33347"/>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mbria" pitchFamily="18" charset="0"/>
                <a:ea typeface="Cambria" pitchFamily="18" charset="0"/>
              </a:rPr>
              <a:t>THE</a:t>
            </a:r>
            <a:r>
              <a:rPr sz="4250" spc="20" dirty="0">
                <a:latin typeface="Cambria" pitchFamily="18" charset="0"/>
                <a:ea typeface="Cambria" pitchFamily="18" charset="0"/>
              </a:rPr>
              <a:t> </a:t>
            </a:r>
            <a:r>
              <a:rPr lang="en-US" sz="4250" spc="20" dirty="0">
                <a:latin typeface="Cambria" pitchFamily="18" charset="0"/>
                <a:ea typeface="Cambria" pitchFamily="18" charset="0"/>
              </a:rPr>
              <a:t>"</a:t>
            </a:r>
            <a:r>
              <a:rPr sz="4250" spc="10" dirty="0">
                <a:latin typeface="Cambria" pitchFamily="18" charset="0"/>
                <a:ea typeface="Cambria" pitchFamily="18" charset="0"/>
              </a:rPr>
              <a:t>WOW</a:t>
            </a:r>
            <a:r>
              <a:rPr lang="en-US" sz="4250" spc="10" dirty="0">
                <a:latin typeface="Cambria" pitchFamily="18" charset="0"/>
                <a:ea typeface="Cambria" pitchFamily="18" charset="0"/>
              </a:rPr>
              <a:t>"</a:t>
            </a:r>
            <a:r>
              <a:rPr sz="4250" spc="85" dirty="0">
                <a:latin typeface="Cambria" pitchFamily="18" charset="0"/>
                <a:ea typeface="Cambria" pitchFamily="18" charset="0"/>
              </a:rPr>
              <a:t> </a:t>
            </a:r>
            <a:r>
              <a:rPr sz="4250" spc="10" dirty="0">
                <a:latin typeface="Cambria" pitchFamily="18" charset="0"/>
                <a:ea typeface="Cambria" pitchFamily="18" charset="0"/>
              </a:rPr>
              <a:t>IN</a:t>
            </a:r>
            <a:r>
              <a:rPr sz="4250" spc="-5" dirty="0">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smtClean="0">
                <a:latin typeface="Cambria" pitchFamily="18" charset="0"/>
                <a:ea typeface="Cambria" pitchFamily="18" charset="0"/>
              </a:rPr>
              <a:t>SOLUTION</a:t>
            </a:r>
            <a:r>
              <a:rPr lang="en-US" sz="4250" spc="20" dirty="0" smtClean="0">
                <a:latin typeface="Cambria" pitchFamily="18" charset="0"/>
                <a:ea typeface="Cambria" pitchFamily="18" charset="0"/>
              </a:rPr>
              <a:t/>
            </a:r>
            <a:br>
              <a:rPr lang="en-US" sz="4250" spc="20" dirty="0" smtClean="0">
                <a:latin typeface="Cambria" pitchFamily="18" charset="0"/>
                <a:ea typeface="Cambria" pitchFamily="18" charset="0"/>
              </a:rPr>
            </a:br>
            <a:r>
              <a:rPr lang="en-US" sz="2400" b="0" spc="20" dirty="0" smtClean="0">
                <a:latin typeface="Cambria" pitchFamily="18" charset="0"/>
                <a:ea typeface="Cambria" pitchFamily="18" charset="0"/>
              </a:rPr>
              <a:t>Salary Distribution: Identify significan</a:t>
            </a:r>
            <a:r>
              <a:rPr lang="en-US" sz="2400" b="0" spc="20" dirty="0" smtClean="0">
                <a:latin typeface="Cambria" pitchFamily="18" charset="0"/>
                <a:ea typeface="Cambria" pitchFamily="18" charset="0"/>
              </a:rPr>
              <a:t>t salary gaps based on gender or department.</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Prediction accuracy: Evaluate the accuracy of salary predictions.</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Market alignment: Discuss how closely current salaries match market data.</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
            </a:r>
            <a:br>
              <a:rPr lang="en-US" sz="2400" b="0" spc="20" dirty="0" smtClean="0">
                <a:latin typeface="Cambria" pitchFamily="18" charset="0"/>
                <a:ea typeface="Cambria" pitchFamily="18" charset="0"/>
              </a:rPr>
            </a:br>
            <a:r>
              <a:rPr lang="en-US" sz="2400" b="0" spc="20" dirty="0" smtClean="0">
                <a:latin typeface="Cambria" pitchFamily="18" charset="0"/>
                <a:ea typeface="Cambria" pitchFamily="18" charset="0"/>
              </a:rPr>
              <a:t>Retention insights: Explore the link between salary levels and employee retention rates.</a:t>
            </a:r>
            <a:endParaRPr sz="4250" dirty="0">
              <a:latin typeface="Cambria" pitchFamily="18" charset="0"/>
              <a:ea typeface="Cambria"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187</Words>
  <Application>Microsoft Office PowerPoint</Application>
  <PresentationFormat>Custom</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salary Disparities: Identify inequality in salaries based on gender, department, or experience.                                Salary Predication: Develop models to predicit employee salaries.                   Market Aligment: Assess whether current salaries are in line with market standard.                    Retention: Investigate the relationship between salary and employee retention.</vt:lpstr>
      <vt:lpstr>PROJECT OVERVIEW</vt:lpstr>
      <vt:lpstr>WHO ARE THE END USERS?        HR Department: To refine compensation strategies and ensure fair pay.               Management: To make informed decisions regarding budget allocation and salary adjustments.                 Employees: For transparency and understanding of salary structure within the organisation.</vt:lpstr>
      <vt:lpstr>OUR SOLUTION AND ITS VALUE PROPOSITION                                   We propose using Excel to conduct a thorough analysis of the employee salary data.  This will include identifying disparities, predicting future salaries, and ensuring alignment with industry standards.  The solution will help HR and management make data-driven decisions.</vt:lpstr>
      <vt:lpstr>Dataset Description Employee ID: Unique identifier for each employee.  Department: The department where the employee works.  Gender: Gender of the employee.  Years of Experience: Number of years the employee has worked.  Educational level: The highest level of education attained by the employee.  Salary: The annual salary of the employee.  Retention status: Whether the employees is still with the company.</vt:lpstr>
      <vt:lpstr>THE "WOW" IN OUR SOLUTION Salary Distribution: Identify significant salary gaps based on gender or department.  Prediction accuracy: Evaluate the accuracy of salary predictions.  Market alignment: Discuss how closely current salaries match market data.  Retention insights: Explore the link between salary levels and employee retention rates.</vt:lpstr>
      <vt:lpstr>Slide 10</vt:lpstr>
      <vt:lpstr>RESULTS</vt:lpstr>
      <vt:lpstr>Conclusion             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 FARES</cp:lastModifiedBy>
  <cp:revision>20</cp:revision>
  <dcterms:created xsi:type="dcterms:W3CDTF">2024-03-29T15:07:22Z</dcterms:created>
  <dcterms:modified xsi:type="dcterms:W3CDTF">2024-09-04T16:07:51Z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