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7" r:id="rId4"/>
    <p:sldId id="258" r:id="rId5"/>
    <p:sldId id="259" r:id="rId6"/>
    <p:sldId id="261" r:id="rId7"/>
    <p:sldId id="260" r:id="rId8"/>
    <p:sldId id="256" r:id="rId9"/>
    <p:sldId id="263" r:id="rId10"/>
    <p:sldId id="265" r:id="rId11"/>
    <p:sldId id="268" r:id="rId12"/>
    <p:sldId id="269" r:id="rId13"/>
    <p:sldId id="270" r:id="rId14"/>
    <p:sldId id="264" r:id="rId15"/>
    <p:sldId id="266" r:id="rId16"/>
    <p:sldId id="271" r:id="rId17"/>
    <p:sldId id="267" r:id="rId18"/>
    <p:sldId id="273" r:id="rId19"/>
    <p:sldId id="275" r:id="rId20"/>
    <p:sldId id="274" r:id="rId21"/>
    <p:sldId id="276"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7"/>
    <a:srgbClr val="89CCFF"/>
    <a:srgbClr val="F0F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Excelr\Excelr%20Project\AdventureWorks%20Datasets\Excel%20module\Copy%20of%20Group2AdventureWorks(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Excelr\Excelr%20Project\AdventureWorks%20Datasets\Excel%20module\Copy%20of%20Group2AdventureWorks(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Excelr\Excelr%20Project\AdventureWorks%20Datasets\Excel%20module\Copy%20of%20Group2AdventureWorks(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Group2AdventureWorks(1).xlsx]Yearwise Sales!PivotTable1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tx1"/>
                </a:solidFill>
              </a:rPr>
              <a:t>Yearwise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65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bg1">
              <a:lumMod val="65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bg1">
              <a:lumMod val="65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1">
              <a:lumMod val="65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'Yearwise Sales'!$B$3</c:f>
              <c:strCache>
                <c:ptCount val="1"/>
                <c:pt idx="0">
                  <c:v>Total</c:v>
                </c:pt>
              </c:strCache>
            </c:strRef>
          </c:tx>
          <c:spPr>
            <a:solidFill>
              <a:schemeClr val="bg2">
                <a:lumMod val="20000"/>
                <a:lumOff val="80000"/>
              </a:schemeClr>
            </a:solidFill>
            <a:ln>
              <a:solidFill>
                <a:schemeClr val="tx1"/>
              </a:solidFill>
            </a:ln>
            <a:effectLst/>
          </c:spPr>
          <c:invertIfNegative val="0"/>
          <c:dPt>
            <c:idx val="2"/>
            <c:invertIfNegative val="0"/>
            <c:bubble3D val="0"/>
            <c:spPr>
              <a:solidFill>
                <a:schemeClr val="accent1">
                  <a:lumMod val="40000"/>
                  <a:lumOff val="60000"/>
                </a:schemeClr>
              </a:solidFill>
              <a:ln>
                <a:solidFill>
                  <a:schemeClr val="tx1"/>
                </a:solidFill>
              </a:ln>
              <a:effectLst/>
            </c:spPr>
            <c:extLst>
              <c:ext xmlns:c16="http://schemas.microsoft.com/office/drawing/2014/chart" uri="{C3380CC4-5D6E-409C-BE32-E72D297353CC}">
                <c16:uniqueId val="{00000001-FECD-4255-9475-49E11996E3B8}"/>
              </c:ext>
            </c:extLst>
          </c:dPt>
          <c:dPt>
            <c:idx val="3"/>
            <c:invertIfNegative val="0"/>
            <c:bubble3D val="0"/>
            <c:spPr>
              <a:solidFill>
                <a:schemeClr val="accent1">
                  <a:lumMod val="60000"/>
                  <a:lumOff val="40000"/>
                </a:schemeClr>
              </a:solidFill>
              <a:ln>
                <a:solidFill>
                  <a:schemeClr val="tx1"/>
                </a:solidFill>
              </a:ln>
              <a:effectLst/>
            </c:spPr>
            <c:extLst>
              <c:ext xmlns:c16="http://schemas.microsoft.com/office/drawing/2014/chart" uri="{C3380CC4-5D6E-409C-BE32-E72D297353CC}">
                <c16:uniqueId val="{00000003-FECD-4255-9475-49E11996E3B8}"/>
              </c:ext>
            </c:extLst>
          </c:dPt>
          <c:dPt>
            <c:idx val="4"/>
            <c:invertIfNegative val="0"/>
            <c:bubble3D val="0"/>
            <c:spPr>
              <a:solidFill>
                <a:schemeClr val="accent1">
                  <a:lumMod val="75000"/>
                </a:schemeClr>
              </a:solidFill>
              <a:ln>
                <a:solidFill>
                  <a:schemeClr val="tx1"/>
                </a:solidFill>
              </a:ln>
              <a:effectLst/>
            </c:spPr>
            <c:extLst>
              <c:ext xmlns:c16="http://schemas.microsoft.com/office/drawing/2014/chart" uri="{C3380CC4-5D6E-409C-BE32-E72D297353CC}">
                <c16:uniqueId val="{00000005-FECD-4255-9475-49E11996E3B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'Yearwise Sales'!$A$4:$A$9</c:f>
              <c:strCache>
                <c:ptCount val="5"/>
                <c:pt idx="0">
                  <c:v>2010</c:v>
                </c:pt>
                <c:pt idx="1">
                  <c:v>2014</c:v>
                </c:pt>
                <c:pt idx="2">
                  <c:v>2012</c:v>
                </c:pt>
                <c:pt idx="3">
                  <c:v>2011</c:v>
                </c:pt>
                <c:pt idx="4">
                  <c:v>2013</c:v>
                </c:pt>
              </c:strCache>
            </c:strRef>
          </c:cat>
          <c:val>
            <c:numRef>
              <c:f>'Yearwise Sales'!$B$4:$B$9</c:f>
              <c:numCache>
                <c:formatCode>General</c:formatCode>
                <c:ptCount val="5"/>
                <c:pt idx="0">
                  <c:v>43421.036399999997</c:v>
                </c:pt>
                <c:pt idx="1">
                  <c:v>45694.72000000003</c:v>
                </c:pt>
                <c:pt idx="2">
                  <c:v>5842485.1951999739</c:v>
                </c:pt>
                <c:pt idx="3">
                  <c:v>7075525.9290997628</c:v>
                </c:pt>
                <c:pt idx="4">
                  <c:v>16351550.340005137</c:v>
                </c:pt>
              </c:numCache>
            </c:numRef>
          </c:val>
          <c:extLst>
            <c:ext xmlns:c16="http://schemas.microsoft.com/office/drawing/2014/chart" uri="{C3380CC4-5D6E-409C-BE32-E72D297353CC}">
              <c16:uniqueId val="{00000006-FECD-4255-9475-49E11996E3B8}"/>
            </c:ext>
          </c:extLst>
        </c:ser>
        <c:dLbls>
          <c:dLblPos val="outEnd"/>
          <c:showLegendKey val="0"/>
          <c:showVal val="1"/>
          <c:showCatName val="0"/>
          <c:showSerName val="0"/>
          <c:showPercent val="0"/>
          <c:showBubbleSize val="0"/>
        </c:dLbls>
        <c:gapWidth val="182"/>
        <c:axId val="1059058000"/>
        <c:axId val="1059042640"/>
      </c:barChart>
      <c:catAx>
        <c:axId val="1059058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ln>
                  <a:noFill/>
                </a:ln>
                <a:solidFill>
                  <a:sysClr val="windowText" lastClr="000000"/>
                </a:solidFill>
                <a:latin typeface="+mn-lt"/>
                <a:ea typeface="+mn-ea"/>
                <a:cs typeface="+mn-cs"/>
              </a:defRPr>
            </a:pPr>
            <a:endParaRPr lang="en-US"/>
          </a:p>
        </c:txPr>
        <c:crossAx val="1059042640"/>
        <c:crosses val="autoZero"/>
        <c:auto val="1"/>
        <c:lblAlgn val="ctr"/>
        <c:lblOffset val="100"/>
        <c:noMultiLvlLbl val="0"/>
      </c:catAx>
      <c:valAx>
        <c:axId val="1059042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05905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DDF5F7"/>
    </a:solidFill>
    <a:ln w="1270"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[Copy of Group2AdventureWorks(1).xlsx]Quarterwise Sales!PivotTable1</c:name>
    <c:fmtId val="3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solidFill>
                  <a:schemeClr val="tx1"/>
                </a:solidFill>
              </a:rPr>
              <a:t>Quarterwise Sales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3"/>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3"/>
          </a:solidFill>
          <a:ln>
            <a:noFill/>
          </a:ln>
          <a:effectLst>
            <a:outerShdw blurRad="254000" sx="102000" sy="102000" algn="ctr" rotWithShape="0">
              <a:prstClr val="black">
                <a:alpha val="20000"/>
              </a:prstClr>
            </a:outerShdw>
          </a:effectLst>
        </c:spPr>
      </c:pivotFmt>
      <c:pivotFmt>
        <c:idx val="2"/>
        <c:spPr>
          <a:solidFill>
            <a:schemeClr val="accent3"/>
          </a:solidFill>
          <a:ln>
            <a:noFill/>
          </a:ln>
          <a:effectLst>
            <a:outerShdw blurRad="254000" sx="102000" sy="102000" algn="ctr" rotWithShape="0">
              <a:prstClr val="black">
                <a:alpha val="20000"/>
              </a:prstClr>
            </a:outerShdw>
          </a:effectLst>
        </c:spPr>
      </c:pivotFmt>
      <c:pivotFmt>
        <c:idx val="3"/>
        <c:spPr>
          <a:solidFill>
            <a:schemeClr val="accent3"/>
          </a:solidFill>
          <a:ln>
            <a:noFill/>
          </a:ln>
          <a:effectLst>
            <a:outerShdw blurRad="254000" sx="102000" sy="102000" algn="ctr" rotWithShape="0">
              <a:prstClr val="black">
                <a:alpha val="20000"/>
              </a:prstClr>
            </a:outerShdw>
          </a:effectLst>
        </c:spPr>
      </c:pivotFmt>
      <c:pivotFmt>
        <c:idx val="4"/>
        <c:spPr>
          <a:solidFill>
            <a:schemeClr val="accent3"/>
          </a:solidFill>
          <a:ln>
            <a:noFill/>
          </a:ln>
          <a:effectLst>
            <a:outerShdw blurRad="254000" sx="102000" sy="102000" algn="ctr" rotWithShape="0">
              <a:prstClr val="black">
                <a:alpha val="20000"/>
              </a:prstClr>
            </a:outerShdw>
          </a:effectLst>
        </c:spPr>
      </c:pivotFmt>
      <c:pivotFmt>
        <c:idx val="5"/>
        <c:spPr>
          <a:solidFill>
            <a:schemeClr val="accent3"/>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3"/>
          </a:solidFill>
          <a:ln>
            <a:noFill/>
          </a:ln>
          <a:effectLst>
            <a:outerShdw blurRad="254000" sx="102000" sy="102000" algn="ctr" rotWithShape="0">
              <a:prstClr val="black">
                <a:alpha val="20000"/>
              </a:prstClr>
            </a:outerShdw>
          </a:effectLst>
        </c:spPr>
      </c:pivotFmt>
      <c:pivotFmt>
        <c:idx val="7"/>
        <c:spPr>
          <a:solidFill>
            <a:schemeClr val="accent3"/>
          </a:solidFill>
          <a:ln>
            <a:noFill/>
          </a:ln>
          <a:effectLst>
            <a:outerShdw blurRad="254000" sx="102000" sy="102000" algn="ctr" rotWithShape="0">
              <a:prstClr val="black">
                <a:alpha val="20000"/>
              </a:prstClr>
            </a:outerShdw>
          </a:effectLst>
        </c:spPr>
      </c:pivotFmt>
      <c:pivotFmt>
        <c:idx val="8"/>
        <c:spPr>
          <a:solidFill>
            <a:schemeClr val="accent3"/>
          </a:solidFill>
          <a:ln>
            <a:noFill/>
          </a:ln>
          <a:effectLst>
            <a:outerShdw blurRad="254000" sx="102000" sy="102000" algn="ctr" rotWithShape="0">
              <a:prstClr val="black">
                <a:alpha val="20000"/>
              </a:prstClr>
            </a:outerShdw>
          </a:effectLst>
        </c:spPr>
      </c:pivotFmt>
      <c:pivotFmt>
        <c:idx val="9"/>
        <c:spPr>
          <a:solidFill>
            <a:schemeClr val="accent3"/>
          </a:solidFill>
          <a:ln>
            <a:noFill/>
          </a:ln>
          <a:effectLst>
            <a:outerShdw blurRad="254000" sx="102000" sy="102000" algn="ctr" rotWithShape="0">
              <a:prstClr val="black">
                <a:alpha val="20000"/>
              </a:prstClr>
            </a:outerShdw>
          </a:effectLst>
        </c:spPr>
      </c:pivotFmt>
      <c:pivotFmt>
        <c:idx val="10"/>
        <c:spPr>
          <a:solidFill>
            <a:schemeClr val="accent3"/>
          </a:solidFill>
          <a:ln>
            <a:noFill/>
          </a:ln>
          <a:effectLst>
            <a:outerShdw blurRad="50800" dist="38100" dir="13500000" algn="br" rotWithShape="0">
              <a:prstClr val="black">
                <a:alpha val="4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3">
              <a:tint val="58000"/>
            </a:schemeClr>
          </a:solidFill>
          <a:ln>
            <a:noFill/>
          </a:ln>
          <a:effectLst>
            <a:outerShdw blurRad="50800" dist="38100" dir="13500000" algn="br" rotWithShape="0">
              <a:prstClr val="black">
                <a:alpha val="40000"/>
              </a:prstClr>
            </a:outerShdw>
          </a:effectLst>
        </c:spPr>
      </c:pivotFmt>
      <c:pivotFmt>
        <c:idx val="12"/>
        <c:spPr>
          <a:solidFill>
            <a:schemeClr val="accent3">
              <a:tint val="86000"/>
            </a:schemeClr>
          </a:solidFill>
          <a:ln>
            <a:noFill/>
          </a:ln>
          <a:effectLst>
            <a:outerShdw blurRad="50800" dist="38100" dir="13500000" algn="br" rotWithShape="0">
              <a:prstClr val="black">
                <a:alpha val="40000"/>
              </a:prstClr>
            </a:outerShdw>
          </a:effectLst>
        </c:spPr>
      </c:pivotFmt>
      <c:pivotFmt>
        <c:idx val="13"/>
        <c:spPr>
          <a:solidFill>
            <a:schemeClr val="accent3">
              <a:shade val="86000"/>
            </a:schemeClr>
          </a:solidFill>
          <a:ln>
            <a:noFill/>
          </a:ln>
          <a:effectLst>
            <a:outerShdw blurRad="50800" dist="38100" dir="13500000" algn="br" rotWithShape="0">
              <a:prstClr val="black">
                <a:alpha val="40000"/>
              </a:prstClr>
            </a:outerShdw>
          </a:effectLst>
        </c:spPr>
      </c:pivotFmt>
      <c:pivotFmt>
        <c:idx val="14"/>
        <c:spPr>
          <a:solidFill>
            <a:schemeClr val="accent3">
              <a:shade val="58000"/>
            </a:schemeClr>
          </a:solidFill>
          <a:ln>
            <a:noFill/>
          </a:ln>
          <a:effectLst>
            <a:outerShdw blurRad="50800" dist="38100" dir="13500000" algn="br" rotWithShape="0">
              <a:prstClr val="black">
                <a:alpha val="40000"/>
              </a:prstClr>
            </a:outerShdw>
          </a:effectLst>
        </c:spPr>
      </c:pivotFmt>
      <c:pivotFmt>
        <c:idx val="15"/>
        <c:spPr>
          <a:solidFill>
            <a:schemeClr val="accent3"/>
          </a:solidFill>
          <a:ln>
            <a:noFill/>
          </a:ln>
          <a:effectLst>
            <a:outerShdw blurRad="50800" dist="38100" dir="13500000" algn="br" rotWithShape="0">
              <a:prstClr val="black">
                <a:alpha val="4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3">
              <a:tint val="58000"/>
            </a:schemeClr>
          </a:solidFill>
          <a:ln>
            <a:noFill/>
          </a:ln>
          <a:effectLst>
            <a:outerShdw blurRad="50800" dist="38100" dir="13500000" algn="br" rotWithShape="0">
              <a:prstClr val="black">
                <a:alpha val="40000"/>
              </a:prstClr>
            </a:outerShdw>
          </a:effectLst>
        </c:spPr>
      </c:pivotFmt>
      <c:pivotFmt>
        <c:idx val="17"/>
        <c:spPr>
          <a:solidFill>
            <a:schemeClr val="accent3">
              <a:tint val="86000"/>
            </a:schemeClr>
          </a:solidFill>
          <a:ln>
            <a:noFill/>
          </a:ln>
          <a:effectLst>
            <a:outerShdw blurRad="50800" dist="38100" dir="13500000" algn="br" rotWithShape="0">
              <a:prstClr val="black">
                <a:alpha val="40000"/>
              </a:prstClr>
            </a:outerShdw>
          </a:effectLst>
        </c:spPr>
      </c:pivotFmt>
      <c:pivotFmt>
        <c:idx val="18"/>
        <c:spPr>
          <a:solidFill>
            <a:schemeClr val="accent3">
              <a:shade val="86000"/>
            </a:schemeClr>
          </a:solidFill>
          <a:ln>
            <a:noFill/>
          </a:ln>
          <a:effectLst>
            <a:outerShdw blurRad="50800" dist="38100" dir="13500000" algn="br" rotWithShape="0">
              <a:prstClr val="black">
                <a:alpha val="40000"/>
              </a:prstClr>
            </a:outerShdw>
          </a:effectLst>
        </c:spPr>
      </c:pivotFmt>
      <c:pivotFmt>
        <c:idx val="19"/>
        <c:spPr>
          <a:solidFill>
            <a:schemeClr val="accent3">
              <a:shade val="58000"/>
            </a:schemeClr>
          </a:solidFill>
          <a:ln>
            <a:noFill/>
          </a:ln>
          <a:effectLst>
            <a:outerShdw blurRad="50800" dist="38100" dir="13500000" algn="br" rotWithShape="0">
              <a:prstClr val="black">
                <a:alpha val="40000"/>
              </a:prstClr>
            </a:outerShdw>
          </a:effectLst>
        </c:spPr>
      </c:pivotFmt>
      <c:pivotFmt>
        <c:idx val="20"/>
        <c:spPr>
          <a:solidFill>
            <a:schemeClr val="accent3"/>
          </a:solidFill>
          <a:ln>
            <a:noFill/>
          </a:ln>
          <a:effectLst>
            <a:outerShdw blurRad="50800" dist="38100" dir="13500000" algn="br" rotWithShape="0">
              <a:prstClr val="black">
                <a:alpha val="4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3">
              <a:tint val="58000"/>
            </a:schemeClr>
          </a:solidFill>
          <a:ln>
            <a:noFill/>
          </a:ln>
          <a:effectLst>
            <a:outerShdw blurRad="50800" dist="38100" dir="13500000" algn="br" rotWithShape="0">
              <a:prstClr val="black">
                <a:alpha val="40000"/>
              </a:prstClr>
            </a:outerShdw>
          </a:effectLst>
        </c:spPr>
      </c:pivotFmt>
      <c:pivotFmt>
        <c:idx val="22"/>
        <c:spPr>
          <a:solidFill>
            <a:schemeClr val="accent3">
              <a:tint val="86000"/>
            </a:schemeClr>
          </a:solidFill>
          <a:ln>
            <a:noFill/>
          </a:ln>
          <a:effectLst>
            <a:outerShdw blurRad="50800" dist="38100" dir="13500000" algn="br" rotWithShape="0">
              <a:prstClr val="black">
                <a:alpha val="40000"/>
              </a:prstClr>
            </a:outerShdw>
          </a:effectLst>
        </c:spPr>
      </c:pivotFmt>
      <c:pivotFmt>
        <c:idx val="23"/>
        <c:spPr>
          <a:solidFill>
            <a:schemeClr val="accent3">
              <a:shade val="86000"/>
            </a:schemeClr>
          </a:solidFill>
          <a:ln>
            <a:noFill/>
          </a:ln>
          <a:effectLst>
            <a:outerShdw blurRad="50800" dist="38100" dir="13500000" algn="br" rotWithShape="0">
              <a:prstClr val="black">
                <a:alpha val="40000"/>
              </a:prstClr>
            </a:outerShdw>
          </a:effectLst>
        </c:spPr>
      </c:pivotFmt>
      <c:pivotFmt>
        <c:idx val="24"/>
        <c:spPr>
          <a:solidFill>
            <a:schemeClr val="accent3">
              <a:shade val="58000"/>
            </a:schemeClr>
          </a:solidFill>
          <a:ln>
            <a:noFill/>
          </a:ln>
          <a:effectLst>
            <a:outerShdw blurRad="50800" dist="38100" dir="13500000" algn="br" rotWithShape="0">
              <a:prstClr val="black">
                <a:alpha val="40000"/>
              </a:prstClr>
            </a:outerShdw>
          </a:effectLst>
        </c:spPr>
      </c:pivotFmt>
    </c:pivotFmts>
    <c:plotArea>
      <c:layout/>
      <c:doughnutChart>
        <c:varyColors val="1"/>
        <c:ser>
          <c:idx val="0"/>
          <c:order val="0"/>
          <c:tx>
            <c:strRef>
              <c:f>'Quarterwise Sales'!$B$3</c:f>
              <c:strCache>
                <c:ptCount val="1"/>
                <c:pt idx="0">
                  <c:v>Total</c:v>
                </c:pt>
              </c:strCache>
            </c:strRef>
          </c:tx>
          <c:spPr>
            <a:ln>
              <a:noFill/>
            </a:ln>
            <a:effectLst>
              <a:outerShdw blurRad="50800" dist="38100" dir="13500000" algn="br" rotWithShape="0">
                <a:prstClr val="black">
                  <a:alpha val="40000"/>
                </a:prstClr>
              </a:outerShdw>
            </a:effectLst>
          </c:spPr>
          <c:dPt>
            <c:idx val="0"/>
            <c:bubble3D val="0"/>
            <c:explosion val="7"/>
            <c:spPr>
              <a:solidFill>
                <a:schemeClr val="accent3">
                  <a:tint val="58000"/>
                </a:schemeClr>
              </a:solidFill>
              <a:ln>
                <a:noFill/>
              </a:ln>
              <a:effectLst>
                <a:outerShdw blurRad="50800" dist="38100" dir="13500000" algn="br" rotWithShape="0">
                  <a:prstClr val="black">
                    <a:alpha val="40000"/>
                  </a:prstClr>
                </a:outerShdw>
              </a:effectLst>
            </c:spPr>
            <c:extLst>
              <c:ext xmlns:c16="http://schemas.microsoft.com/office/drawing/2014/chart" uri="{C3380CC4-5D6E-409C-BE32-E72D297353CC}">
                <c16:uniqueId val="{00000001-4F86-4056-9533-620CA16EB942}"/>
              </c:ext>
            </c:extLst>
          </c:dPt>
          <c:dPt>
            <c:idx val="1"/>
            <c:bubble3D val="0"/>
            <c:spPr>
              <a:solidFill>
                <a:schemeClr val="accent3">
                  <a:tint val="86000"/>
                </a:schemeClr>
              </a:solidFill>
              <a:ln>
                <a:noFill/>
              </a:ln>
              <a:effectLst>
                <a:outerShdw blurRad="50800" dist="38100" dir="13500000" algn="br" rotWithShape="0">
                  <a:prstClr val="black">
                    <a:alpha val="40000"/>
                  </a:prstClr>
                </a:outerShdw>
              </a:effectLst>
            </c:spPr>
            <c:extLst>
              <c:ext xmlns:c16="http://schemas.microsoft.com/office/drawing/2014/chart" uri="{C3380CC4-5D6E-409C-BE32-E72D297353CC}">
                <c16:uniqueId val="{00000003-4F86-4056-9533-620CA16EB942}"/>
              </c:ext>
            </c:extLst>
          </c:dPt>
          <c:dPt>
            <c:idx val="2"/>
            <c:bubble3D val="0"/>
            <c:spPr>
              <a:solidFill>
                <a:schemeClr val="accent3">
                  <a:shade val="86000"/>
                </a:schemeClr>
              </a:solidFill>
              <a:ln>
                <a:noFill/>
              </a:ln>
              <a:effectLst>
                <a:outerShdw blurRad="50800" dist="38100" dir="13500000" algn="br" rotWithShape="0">
                  <a:prstClr val="black">
                    <a:alpha val="40000"/>
                  </a:prstClr>
                </a:outerShdw>
              </a:effectLst>
            </c:spPr>
            <c:extLst>
              <c:ext xmlns:c16="http://schemas.microsoft.com/office/drawing/2014/chart" uri="{C3380CC4-5D6E-409C-BE32-E72D297353CC}">
                <c16:uniqueId val="{00000005-4F86-4056-9533-620CA16EB942}"/>
              </c:ext>
            </c:extLst>
          </c:dPt>
          <c:dPt>
            <c:idx val="3"/>
            <c:bubble3D val="0"/>
            <c:explosion val="25"/>
            <c:spPr>
              <a:solidFill>
                <a:schemeClr val="accent3">
                  <a:shade val="58000"/>
                </a:schemeClr>
              </a:solidFill>
              <a:ln>
                <a:noFill/>
              </a:ln>
              <a:effectLst>
                <a:outerShdw blurRad="50800" dist="38100" dir="13500000" algn="br" rotWithShape="0">
                  <a:prstClr val="black">
                    <a:alpha val="40000"/>
                  </a:prstClr>
                </a:outerShdw>
              </a:effectLst>
            </c:spPr>
            <c:extLst>
              <c:ext xmlns:c16="http://schemas.microsoft.com/office/drawing/2014/chart" uri="{C3380CC4-5D6E-409C-BE32-E72D297353CC}">
                <c16:uniqueId val="{00000007-4F86-4056-9533-620CA16EB94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'Quarterwise Sales'!$A$4:$A$8</c:f>
              <c:strCache>
                <c:ptCount val="4"/>
                <c:pt idx="0">
                  <c:v>Qtr1</c:v>
                </c:pt>
                <c:pt idx="1">
                  <c:v>Qtr2</c:v>
                </c:pt>
                <c:pt idx="2">
                  <c:v>Qtr3</c:v>
                </c:pt>
                <c:pt idx="3">
                  <c:v>Qtr4</c:v>
                </c:pt>
              </c:strCache>
            </c:strRef>
          </c:cat>
          <c:val>
            <c:numRef>
              <c:f>'Quarterwise Sales'!$B$4:$B$8</c:f>
              <c:numCache>
                <c:formatCode>General</c:formatCode>
                <c:ptCount val="4"/>
                <c:pt idx="0">
                  <c:v>5521839.5563001353</c:v>
                </c:pt>
                <c:pt idx="1">
                  <c:v>7089762.2710011872</c:v>
                </c:pt>
                <c:pt idx="2">
                  <c:v>7639278.1092012972</c:v>
                </c:pt>
                <c:pt idx="3">
                  <c:v>9107797.2842017319</c:v>
                </c:pt>
              </c:numCache>
            </c:numRef>
          </c:val>
          <c:extLst>
            <c:ext xmlns:c16="http://schemas.microsoft.com/office/drawing/2014/chart" uri="{C3380CC4-5D6E-409C-BE32-E72D297353CC}">
              <c16:uniqueId val="{00000008-4F86-4056-9533-620CA16EB94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DDF5F7"/>
    </a:solidFill>
    <a:ln w="3175"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Group2AdventureWorks(1).xlsx]Monthwise Sales!PivotTable3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Monthwise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bg1">
                <a:lumMod val="50000"/>
              </a:schemeClr>
            </a:solidFill>
            <a:round/>
            <a:headEnd type="none" w="med" len="med"/>
            <a:tailEnd type="arrow" w="med" len="me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bg1">
                <a:lumMod val="50000"/>
              </a:schemeClr>
            </a:solidFill>
            <a:round/>
            <a:headEnd type="none" w="med" len="med"/>
            <a:tailEnd type="arrow" w="med" len="med"/>
          </a:ln>
          <a:effectLst/>
        </c:spPr>
        <c:marker>
          <c:symbol val="circle"/>
          <c:size val="5"/>
          <c:spPr>
            <a:noFill/>
            <a:ln w="9525">
              <a:solidFill>
                <a:schemeClr val="bg1">
                  <a:lumMod val="50000"/>
                </a:schemeClr>
              </a:solidFill>
              <a:headEnd type="none" w="med" len="med"/>
              <a:tailEnd type="arrow" w="med" len="med"/>
            </a:ln>
            <a:effectLst/>
          </c:spPr>
        </c:marker>
      </c:pivotFmt>
      <c:pivotFmt>
        <c:idx val="4"/>
        <c:spPr>
          <a:solidFill>
            <a:schemeClr val="accent1"/>
          </a:solidFill>
          <a:ln w="28575" cap="rnd">
            <a:solidFill>
              <a:sysClr val="windowText" lastClr="000000"/>
            </a:solidFill>
            <a:round/>
          </a:ln>
          <a:effectLst/>
        </c:spPr>
        <c:marker>
          <c:symbol val="circle"/>
          <c:size val="5"/>
          <c:spPr>
            <a:solidFill>
              <a:schemeClr val="tx1"/>
            </a:solidFill>
            <a:ln w="9525">
              <a:solidFill>
                <a:sysClr val="windowText" lastClr="0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ysClr val="windowText" lastClr="000000"/>
            </a:solidFill>
            <a:round/>
            <a:headEnd type="none" w="med" len="med"/>
            <a:tailEnd type="arrow" w="med" len="med"/>
          </a:ln>
          <a:effectLst/>
        </c:spPr>
        <c:marker>
          <c:symbol val="circle"/>
          <c:size val="5"/>
          <c:spPr>
            <a:solidFill>
              <a:schemeClr val="tx1"/>
            </a:solidFill>
            <a:ln w="9525">
              <a:solidFill>
                <a:sysClr val="windowText" lastClr="000000"/>
              </a:solidFill>
              <a:headEnd type="none" w="med" len="med"/>
              <a:tailEnd type="arrow" w="med" len="med"/>
            </a:ln>
            <a:effectLst/>
          </c:spPr>
        </c:marker>
      </c:pivotFmt>
      <c:pivotFmt>
        <c:idx val="6"/>
        <c:spPr>
          <a:solidFill>
            <a:schemeClr val="accent1"/>
          </a:solidFill>
          <a:ln w="28575" cap="rnd">
            <a:solidFill>
              <a:sysClr val="windowText" lastClr="000000"/>
            </a:solidFill>
            <a:round/>
          </a:ln>
          <a:effectLst/>
        </c:spPr>
        <c:marker>
          <c:symbol val="circle"/>
          <c:size val="5"/>
          <c:spPr>
            <a:solidFill>
              <a:schemeClr val="tx1"/>
            </a:solidFill>
            <a:ln w="9525">
              <a:solidFill>
                <a:sysClr val="windowText" lastClr="0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ysClr val="windowText" lastClr="000000"/>
            </a:solidFill>
            <a:round/>
            <a:headEnd type="none" w="med" len="med"/>
            <a:tailEnd type="arrow" w="med" len="med"/>
          </a:ln>
          <a:effectLst/>
        </c:spPr>
        <c:marker>
          <c:symbol val="circle"/>
          <c:size val="5"/>
          <c:spPr>
            <a:solidFill>
              <a:schemeClr val="tx1"/>
            </a:solidFill>
            <a:ln w="9525">
              <a:solidFill>
                <a:sysClr val="windowText" lastClr="000000"/>
              </a:solidFill>
              <a:headEnd type="none" w="med" len="med"/>
              <a:tailEnd type="arrow" w="med" len="med"/>
            </a:ln>
            <a:effectLst/>
          </c:spPr>
        </c:marker>
      </c:pivotFmt>
      <c:pivotFmt>
        <c:idx val="8"/>
        <c:spPr>
          <a:solidFill>
            <a:schemeClr val="accent1"/>
          </a:solidFill>
          <a:ln w="28575" cap="rnd">
            <a:solidFill>
              <a:sysClr val="windowText" lastClr="000000"/>
            </a:solidFill>
            <a:round/>
          </a:ln>
          <a:effectLst/>
        </c:spPr>
        <c:marker>
          <c:symbol val="circle"/>
          <c:size val="5"/>
          <c:spPr>
            <a:solidFill>
              <a:schemeClr val="tx1"/>
            </a:solidFill>
            <a:ln w="9525">
              <a:solidFill>
                <a:sysClr val="windowText" lastClr="0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ysClr val="windowText" lastClr="000000"/>
            </a:solidFill>
            <a:round/>
            <a:headEnd type="none" w="med" len="med"/>
            <a:tailEnd type="arrow" w="med" len="med"/>
          </a:ln>
          <a:effectLst/>
        </c:spPr>
        <c:marker>
          <c:symbol val="circle"/>
          <c:size val="5"/>
          <c:spPr>
            <a:solidFill>
              <a:schemeClr val="tx1"/>
            </a:solidFill>
            <a:ln w="9525">
              <a:solidFill>
                <a:sysClr val="windowText" lastClr="000000"/>
              </a:solidFill>
              <a:headEnd type="none" w="med" len="med"/>
              <a:tailEnd type="arrow" w="med" len="med"/>
            </a:ln>
            <a:effectLst/>
          </c:spPr>
        </c:marker>
      </c:pivotFmt>
    </c:pivotFmts>
    <c:plotArea>
      <c:layout/>
      <c:lineChart>
        <c:grouping val="standard"/>
        <c:varyColors val="0"/>
        <c:ser>
          <c:idx val="0"/>
          <c:order val="0"/>
          <c:tx>
            <c:strRef>
              <c:f>'Monthwise Sales'!$B$3</c:f>
              <c:strCache>
                <c:ptCount val="1"/>
                <c:pt idx="0">
                  <c:v>Total</c:v>
                </c:pt>
              </c:strCache>
            </c:strRef>
          </c:tx>
          <c:spPr>
            <a:ln w="28575" cap="rnd">
              <a:solidFill>
                <a:sysClr val="windowText" lastClr="000000"/>
              </a:solidFill>
              <a:round/>
            </a:ln>
            <a:effectLst/>
          </c:spPr>
          <c:marker>
            <c:symbol val="circle"/>
            <c:size val="5"/>
            <c:spPr>
              <a:solidFill>
                <a:schemeClr val="tx1"/>
              </a:solidFill>
              <a:ln w="9525">
                <a:solidFill>
                  <a:sysClr val="windowText" lastClr="000000"/>
                </a:solidFill>
              </a:ln>
              <a:effectLst/>
            </c:spPr>
          </c:marker>
          <c:dPt>
            <c:idx val="11"/>
            <c:marker>
              <c:symbol val="circle"/>
              <c:size val="5"/>
              <c:spPr>
                <a:solidFill>
                  <a:schemeClr val="tx1"/>
                </a:solidFill>
                <a:ln w="9525">
                  <a:solidFill>
                    <a:sysClr val="windowText" lastClr="000000"/>
                  </a:solidFill>
                  <a:headEnd type="none" w="med" len="med"/>
                  <a:tailEnd type="arrow" w="med" len="med"/>
                </a:ln>
                <a:effectLst/>
              </c:spPr>
            </c:marker>
            <c:bubble3D val="0"/>
            <c:spPr>
              <a:ln w="28575" cap="rnd">
                <a:solidFill>
                  <a:sysClr val="windowText" lastClr="000000"/>
                </a:solidFill>
                <a:round/>
                <a:headEnd type="none" w="med" len="med"/>
                <a:tailEnd type="arrow" w="med" len="med"/>
              </a:ln>
              <a:effectLst/>
            </c:spPr>
            <c:extLst>
              <c:ext xmlns:c16="http://schemas.microsoft.com/office/drawing/2014/chart" uri="{C3380CC4-5D6E-409C-BE32-E72D297353CC}">
                <c16:uniqueId val="{00000001-8556-459D-9E08-181600B40A17}"/>
              </c:ext>
            </c:extLst>
          </c:dPt>
          <c:cat>
            <c:strRef>
              <c:f>'Monthwise Sales'!$A$4:$A$16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'Monthwise Sales'!$B$4:$B$16</c:f>
              <c:numCache>
                <c:formatCode>General</c:formatCode>
                <c:ptCount val="12"/>
                <c:pt idx="0">
                  <c:v>1868572.6708999895</c:v>
                </c:pt>
                <c:pt idx="1">
                  <c:v>1744677.8305999776</c:v>
                </c:pt>
                <c:pt idx="2">
                  <c:v>1908589.0547999719</c:v>
                </c:pt>
                <c:pt idx="3">
                  <c:v>1948432.2302999718</c:v>
                </c:pt>
                <c:pt idx="4">
                  <c:v>2205152.296499975</c:v>
                </c:pt>
                <c:pt idx="5">
                  <c:v>2936177.7441999768</c:v>
                </c:pt>
                <c:pt idx="6">
                  <c:v>2412980.5948999748</c:v>
                </c:pt>
                <c:pt idx="7">
                  <c:v>2689540.876499976</c:v>
                </c:pt>
                <c:pt idx="8">
                  <c:v>2536756.6377999745</c:v>
                </c:pt>
                <c:pt idx="9">
                  <c:v>2916660.8977999771</c:v>
                </c:pt>
                <c:pt idx="10">
                  <c:v>2979421.3901999765</c:v>
                </c:pt>
                <c:pt idx="11">
                  <c:v>3211714.9961999748</c:v>
                </c:pt>
              </c:numCache>
            </c:numRef>
          </c:val>
          <c:smooth val="0"/>
          <c:extLst>
            <c:ext xmlns:c16="http://schemas.microsoft.com/office/drawing/2014/chart" uri="{C3380CC4-5D6E-409C-BE32-E72D297353CC}">
              <c16:uniqueId val="{00000002-8556-459D-9E08-181600B40A17}"/>
            </c:ext>
          </c:extLst>
        </c:ser>
        <c:dLbls>
          <c:showLegendKey val="0"/>
          <c:showVal val="0"/>
          <c:showCatName val="0"/>
          <c:showSerName val="0"/>
          <c:showPercent val="0"/>
          <c:showBubbleSize val="0"/>
        </c:dLbls>
        <c:marker val="1"/>
        <c:smooth val="0"/>
        <c:axId val="1317306896"/>
        <c:axId val="1317309296"/>
      </c:lineChart>
      <c:catAx>
        <c:axId val="131730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17309296"/>
        <c:crosses val="autoZero"/>
        <c:auto val="1"/>
        <c:lblAlgn val="ctr"/>
        <c:lblOffset val="100"/>
        <c:noMultiLvlLbl val="0"/>
      </c:catAx>
      <c:valAx>
        <c:axId val="1317309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1730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DDF5F7"/>
    </a:solidFill>
    <a:ln w="3175"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4C9A1-C62B-46F1-A8C6-F8CD998666D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5EFD034-52B2-45F6-8915-913360305098}">
      <dgm:prSet phldrT="[Text]"/>
      <dgm:spPr/>
      <dgm:t>
        <a:bodyPr/>
        <a:lstStyle/>
        <a:p>
          <a:endParaRPr lang="en-US" dirty="0"/>
        </a:p>
        <a:p>
          <a:endParaRPr lang="en-IN" dirty="0"/>
        </a:p>
      </dgm:t>
    </dgm:pt>
    <dgm:pt modelId="{AA579DE6-0404-49F9-B3EE-3085B7699F01}" type="parTrans" cxnId="{36949512-F649-4CA0-91EE-0D937DCF5081}">
      <dgm:prSet/>
      <dgm:spPr/>
      <dgm:t>
        <a:bodyPr/>
        <a:lstStyle/>
        <a:p>
          <a:endParaRPr lang="en-IN"/>
        </a:p>
      </dgm:t>
    </dgm:pt>
    <dgm:pt modelId="{A636A5BE-5FE4-4616-ABBC-15DFDC1CDAD2}" type="sibTrans" cxnId="{36949512-F649-4CA0-91EE-0D937DCF508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IN"/>
        </a:p>
      </dgm:t>
    </dgm:pt>
    <dgm:pt modelId="{2830F3DE-8D8F-4304-AEEF-3373A9E24EA9}" type="pres">
      <dgm:prSet presAssocID="{3214C9A1-C62B-46F1-A8C6-F8CD998666D4}" presName="Name0" presStyleCnt="0">
        <dgm:presLayoutVars>
          <dgm:chMax val="7"/>
          <dgm:chPref val="7"/>
          <dgm:dir/>
        </dgm:presLayoutVars>
      </dgm:prSet>
      <dgm:spPr/>
    </dgm:pt>
    <dgm:pt modelId="{CC94E7ED-1F29-4E69-8C15-157548FA895C}" type="pres">
      <dgm:prSet presAssocID="{3214C9A1-C62B-46F1-A8C6-F8CD998666D4}" presName="Name1" presStyleCnt="0"/>
      <dgm:spPr/>
    </dgm:pt>
    <dgm:pt modelId="{F66E36FA-DD50-485D-A888-58ABFBBCC050}" type="pres">
      <dgm:prSet presAssocID="{A636A5BE-5FE4-4616-ABBC-15DFDC1CDAD2}" presName="picture_1" presStyleCnt="0"/>
      <dgm:spPr/>
    </dgm:pt>
    <dgm:pt modelId="{C4574614-B874-4A5C-9032-BD447E305248}" type="pres">
      <dgm:prSet presAssocID="{A636A5BE-5FE4-4616-ABBC-15DFDC1CDAD2}" presName="pictureRepeatNode" presStyleLbl="alignImgPlace1" presStyleIdx="0" presStyleCnt="1" custScaleX="200000" custScaleY="200000" custLinFactNeighborX="16686" custLinFactNeighborY="15593"/>
      <dgm:spPr/>
    </dgm:pt>
    <dgm:pt modelId="{5E0DB5D1-AD56-49A8-BC34-4936EB12AFA9}" type="pres">
      <dgm:prSet presAssocID="{15EFD034-52B2-45F6-8915-913360305098}" presName="text_1" presStyleLbl="node1" presStyleIdx="0" presStyleCnt="0">
        <dgm:presLayoutVars>
          <dgm:bulletEnabled val="1"/>
        </dgm:presLayoutVars>
      </dgm:prSet>
      <dgm:spPr/>
    </dgm:pt>
  </dgm:ptLst>
  <dgm:cxnLst>
    <dgm:cxn modelId="{36949512-F649-4CA0-91EE-0D937DCF5081}" srcId="{3214C9A1-C62B-46F1-A8C6-F8CD998666D4}" destId="{15EFD034-52B2-45F6-8915-913360305098}" srcOrd="0" destOrd="0" parTransId="{AA579DE6-0404-49F9-B3EE-3085B7699F01}" sibTransId="{A636A5BE-5FE4-4616-ABBC-15DFDC1CDAD2}"/>
    <dgm:cxn modelId="{16592A24-CA1B-4B22-9A6F-19F7609BBBE6}" type="presOf" srcId="{15EFD034-52B2-45F6-8915-913360305098}" destId="{5E0DB5D1-AD56-49A8-BC34-4936EB12AFA9}" srcOrd="0" destOrd="0" presId="urn:microsoft.com/office/officeart/2008/layout/CircularPictureCallout"/>
    <dgm:cxn modelId="{F88716D4-6D27-47E6-891D-9CD679FA5720}" type="presOf" srcId="{3214C9A1-C62B-46F1-A8C6-F8CD998666D4}" destId="{2830F3DE-8D8F-4304-AEEF-3373A9E24EA9}" srcOrd="0" destOrd="0" presId="urn:microsoft.com/office/officeart/2008/layout/CircularPictureCallout"/>
    <dgm:cxn modelId="{BC563BFC-2D19-4EDB-8FC6-27DDF8AFF3EE}" type="presOf" srcId="{A636A5BE-5FE4-4616-ABBC-15DFDC1CDAD2}" destId="{C4574614-B874-4A5C-9032-BD447E305248}" srcOrd="0" destOrd="0" presId="urn:microsoft.com/office/officeart/2008/layout/CircularPictureCallout"/>
    <dgm:cxn modelId="{7778D6EB-5308-4831-80AE-CADB0B72B0A2}" type="presParOf" srcId="{2830F3DE-8D8F-4304-AEEF-3373A9E24EA9}" destId="{CC94E7ED-1F29-4E69-8C15-157548FA895C}" srcOrd="0" destOrd="0" presId="urn:microsoft.com/office/officeart/2008/layout/CircularPictureCallout"/>
    <dgm:cxn modelId="{F53455BC-3A54-45D7-A324-723B58C572E1}" type="presParOf" srcId="{CC94E7ED-1F29-4E69-8C15-157548FA895C}" destId="{F66E36FA-DD50-485D-A888-58ABFBBCC050}" srcOrd="0" destOrd="0" presId="urn:microsoft.com/office/officeart/2008/layout/CircularPictureCallout"/>
    <dgm:cxn modelId="{0866DDA6-F480-479F-8D72-FC91C78BA448}" type="presParOf" srcId="{F66E36FA-DD50-485D-A888-58ABFBBCC050}" destId="{C4574614-B874-4A5C-9032-BD447E305248}" srcOrd="0" destOrd="0" presId="urn:microsoft.com/office/officeart/2008/layout/CircularPictureCallout"/>
    <dgm:cxn modelId="{C2B00B72-D0BA-40F9-93D0-E2F4394EC37E}" type="presParOf" srcId="{CC94E7ED-1F29-4E69-8C15-157548FA895C}" destId="{5E0DB5D1-AD56-49A8-BC34-4936EB12AFA9}"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AF322-CD74-40B4-9044-0C097D5FCA0B}" type="doc">
      <dgm:prSet loTypeId="urn:microsoft.com/office/officeart/2005/8/layout/vList3" loCatId="list" qsTypeId="urn:microsoft.com/office/officeart/2005/8/quickstyle/simple3" qsCatId="simple" csTypeId="urn:microsoft.com/office/officeart/2005/8/colors/accent1_2" csCatId="accent1" phldr="1"/>
      <dgm:spPr/>
    </dgm:pt>
    <dgm:pt modelId="{37220094-1A03-4103-A1FC-A7EF89C3CE96}">
      <dgm:prSet phldrT="[Text]" custT="1"/>
      <dgm:spPr/>
      <dgm:t>
        <a:bodyPr/>
        <a:lstStyle/>
        <a:p>
          <a:pPr algn="just"/>
          <a:r>
            <a:rPr lang="en-US" sz="1600" dirty="0">
              <a:latin typeface="+mn-lt"/>
              <a:ea typeface="Calibri" panose="020F0502020204030204" pitchFamily="34" charset="0"/>
              <a:cs typeface="Calibri" panose="020F0502020204030204" pitchFamily="34" charset="0"/>
            </a:rPr>
            <a:t>Adventure Work Cycles </a:t>
          </a:r>
          <a:r>
            <a:rPr lang="en-IN" sz="1600" dirty="0">
              <a:latin typeface="+mn-lt"/>
              <a:ea typeface="Calibri" panose="020F0502020204030204" pitchFamily="34" charset="0"/>
              <a:cs typeface="Calibri" panose="020F0502020204030204" pitchFamily="34" charset="0"/>
            </a:rPr>
            <a:t>is a large, multinational manufacturing company based in Bothell, Washington that mainly manufactures bicycles. The company has its foothold in North America, Europe and Australia.</a:t>
          </a:r>
        </a:p>
        <a:p>
          <a:pPr algn="just"/>
          <a:r>
            <a:rPr lang="en-IN" sz="1600" dirty="0">
              <a:latin typeface="+mn-lt"/>
            </a:rPr>
            <a:t>In 2000s, the company acquired a small manufacturing plant in Mexico which manufactures several critical subcomponents for the company’s product line. Since 2001, this manufacturing plant is the sole manufacturer and distributor of the touring bicycle product group.</a:t>
          </a:r>
          <a:endParaRPr lang="en-IN" sz="1600" dirty="0">
            <a:latin typeface="+mn-lt"/>
            <a:ea typeface="Calibri" panose="020F0502020204030204" pitchFamily="34" charset="0"/>
            <a:cs typeface="Calibri" panose="020F0502020204030204" pitchFamily="34" charset="0"/>
          </a:endParaRPr>
        </a:p>
      </dgm:t>
    </dgm:pt>
    <dgm:pt modelId="{9DADD825-8C36-4D90-925C-1FF714158B7D}" type="parTrans" cxnId="{15603652-7D76-4124-A0E1-8D386D801A45}">
      <dgm:prSet/>
      <dgm:spPr/>
      <dgm:t>
        <a:bodyPr/>
        <a:lstStyle/>
        <a:p>
          <a:endParaRPr lang="en-IN"/>
        </a:p>
      </dgm:t>
    </dgm:pt>
    <dgm:pt modelId="{5CFA45A8-6B86-418D-AA49-3B58079163AD}" type="sibTrans" cxnId="{15603652-7D76-4124-A0E1-8D386D801A45}">
      <dgm:prSet/>
      <dgm:spPr/>
      <dgm:t>
        <a:bodyPr/>
        <a:lstStyle/>
        <a:p>
          <a:endParaRPr lang="en-IN"/>
        </a:p>
      </dgm:t>
    </dgm:pt>
    <dgm:pt modelId="{E94F0327-D137-48C4-A749-45FAD85B6AD6}" type="pres">
      <dgm:prSet presAssocID="{606AF322-CD74-40B4-9044-0C097D5FCA0B}" presName="linearFlow" presStyleCnt="0">
        <dgm:presLayoutVars>
          <dgm:dir/>
          <dgm:resizeHandles val="exact"/>
        </dgm:presLayoutVars>
      </dgm:prSet>
      <dgm:spPr/>
    </dgm:pt>
    <dgm:pt modelId="{6428534B-1BE6-473F-A167-8C74556DACBB}" type="pres">
      <dgm:prSet presAssocID="{37220094-1A03-4103-A1FC-A7EF89C3CE96}" presName="composite" presStyleCnt="0"/>
      <dgm:spPr/>
    </dgm:pt>
    <dgm:pt modelId="{4B9F7EFB-A379-49B7-A9E2-9350A70CF5CB}" type="pres">
      <dgm:prSet presAssocID="{37220094-1A03-4103-A1FC-A7EF89C3CE96}"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16723294-60C0-4BD4-BB00-E7E7B9C5FBBD}" type="pres">
      <dgm:prSet presAssocID="{37220094-1A03-4103-A1FC-A7EF89C3CE96}" presName="txShp" presStyleLbl="node1" presStyleIdx="0" presStyleCnt="1">
        <dgm:presLayoutVars>
          <dgm:bulletEnabled val="1"/>
        </dgm:presLayoutVars>
      </dgm:prSet>
      <dgm:spPr/>
    </dgm:pt>
  </dgm:ptLst>
  <dgm:cxnLst>
    <dgm:cxn modelId="{1FDC6B66-1A18-4A6F-8D7C-3854AAAB053C}" type="presOf" srcId="{37220094-1A03-4103-A1FC-A7EF89C3CE96}" destId="{16723294-60C0-4BD4-BB00-E7E7B9C5FBBD}" srcOrd="0" destOrd="0" presId="urn:microsoft.com/office/officeart/2005/8/layout/vList3"/>
    <dgm:cxn modelId="{15603652-7D76-4124-A0E1-8D386D801A45}" srcId="{606AF322-CD74-40B4-9044-0C097D5FCA0B}" destId="{37220094-1A03-4103-A1FC-A7EF89C3CE96}" srcOrd="0" destOrd="0" parTransId="{9DADD825-8C36-4D90-925C-1FF714158B7D}" sibTransId="{5CFA45A8-6B86-418D-AA49-3B58079163AD}"/>
    <dgm:cxn modelId="{334BBFE8-E2C3-48B2-8F19-F0E645E2965B}" type="presOf" srcId="{606AF322-CD74-40B4-9044-0C097D5FCA0B}" destId="{E94F0327-D137-48C4-A749-45FAD85B6AD6}" srcOrd="0" destOrd="0" presId="urn:microsoft.com/office/officeart/2005/8/layout/vList3"/>
    <dgm:cxn modelId="{8FED1695-4524-4D78-BF17-C9F31920240E}" type="presParOf" srcId="{E94F0327-D137-48C4-A749-45FAD85B6AD6}" destId="{6428534B-1BE6-473F-A167-8C74556DACBB}" srcOrd="0" destOrd="0" presId="urn:microsoft.com/office/officeart/2005/8/layout/vList3"/>
    <dgm:cxn modelId="{A1A765D2-9177-4863-8E73-CADEC17F20AE}" type="presParOf" srcId="{6428534B-1BE6-473F-A167-8C74556DACBB}" destId="{4B9F7EFB-A379-49B7-A9E2-9350A70CF5CB}" srcOrd="0" destOrd="0" presId="urn:microsoft.com/office/officeart/2005/8/layout/vList3"/>
    <dgm:cxn modelId="{743B39A3-5A31-4A39-AC94-3ADF63B0EE28}" type="presParOf" srcId="{6428534B-1BE6-473F-A167-8C74556DACBB}" destId="{16723294-60C0-4BD4-BB00-E7E7B9C5FBB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74614-B874-4A5C-9032-BD447E305248}">
      <dsp:nvSpPr>
        <dsp:cNvPr id="0" name=""/>
        <dsp:cNvSpPr/>
      </dsp:nvSpPr>
      <dsp:spPr>
        <a:xfrm>
          <a:off x="0" y="1"/>
          <a:ext cx="6574971" cy="65749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DB5D1-AD56-49A8-BC34-4936EB12AFA9}">
      <dsp:nvSpPr>
        <dsp:cNvPr id="0" name=""/>
        <dsp:cNvSpPr/>
      </dsp:nvSpPr>
      <dsp:spPr>
        <a:xfrm>
          <a:off x="2235490" y="3389398"/>
          <a:ext cx="2103990" cy="10848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422400">
            <a:lnSpc>
              <a:spcPct val="90000"/>
            </a:lnSpc>
            <a:spcBef>
              <a:spcPct val="0"/>
            </a:spcBef>
            <a:spcAft>
              <a:spcPct val="35000"/>
            </a:spcAft>
            <a:buNone/>
          </a:pPr>
          <a:endParaRPr lang="en-US" sz="3200" kern="1200" dirty="0"/>
        </a:p>
        <a:p>
          <a:pPr marL="0" lvl="0" indent="0" algn="ctr" defTabSz="1422400">
            <a:lnSpc>
              <a:spcPct val="90000"/>
            </a:lnSpc>
            <a:spcBef>
              <a:spcPct val="0"/>
            </a:spcBef>
            <a:spcAft>
              <a:spcPct val="35000"/>
            </a:spcAft>
            <a:buNone/>
          </a:pPr>
          <a:endParaRPr lang="en-IN" sz="3200" kern="1200" dirty="0"/>
        </a:p>
      </dsp:txBody>
      <dsp:txXfrm>
        <a:off x="2235490" y="3389398"/>
        <a:ext cx="2103990" cy="108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23294-60C0-4BD4-BB00-E7E7B9C5FBBD}">
      <dsp:nvSpPr>
        <dsp:cNvPr id="0" name=""/>
        <dsp:cNvSpPr/>
      </dsp:nvSpPr>
      <dsp:spPr>
        <a:xfrm rot="10800000">
          <a:off x="2798687" y="365918"/>
          <a:ext cx="7407471" cy="3731583"/>
        </a:xfrm>
        <a:prstGeom prst="homePlat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45525"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mn-lt"/>
              <a:ea typeface="Calibri" panose="020F0502020204030204" pitchFamily="34" charset="0"/>
              <a:cs typeface="Calibri" panose="020F0502020204030204" pitchFamily="34" charset="0"/>
            </a:rPr>
            <a:t>Adventure Work Cycles </a:t>
          </a:r>
          <a:r>
            <a:rPr lang="en-IN" sz="1600" kern="1200" dirty="0">
              <a:latin typeface="+mn-lt"/>
              <a:ea typeface="Calibri" panose="020F0502020204030204" pitchFamily="34" charset="0"/>
              <a:cs typeface="Calibri" panose="020F0502020204030204" pitchFamily="34" charset="0"/>
            </a:rPr>
            <a:t>is a large, multinational manufacturing company based in Bothell, Washington that mainly manufactures bicycles. The company has its foothold in North America, Europe and Australia.</a:t>
          </a:r>
        </a:p>
        <a:p>
          <a:pPr marL="0" lvl="0" indent="0" algn="just" defTabSz="711200">
            <a:lnSpc>
              <a:spcPct val="90000"/>
            </a:lnSpc>
            <a:spcBef>
              <a:spcPct val="0"/>
            </a:spcBef>
            <a:spcAft>
              <a:spcPct val="35000"/>
            </a:spcAft>
            <a:buNone/>
          </a:pPr>
          <a:r>
            <a:rPr lang="en-IN" sz="1600" kern="1200" dirty="0">
              <a:latin typeface="+mn-lt"/>
            </a:rPr>
            <a:t>In 2000s, the company acquired a small manufacturing plant in Mexico which manufactures several critical subcomponents for the company’s product line. Since 2001, this manufacturing plant is the sole manufacturer and distributor of the touring bicycle product group.</a:t>
          </a:r>
          <a:endParaRPr lang="en-IN" sz="1600" kern="1200" dirty="0">
            <a:latin typeface="+mn-lt"/>
            <a:ea typeface="Calibri" panose="020F0502020204030204" pitchFamily="34" charset="0"/>
            <a:cs typeface="Calibri" panose="020F0502020204030204" pitchFamily="34" charset="0"/>
          </a:endParaRPr>
        </a:p>
      </dsp:txBody>
      <dsp:txXfrm rot="10800000">
        <a:off x="3731583" y="365918"/>
        <a:ext cx="6474575" cy="3731583"/>
      </dsp:txXfrm>
    </dsp:sp>
    <dsp:sp modelId="{4B9F7EFB-A379-49B7-A9E2-9350A70CF5CB}">
      <dsp:nvSpPr>
        <dsp:cNvPr id="0" name=""/>
        <dsp:cNvSpPr/>
      </dsp:nvSpPr>
      <dsp:spPr>
        <a:xfrm>
          <a:off x="932895" y="365918"/>
          <a:ext cx="3731583" cy="37315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F1DC-1E70-449E-A0A3-1EBF40AC88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2F1361-6246-4B53-BD92-0C5C5FEDF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A171D-FBC9-4522-A0A8-1B147BD69A3B}"/>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DD8FAA28-AE63-4902-8EA9-0B0053EF1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F0100-F57A-4041-A1E0-ACF755B7763E}"/>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336037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C14F-B026-4AA9-8EFD-7EC4C21362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54AE51-0040-4296-AB8B-6161BB0784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7325F-73CB-4E74-B8C9-6E07FB9C6450}"/>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B8F50D6E-961D-488B-B964-990162802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6A5EE-784D-4971-AE90-3DC53E0C3B5A}"/>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417285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73AAB7-9DCB-41DC-BDFD-CA85C2EE3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A3949-37EC-4CE4-B8F2-C08B87E55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43527-9999-40E7-8752-2B74B0424940}"/>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1BED07B6-005E-4F8A-80E5-61C902FEE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30A48-293D-48BF-ADEC-E3A374F9B13D}"/>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306463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D6B-22DF-4E75-91FF-D76A4E8AD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3D892-21EC-48F4-BE64-E75DEBD13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F5E2F-A184-4A7A-9BA1-F411A6227EC7}"/>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D431E8C1-EE2C-4377-B6BE-ADF1D779A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B1AC9-0D1F-40B8-BEA8-D08F0471E298}"/>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45023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A2AE-44FE-48FA-9472-05E5DA47A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75469-41EA-4F65-9DB4-57309DC0A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2F09B-38FA-4199-986D-5797828EB92C}"/>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D706A5BD-AFB2-43F5-9488-D98EA4A5D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FF784-ADFC-4965-9DAD-97AB612A05AE}"/>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2499676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D2A1-FEA0-4213-82AB-C173029CE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DAC111-FBBF-4E0A-BD2F-8DB5D630E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49415-B671-4641-8FC8-DE043C2B934C}"/>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ADE3A1BA-44DC-4AA4-B8AF-6757F393B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4D055-C21E-462A-9783-C29AD605F2F5}"/>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2534520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63C4-DD8A-4A80-8E56-F546383A3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48EC6-76E2-4B78-9C2D-F93443BE3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8F2EF-42F4-4F5D-9E6B-0CD98D8A8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95EA5E-F3B8-4D7D-B770-1B068B13A58F}"/>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6" name="Footer Placeholder 5">
            <a:extLst>
              <a:ext uri="{FF2B5EF4-FFF2-40B4-BE49-F238E27FC236}">
                <a16:creationId xmlns:a16="http://schemas.microsoft.com/office/drawing/2014/main" id="{39872D1C-9E20-47D7-96F0-7C92CF16A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8466D-EC77-4FAF-86C4-3CABE52AF8FA}"/>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48508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CABC-ADC9-4E8D-AF0A-3D9914E7A6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51974-0C57-4897-88CE-42F5D6099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BE4A6-D9F7-4035-BD1C-1052F314E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E18E1-B971-4584-99B1-BE5708AF3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542AB-4FCD-4206-A60C-7766796EC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C097C-CA6F-4AED-8586-B16DE211E31B}"/>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8" name="Footer Placeholder 7">
            <a:extLst>
              <a:ext uri="{FF2B5EF4-FFF2-40B4-BE49-F238E27FC236}">
                <a16:creationId xmlns:a16="http://schemas.microsoft.com/office/drawing/2014/main" id="{B1A10105-936A-46B1-B250-E2EDFC261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B0475E-8506-41C8-895C-1FAF86078267}"/>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735496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4DFE-25A7-45E2-9A7B-6B6A5770F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E44835-3DDE-4141-86D8-B24F1F8E16CF}"/>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4" name="Footer Placeholder 3">
            <a:extLst>
              <a:ext uri="{FF2B5EF4-FFF2-40B4-BE49-F238E27FC236}">
                <a16:creationId xmlns:a16="http://schemas.microsoft.com/office/drawing/2014/main" id="{2897E2EA-768C-4CBC-9BD3-AC3CC9E601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C4AD6-1313-4FDD-B475-A1F0EE6CCF4A}"/>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620646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8126B-78AF-4174-9F69-18423090935E}"/>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3" name="Footer Placeholder 2">
            <a:extLst>
              <a:ext uri="{FF2B5EF4-FFF2-40B4-BE49-F238E27FC236}">
                <a16:creationId xmlns:a16="http://schemas.microsoft.com/office/drawing/2014/main" id="{34B9A57B-14EC-4699-AF7D-897E5BE37C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9B5E4-5AF8-4B82-BA2F-EA683B262E09}"/>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2477391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9094-8533-4E45-97AC-CE4AC8137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8FEB4-454D-42D0-BCA6-0339381E2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8315E-0A93-40E2-B42F-359BC46FD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32857-E038-4DCC-BE69-8A408262BCE2}"/>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6" name="Footer Placeholder 5">
            <a:extLst>
              <a:ext uri="{FF2B5EF4-FFF2-40B4-BE49-F238E27FC236}">
                <a16:creationId xmlns:a16="http://schemas.microsoft.com/office/drawing/2014/main" id="{AD9ED0EB-2020-4491-BEF4-05EC7CDA1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D2A96-03E0-4926-87C4-D9CE980567F1}"/>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206741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CA06-FE4A-4A9C-8A53-7DC8F7C36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7249A-86C1-46E4-95BC-1533EBE59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ADA1E-EBA4-401C-973C-28AC65047507}"/>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B3F44B73-1601-4748-AA02-56836902B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3C2DF-7E05-4F8C-8587-20A55E3CF9B7}"/>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2996140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4281-26A6-4B3B-9351-0C3FF7EF4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8142C-9B9A-435C-9235-993191FBC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818502-FB09-4039-A55E-0D795E148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1B331-7364-406E-BF10-315D5A1C4BB5}"/>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6" name="Footer Placeholder 5">
            <a:extLst>
              <a:ext uri="{FF2B5EF4-FFF2-40B4-BE49-F238E27FC236}">
                <a16:creationId xmlns:a16="http://schemas.microsoft.com/office/drawing/2014/main" id="{D735B0ED-D609-4094-A2F0-643A5B5D5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29E32-1359-4A70-AF3D-043CFB42BE18}"/>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634407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4689-53CE-4B1A-A3E9-58D150163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C6D8A-8A86-4DEE-B59E-7FDF83F94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578EE-B507-4900-88E7-05886FFD0F78}"/>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1188211E-04D2-47C0-A464-1975C1081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813A8-0E9D-4882-881D-CC6CD7AE2404}"/>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4206614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B1F67-644E-403B-B326-6558A145E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D4E-014E-4957-8068-1890264DF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A5AE-42BC-496A-8937-9BFDE7EA9EC0}"/>
              </a:ext>
            </a:extLst>
          </p:cNvPr>
          <p:cNvSpPr>
            <a:spLocks noGrp="1"/>
          </p:cNvSpPr>
          <p:nvPr>
            <p:ph type="dt" sz="half" idx="10"/>
          </p:nvPr>
        </p:nvSpPr>
        <p:spPr/>
        <p:txBody>
          <a:body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9D379A4C-6621-4A6B-AFE4-E567565BB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23CA-DDDF-4EDD-8DDD-50BA178BB50D}"/>
              </a:ext>
            </a:extLst>
          </p:cNvPr>
          <p:cNvSpPr>
            <a:spLocks noGrp="1"/>
          </p:cNvSpPr>
          <p:nvPr>
            <p:ph type="sldNum" sz="quarter" idx="12"/>
          </p:nvPr>
        </p:nvSpPr>
        <p:spPr/>
        <p:txBody>
          <a:bodyPr/>
          <a:lstStyle/>
          <a:p>
            <a:fld id="{244D37AE-D4E1-437F-9CC5-514BA6DC3DF2}" type="slidenum">
              <a:rPr lang="en-US" smtClean="0"/>
              <a:t>‹#›</a:t>
            </a:fld>
            <a:endParaRPr lang="en-US"/>
          </a:p>
        </p:txBody>
      </p:sp>
    </p:spTree>
    <p:extLst>
      <p:ext uri="{BB962C8B-B14F-4D97-AF65-F5344CB8AC3E}">
        <p14:creationId xmlns:p14="http://schemas.microsoft.com/office/powerpoint/2010/main" val="313524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D186-814E-4F5D-8B05-CD448E8A5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E206C-C2A1-48AB-804C-5FF0DBABA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F4C9EA-506E-4C4A-94C7-36112C4590B3}"/>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73DF9096-CE41-4EFE-83CE-8813AA2A4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731E6-205D-4FE5-904C-E9CFA509C30D}"/>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176644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A46-3657-457A-8EE2-1C3399B742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D1654-5BA6-4BBA-A03C-58D4B5F6C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BA313-F1FC-4E50-B8A7-0C5CB0F887B6}"/>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8713A22E-4275-4180-939F-F84B66F25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CB548-6347-4C88-B7DC-ADFE13527CAB}"/>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9679882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1608-237D-46CB-A1BC-B5E1E533B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5D03B8-7249-47ED-B7C8-5D2C25BEB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0B3989-5167-477C-A88B-DB78061688B1}"/>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1CCF7D28-6342-4D71-B7E2-EA8906C2C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FA2C1-BFF5-49FB-84C7-E5370EA974CB}"/>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128487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25CC-90B2-4065-8C0D-74967D35A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EA6E5-B613-4CB7-9D9B-05FBC02294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99114-9A9C-40AC-8AA4-BB2430E09D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44397D-127A-49D1-A4CA-F2D1E5E83CDE}"/>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6" name="Footer Placeholder 5">
            <a:extLst>
              <a:ext uri="{FF2B5EF4-FFF2-40B4-BE49-F238E27FC236}">
                <a16:creationId xmlns:a16="http://schemas.microsoft.com/office/drawing/2014/main" id="{06A8B9C4-7F81-4B41-8151-538222878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FE8B3-F820-48C7-9498-BBC856E2A0BD}"/>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3838553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18EB-F517-48D3-9012-C4CA7C160C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10A09-A8E7-445A-A95C-672710C9F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50664-73B4-46AA-9765-C552E18BE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9BF48C-1DB4-4F5A-BB4E-DC79E8DA6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C47AD-1E2E-4F66-9A3C-3EA9550B11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FFD519-BAA3-42D0-B318-F11ED54FDD0E}"/>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8" name="Footer Placeholder 7">
            <a:extLst>
              <a:ext uri="{FF2B5EF4-FFF2-40B4-BE49-F238E27FC236}">
                <a16:creationId xmlns:a16="http://schemas.microsoft.com/office/drawing/2014/main" id="{B88F147C-517F-41E3-B930-6C0B93E1E9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2AA06A-BA5C-4CFA-AE60-E1DE6A60F4F4}"/>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3403265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CE5F-EC06-4C57-AF1B-8459D09204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B0923A-90AE-478D-85AA-714C6CF1A554}"/>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4" name="Footer Placeholder 3">
            <a:extLst>
              <a:ext uri="{FF2B5EF4-FFF2-40B4-BE49-F238E27FC236}">
                <a16:creationId xmlns:a16="http://schemas.microsoft.com/office/drawing/2014/main" id="{058F1DB2-8DD2-4B78-94BC-22B1AF692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C52166-1D6A-45B6-BDDD-3D9FFFFFBA4B}"/>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766177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60948-384F-499E-AB7E-6C56B9570E6A}"/>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3" name="Footer Placeholder 2">
            <a:extLst>
              <a:ext uri="{FF2B5EF4-FFF2-40B4-BE49-F238E27FC236}">
                <a16:creationId xmlns:a16="http://schemas.microsoft.com/office/drawing/2014/main" id="{9A906175-041C-49BE-BD38-BA1ABE3CC1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43551D-77F8-4802-981B-7F912AE03103}"/>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42206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2A18-4E02-49C4-92F0-1A49E5469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6CCF41-4623-4CC9-87F2-3FC4FA14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D1AF2-4E1C-4ACD-A571-85D3E63FE156}"/>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6EBE2C1E-3D59-4267-8676-BDEBF881E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9EE02-FF7E-4086-ACCF-A6B68E6C01DE}"/>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1597258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D523-BBD3-4F77-A165-DC7AEAE56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43C6F2-8C4A-4868-813E-A2D9B4D0AD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E2920C-8219-49FD-AEBC-4F38AD5F6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50FF5-496C-4BD0-B7CA-987078FC930E}"/>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6" name="Footer Placeholder 5">
            <a:extLst>
              <a:ext uri="{FF2B5EF4-FFF2-40B4-BE49-F238E27FC236}">
                <a16:creationId xmlns:a16="http://schemas.microsoft.com/office/drawing/2014/main" id="{B065A326-6608-4326-AC01-A1A5E32249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28CC5-835A-438F-99BF-EC1C7094A1DC}"/>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41111626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B4CC-41C3-4FBC-AD18-4DA1F21FF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C151B3-89C7-4F6B-84D1-B61610A18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E7383B-1879-40AB-90C3-1C713C518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35810-553C-422F-9720-272153E80A6E}"/>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6" name="Footer Placeholder 5">
            <a:extLst>
              <a:ext uri="{FF2B5EF4-FFF2-40B4-BE49-F238E27FC236}">
                <a16:creationId xmlns:a16="http://schemas.microsoft.com/office/drawing/2014/main" id="{5E65BD04-A502-4BA8-9B60-87F6C2348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BEA4D-E979-4872-8D28-8F92D44E82A7}"/>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129683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5793-E803-4701-8F73-5DFF0BB99F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0EE20-5D8D-4204-A334-1D9EA624C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221E6-19FA-4CD3-8F2A-382EFA9D23C9}"/>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717E187C-FE50-4058-B91E-076023C9D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35849-275D-48A6-B3FE-2548A0634910}"/>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70953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CE8C5-578D-48B8-A3B2-413B72CFC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A28C4-C430-400F-A0F7-295AF7BF8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432D1-E7C4-43CC-8421-80A59ED7D1C8}"/>
              </a:ext>
            </a:extLst>
          </p:cNvPr>
          <p:cNvSpPr>
            <a:spLocks noGrp="1"/>
          </p:cNvSpPr>
          <p:nvPr>
            <p:ph type="dt" sz="half" idx="10"/>
          </p:nvPr>
        </p:nvSpPr>
        <p:spPr/>
        <p:txBody>
          <a:body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46F83BD4-FFF3-44FE-A895-AF9147C45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23F16-ADAC-44F6-A3CE-882B8B04935B}"/>
              </a:ext>
            </a:extLst>
          </p:cNvPr>
          <p:cNvSpPr>
            <a:spLocks noGrp="1"/>
          </p:cNvSpPr>
          <p:nvPr>
            <p:ph type="sldNum" sz="quarter" idx="12"/>
          </p:nvPr>
        </p:nvSpPr>
        <p:spPr/>
        <p:txBody>
          <a:bodyPr/>
          <a:lstStyle/>
          <a:p>
            <a:fld id="{F0CC6B97-E513-47CF-94B6-9376C9F34900}" type="slidenum">
              <a:rPr lang="en-IN" smtClean="0"/>
              <a:t>‹#›</a:t>
            </a:fld>
            <a:endParaRPr lang="en-IN"/>
          </a:p>
        </p:txBody>
      </p:sp>
    </p:spTree>
    <p:extLst>
      <p:ext uri="{BB962C8B-B14F-4D97-AF65-F5344CB8AC3E}">
        <p14:creationId xmlns:p14="http://schemas.microsoft.com/office/powerpoint/2010/main" val="208963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2510-2051-4BCA-8740-3AC3B4DF4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96D70-4A49-4FA6-B288-124BDD91B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72545C-36B2-460B-A540-7CAFCD097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15FD3B-00E5-45AE-B6F9-921961C2EA1F}"/>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6" name="Footer Placeholder 5">
            <a:extLst>
              <a:ext uri="{FF2B5EF4-FFF2-40B4-BE49-F238E27FC236}">
                <a16:creationId xmlns:a16="http://schemas.microsoft.com/office/drawing/2014/main" id="{4B70266B-F165-4CD9-8BFC-30E5D4E57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E3CE7-3BC5-4701-9085-E7A92E43D0FB}"/>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21957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42B2-A9CF-43AB-A356-921D96D0CA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A68323-6636-43A0-9A41-C0A1AFC1D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F1056-0F17-468D-B59E-5F9FF8B97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5C671E-0E1F-4B3F-BD13-C0985C81E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4F2F3-BD1D-40A8-B42A-6DDC02AFF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12023-C6D7-42E0-8399-09E23D5D253E}"/>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8" name="Footer Placeholder 7">
            <a:extLst>
              <a:ext uri="{FF2B5EF4-FFF2-40B4-BE49-F238E27FC236}">
                <a16:creationId xmlns:a16="http://schemas.microsoft.com/office/drawing/2014/main" id="{D32E4BFE-6D92-4095-B129-097C79F37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CE80DD-E8FB-4A13-B35E-6C6E0014C388}"/>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325474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ADB-0458-4C36-A0E0-F709DEC94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86ECCE-7ACC-4E0A-B139-92C32371511E}"/>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4" name="Footer Placeholder 3">
            <a:extLst>
              <a:ext uri="{FF2B5EF4-FFF2-40B4-BE49-F238E27FC236}">
                <a16:creationId xmlns:a16="http://schemas.microsoft.com/office/drawing/2014/main" id="{92CB9585-2403-43C8-9FC9-6F42914F1F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D1CF88-DCDF-46C8-9453-AB12D92CF933}"/>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89062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750AD-0DDF-4273-961A-8562EE76EA9D}"/>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3" name="Footer Placeholder 2">
            <a:extLst>
              <a:ext uri="{FF2B5EF4-FFF2-40B4-BE49-F238E27FC236}">
                <a16:creationId xmlns:a16="http://schemas.microsoft.com/office/drawing/2014/main" id="{77A3228C-A582-4805-AFDE-CFEB7FA7BC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3F6C55-CD7E-46CB-AA63-9E7ACDC04747}"/>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82994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A9D8-FB0B-4F95-BBEA-836D7A281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0E3E44-89FA-4C8A-B364-3F36E0095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219C7-9BE2-4634-B8B7-911AFBFC4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9B8CA-42CF-42C7-AC0A-2860C46E7F4A}"/>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6" name="Footer Placeholder 5">
            <a:extLst>
              <a:ext uri="{FF2B5EF4-FFF2-40B4-BE49-F238E27FC236}">
                <a16:creationId xmlns:a16="http://schemas.microsoft.com/office/drawing/2014/main" id="{CF893CE6-0589-454B-9A51-8725E1E02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81368-F248-48A9-A4B8-CABF69A231F3}"/>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290561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F2B2-759E-4CDF-9DB2-C8DAECBC2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3BA7C8-EDB2-4FFA-BC20-809C3CF86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F839BB-9272-4896-ABAF-480BDBA0E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CD25B-E456-4EC0-B91A-89079C5B8D7B}"/>
              </a:ext>
            </a:extLst>
          </p:cNvPr>
          <p:cNvSpPr>
            <a:spLocks noGrp="1"/>
          </p:cNvSpPr>
          <p:nvPr>
            <p:ph type="dt" sz="half" idx="10"/>
          </p:nvPr>
        </p:nvSpPr>
        <p:spPr/>
        <p:txBody>
          <a:bodyPr/>
          <a:lstStyle/>
          <a:p>
            <a:fld id="{AD97BD82-4972-47C5-8C34-F272EF45869D}" type="datetimeFigureOut">
              <a:rPr lang="en-IN" smtClean="0"/>
              <a:t>09-02-2025</a:t>
            </a:fld>
            <a:endParaRPr lang="en-IN"/>
          </a:p>
        </p:txBody>
      </p:sp>
      <p:sp>
        <p:nvSpPr>
          <p:cNvPr id="6" name="Footer Placeholder 5">
            <a:extLst>
              <a:ext uri="{FF2B5EF4-FFF2-40B4-BE49-F238E27FC236}">
                <a16:creationId xmlns:a16="http://schemas.microsoft.com/office/drawing/2014/main" id="{AB01E158-A086-4BEE-A6F6-A32E6FEBD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BE34D1-79DA-442D-AAEF-67874F66F160}"/>
              </a:ext>
            </a:extLst>
          </p:cNvPr>
          <p:cNvSpPr>
            <a:spLocks noGrp="1"/>
          </p:cNvSpPr>
          <p:nvPr>
            <p:ph type="sldNum" sz="quarter" idx="12"/>
          </p:nvPr>
        </p:nvSpPr>
        <p:spPr/>
        <p:txBody>
          <a:bodyPr/>
          <a:lstStyle/>
          <a:p>
            <a:fld id="{1101F79A-15D8-480A-9EBC-10878949B6CC}" type="slidenum">
              <a:rPr lang="en-IN" smtClean="0"/>
              <a:t>‹#›</a:t>
            </a:fld>
            <a:endParaRPr lang="en-IN"/>
          </a:p>
        </p:txBody>
      </p:sp>
    </p:spTree>
    <p:extLst>
      <p:ext uri="{BB962C8B-B14F-4D97-AF65-F5344CB8AC3E}">
        <p14:creationId xmlns:p14="http://schemas.microsoft.com/office/powerpoint/2010/main" val="34898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46EBA-7555-4CF2-A148-B67520466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F5D6C-A073-42A3-8219-A1E9384DE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B9AC9-0CA0-46A2-BADB-192626189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7BD82-4972-47C5-8C34-F272EF45869D}" type="datetimeFigureOut">
              <a:rPr lang="en-IN" smtClean="0"/>
              <a:t>09-02-2025</a:t>
            </a:fld>
            <a:endParaRPr lang="en-IN"/>
          </a:p>
        </p:txBody>
      </p:sp>
      <p:sp>
        <p:nvSpPr>
          <p:cNvPr id="5" name="Footer Placeholder 4">
            <a:extLst>
              <a:ext uri="{FF2B5EF4-FFF2-40B4-BE49-F238E27FC236}">
                <a16:creationId xmlns:a16="http://schemas.microsoft.com/office/drawing/2014/main" id="{42428BD7-7CC7-4140-A7AC-9235EDB55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AEFB3F-3755-4FA4-9A88-1C394E8ED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1F79A-15D8-480A-9EBC-10878949B6CC}" type="slidenum">
              <a:rPr lang="en-IN" smtClean="0"/>
              <a:t>‹#›</a:t>
            </a:fld>
            <a:endParaRPr lang="en-IN"/>
          </a:p>
        </p:txBody>
      </p:sp>
    </p:spTree>
    <p:extLst>
      <p:ext uri="{BB962C8B-B14F-4D97-AF65-F5344CB8AC3E}">
        <p14:creationId xmlns:p14="http://schemas.microsoft.com/office/powerpoint/2010/main" val="386233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C48E1-098A-493F-AEA9-F56169906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AB1EA5-232A-433B-82AC-8F26E5803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0E24F-C8AA-41CC-A1C9-D210F6D2B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95D09-4F9A-47B7-8DC5-5DFF1D7D01B0}" type="datetimeFigureOut">
              <a:rPr lang="en-US" smtClean="0"/>
              <a:t>2/9/2025</a:t>
            </a:fld>
            <a:endParaRPr lang="en-US"/>
          </a:p>
        </p:txBody>
      </p:sp>
      <p:sp>
        <p:nvSpPr>
          <p:cNvPr id="5" name="Footer Placeholder 4">
            <a:extLst>
              <a:ext uri="{FF2B5EF4-FFF2-40B4-BE49-F238E27FC236}">
                <a16:creationId xmlns:a16="http://schemas.microsoft.com/office/drawing/2014/main" id="{98127103-7C91-436A-8AD8-ED53A7102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D4954-4A84-4F4B-9CD5-64C691E7E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D37AE-D4E1-437F-9CC5-514BA6DC3DF2}" type="slidenum">
              <a:rPr lang="en-US" smtClean="0"/>
              <a:t>‹#›</a:t>
            </a:fld>
            <a:endParaRPr lang="en-US"/>
          </a:p>
        </p:txBody>
      </p:sp>
    </p:spTree>
    <p:extLst>
      <p:ext uri="{BB962C8B-B14F-4D97-AF65-F5344CB8AC3E}">
        <p14:creationId xmlns:p14="http://schemas.microsoft.com/office/powerpoint/2010/main" val="57163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016F4-90B1-4885-8E94-89C9F9667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F57616-1F68-4E46-8859-56B7C9209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3FC0E-F8DC-4B95-BE48-210432965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99B53-767F-4B1C-BBBD-D2A7AD233FA3}" type="datetimeFigureOut">
              <a:rPr lang="en-IN" smtClean="0"/>
              <a:t>09-02-2025</a:t>
            </a:fld>
            <a:endParaRPr lang="en-IN"/>
          </a:p>
        </p:txBody>
      </p:sp>
      <p:sp>
        <p:nvSpPr>
          <p:cNvPr id="5" name="Footer Placeholder 4">
            <a:extLst>
              <a:ext uri="{FF2B5EF4-FFF2-40B4-BE49-F238E27FC236}">
                <a16:creationId xmlns:a16="http://schemas.microsoft.com/office/drawing/2014/main" id="{A72A9419-36D9-4066-B9B5-0915BE50D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86A24F-CD9D-48A0-B9E4-3E29212F1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C6B97-E513-47CF-94B6-9376C9F34900}" type="slidenum">
              <a:rPr lang="en-IN" smtClean="0"/>
              <a:t>‹#›</a:t>
            </a:fld>
            <a:endParaRPr lang="en-IN"/>
          </a:p>
        </p:txBody>
      </p:sp>
    </p:spTree>
    <p:extLst>
      <p:ext uri="{BB962C8B-B14F-4D97-AF65-F5344CB8AC3E}">
        <p14:creationId xmlns:p14="http://schemas.microsoft.com/office/powerpoint/2010/main" val="2197504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3EC1E2-62D8-4AF3-8787-BE8AEA792CC8}"/>
              </a:ext>
            </a:extLst>
          </p:cNvPr>
          <p:cNvSpPr/>
          <p:nvPr/>
        </p:nvSpPr>
        <p:spPr>
          <a:xfrm>
            <a:off x="0" y="0"/>
            <a:ext cx="6096000" cy="6858000"/>
          </a:xfrm>
          <a:prstGeom prst="rect">
            <a:avLst/>
          </a:prstGeom>
          <a:solidFill>
            <a:srgbClr val="0E2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3C4BE63-8035-4281-8916-49421C5B32E3}"/>
              </a:ext>
            </a:extLst>
          </p:cNvPr>
          <p:cNvSpPr/>
          <p:nvPr/>
        </p:nvSpPr>
        <p:spPr>
          <a:xfrm>
            <a:off x="6096000" y="0"/>
            <a:ext cx="6096000" cy="6858000"/>
          </a:xfrm>
          <a:prstGeom prst="rect">
            <a:avLst/>
          </a:prstGeom>
          <a:solidFill>
            <a:srgbClr val="FF1B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Diagram 20">
            <a:extLst>
              <a:ext uri="{FF2B5EF4-FFF2-40B4-BE49-F238E27FC236}">
                <a16:creationId xmlns:a16="http://schemas.microsoft.com/office/drawing/2014/main" id="{8DAB3AFF-D9F1-47EF-34BA-519587CEEA48}"/>
              </a:ext>
            </a:extLst>
          </p:cNvPr>
          <p:cNvGraphicFramePr/>
          <p:nvPr>
            <p:extLst>
              <p:ext uri="{D42A27DB-BD31-4B8C-83A1-F6EECF244321}">
                <p14:modId xmlns:p14="http://schemas.microsoft.com/office/powerpoint/2010/main" val="998020958"/>
              </p:ext>
            </p:extLst>
          </p:nvPr>
        </p:nvGraphicFramePr>
        <p:xfrm>
          <a:off x="4942347" y="141514"/>
          <a:ext cx="6574971" cy="6574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FB37F600-E7BC-4A19-BC62-16B2D55D4399}"/>
              </a:ext>
            </a:extLst>
          </p:cNvPr>
          <p:cNvGrpSpPr/>
          <p:nvPr/>
        </p:nvGrpSpPr>
        <p:grpSpPr>
          <a:xfrm>
            <a:off x="676728" y="1088570"/>
            <a:ext cx="4916715" cy="4916715"/>
            <a:chOff x="676728" y="1088570"/>
            <a:chExt cx="4916715" cy="4916715"/>
          </a:xfrm>
        </p:grpSpPr>
        <p:sp>
          <p:nvSpPr>
            <p:cNvPr id="6" name="Oval 5">
              <a:extLst>
                <a:ext uri="{FF2B5EF4-FFF2-40B4-BE49-F238E27FC236}">
                  <a16:creationId xmlns:a16="http://schemas.microsoft.com/office/drawing/2014/main" id="{17BAE35A-4050-4848-9DC8-CCB10784C1E9}"/>
                </a:ext>
              </a:extLst>
            </p:cNvPr>
            <p:cNvSpPr/>
            <p:nvPr/>
          </p:nvSpPr>
          <p:spPr>
            <a:xfrm>
              <a:off x="676728" y="1088570"/>
              <a:ext cx="4916715" cy="4916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560240D-B8D4-4C5B-A74A-B404FFB5540B}"/>
                </a:ext>
              </a:extLst>
            </p:cNvPr>
            <p:cNvSpPr txBox="1"/>
            <p:nvPr/>
          </p:nvSpPr>
          <p:spPr>
            <a:xfrm>
              <a:off x="1230993" y="2459504"/>
              <a:ext cx="3634014" cy="18774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Adventure Works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Georgia" panose="02040502050405020303" pitchFamily="18"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Georgia" panose="02040502050405020303" pitchFamily="18" charset="0"/>
                </a:rPr>
                <a:t>- By Group 2</a:t>
              </a:r>
              <a:endParaRPr kumimoji="0" lang="en-US" sz="2400" b="0" i="0" u="none" strike="noStrike" kern="1200" cap="none" spc="0" normalizeH="0" baseline="0" noProof="0" dirty="0">
                <a:ln>
                  <a:noFill/>
                </a:ln>
                <a:solidFill>
                  <a:srgbClr val="000000"/>
                </a:solidFill>
                <a:effectLst/>
                <a:uLnTx/>
                <a:uFillTx/>
                <a:latin typeface="Georgia" panose="02040502050405020303" pitchFamily="18" charset="0"/>
                <a:ea typeface="+mn-ea"/>
                <a:cs typeface="+mn-cs"/>
              </a:endParaRPr>
            </a:p>
          </p:txBody>
        </p:sp>
        <p:grpSp>
          <p:nvGrpSpPr>
            <p:cNvPr id="9" name="Group 8">
              <a:extLst>
                <a:ext uri="{FF2B5EF4-FFF2-40B4-BE49-F238E27FC236}">
                  <a16:creationId xmlns:a16="http://schemas.microsoft.com/office/drawing/2014/main" id="{C2EE0E0C-8201-4B9A-A08C-619F148E0CDC}"/>
                </a:ext>
              </a:extLst>
            </p:cNvPr>
            <p:cNvGrpSpPr/>
            <p:nvPr/>
          </p:nvGrpSpPr>
          <p:grpSpPr>
            <a:xfrm>
              <a:off x="2565593" y="4542320"/>
              <a:ext cx="1138984" cy="129089"/>
              <a:chOff x="10101430" y="6465351"/>
              <a:chExt cx="1138984" cy="129089"/>
            </a:xfrm>
            <a:solidFill>
              <a:srgbClr val="FF1B6A"/>
            </a:solidFill>
          </p:grpSpPr>
          <p:grpSp>
            <p:nvGrpSpPr>
              <p:cNvPr id="10" name="Group 9">
                <a:extLst>
                  <a:ext uri="{FF2B5EF4-FFF2-40B4-BE49-F238E27FC236}">
                    <a16:creationId xmlns:a16="http://schemas.microsoft.com/office/drawing/2014/main" id="{58EB70B6-4B7B-481B-8B9E-137FF12E0064}"/>
                  </a:ext>
                </a:extLst>
              </p:cNvPr>
              <p:cNvGrpSpPr/>
              <p:nvPr/>
            </p:nvGrpSpPr>
            <p:grpSpPr>
              <a:xfrm>
                <a:off x="10101430" y="6465351"/>
                <a:ext cx="328101" cy="129089"/>
                <a:chOff x="10101430" y="6465351"/>
                <a:chExt cx="328101" cy="129089"/>
              </a:xfrm>
              <a:grpFill/>
            </p:grpSpPr>
            <p:sp>
              <p:nvSpPr>
                <p:cNvPr id="17" name="Oval 16">
                  <a:extLst>
                    <a:ext uri="{FF2B5EF4-FFF2-40B4-BE49-F238E27FC236}">
                      <a16:creationId xmlns:a16="http://schemas.microsoft.com/office/drawing/2014/main" id="{F6AFDDBB-AAC1-4240-A984-D1783BD4B939}"/>
                    </a:ext>
                  </a:extLst>
                </p:cNvPr>
                <p:cNvSpPr/>
                <p:nvPr/>
              </p:nvSpPr>
              <p:spPr>
                <a:xfrm>
                  <a:off x="10101430"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802794ED-60BE-48C2-A404-C8918185C829}"/>
                    </a:ext>
                  </a:extLst>
                </p:cNvPr>
                <p:cNvSpPr/>
                <p:nvPr/>
              </p:nvSpPr>
              <p:spPr>
                <a:xfrm>
                  <a:off x="10300442"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84AEA1D7-318D-4A67-AA4E-096F0F44E54A}"/>
                  </a:ext>
                </a:extLst>
              </p:cNvPr>
              <p:cNvGrpSpPr/>
              <p:nvPr/>
            </p:nvGrpSpPr>
            <p:grpSpPr>
              <a:xfrm>
                <a:off x="10506872" y="6465351"/>
                <a:ext cx="328101" cy="129089"/>
                <a:chOff x="10101430" y="6465351"/>
                <a:chExt cx="328101" cy="129089"/>
              </a:xfrm>
              <a:grpFill/>
            </p:grpSpPr>
            <p:sp>
              <p:nvSpPr>
                <p:cNvPr id="15" name="Oval 14">
                  <a:extLst>
                    <a:ext uri="{FF2B5EF4-FFF2-40B4-BE49-F238E27FC236}">
                      <a16:creationId xmlns:a16="http://schemas.microsoft.com/office/drawing/2014/main" id="{24FD69E1-5EBF-4131-973D-A8FF88B4063C}"/>
                    </a:ext>
                  </a:extLst>
                </p:cNvPr>
                <p:cNvSpPr/>
                <p:nvPr/>
              </p:nvSpPr>
              <p:spPr>
                <a:xfrm>
                  <a:off x="10101430"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7BE40722-3904-4184-BAB1-0C9110D48FB9}"/>
                    </a:ext>
                  </a:extLst>
                </p:cNvPr>
                <p:cNvSpPr/>
                <p:nvPr/>
              </p:nvSpPr>
              <p:spPr>
                <a:xfrm>
                  <a:off x="10300442"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B579B22B-604B-4DB5-BED9-81DD497DEF86}"/>
                  </a:ext>
                </a:extLst>
              </p:cNvPr>
              <p:cNvGrpSpPr/>
              <p:nvPr/>
            </p:nvGrpSpPr>
            <p:grpSpPr>
              <a:xfrm>
                <a:off x="10912313" y="6465351"/>
                <a:ext cx="328101" cy="129089"/>
                <a:chOff x="10101430" y="6465351"/>
                <a:chExt cx="328101" cy="129089"/>
              </a:xfrm>
              <a:grpFill/>
            </p:grpSpPr>
            <p:sp>
              <p:nvSpPr>
                <p:cNvPr id="13" name="Oval 12">
                  <a:extLst>
                    <a:ext uri="{FF2B5EF4-FFF2-40B4-BE49-F238E27FC236}">
                      <a16:creationId xmlns:a16="http://schemas.microsoft.com/office/drawing/2014/main" id="{1183CF4B-A47F-453F-A431-C400361E312C}"/>
                    </a:ext>
                  </a:extLst>
                </p:cNvPr>
                <p:cNvSpPr/>
                <p:nvPr/>
              </p:nvSpPr>
              <p:spPr>
                <a:xfrm>
                  <a:off x="10101430"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841A2C0B-0C99-47E3-B0CD-2A449FDAB172}"/>
                    </a:ext>
                  </a:extLst>
                </p:cNvPr>
                <p:cNvSpPr/>
                <p:nvPr/>
              </p:nvSpPr>
              <p:spPr>
                <a:xfrm>
                  <a:off x="10300442" y="6465351"/>
                  <a:ext cx="129089" cy="129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Tree>
    <p:extLst>
      <p:ext uri="{BB962C8B-B14F-4D97-AF65-F5344CB8AC3E}">
        <p14:creationId xmlns:p14="http://schemas.microsoft.com/office/powerpoint/2010/main" val="405334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C7CB8-9EC1-47AF-ED23-D58E9AB2A0A4}"/>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B7EBB721-0FE5-3896-3F20-EF9231A8FA9B}"/>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7EE1485E-A8AD-4D6C-1C42-3A7A47A8275E}"/>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7081472C-8D71-6561-45E2-C30C60171B4D}"/>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7FF638-69F3-13D9-1024-C4842998B996}"/>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EFA099B8-EC31-8AD3-48BF-34927F7F95D7}"/>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Monthly Trends</a:t>
            </a:r>
            <a:endParaRPr lang="en-US" sz="600" dirty="0"/>
          </a:p>
        </p:txBody>
      </p:sp>
      <p:graphicFrame>
        <p:nvGraphicFramePr>
          <p:cNvPr id="4" name="Chart 3">
            <a:extLst>
              <a:ext uri="{FF2B5EF4-FFF2-40B4-BE49-F238E27FC236}">
                <a16:creationId xmlns:a16="http://schemas.microsoft.com/office/drawing/2014/main" id="{94D78F2F-CFCE-CCCD-B018-0785F5AD7050}"/>
              </a:ext>
            </a:extLst>
          </p:cNvPr>
          <p:cNvGraphicFramePr>
            <a:graphicFrameLocks/>
          </p:cNvGraphicFramePr>
          <p:nvPr>
            <p:extLst>
              <p:ext uri="{D42A27DB-BD31-4B8C-83A1-F6EECF244321}">
                <p14:modId xmlns:p14="http://schemas.microsoft.com/office/powerpoint/2010/main" val="3876085862"/>
              </p:ext>
            </p:extLst>
          </p:nvPr>
        </p:nvGraphicFramePr>
        <p:xfrm>
          <a:off x="1359107" y="2204809"/>
          <a:ext cx="5236565" cy="354472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B24BE14-6394-AD09-31D4-3F02B9627D82}"/>
              </a:ext>
            </a:extLst>
          </p:cNvPr>
          <p:cNvSpPr txBox="1"/>
          <p:nvPr/>
        </p:nvSpPr>
        <p:spPr>
          <a:xfrm>
            <a:off x="7195279" y="2238231"/>
            <a:ext cx="3637613"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sales have increased steadily through all the months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June month accounted sudden spike in sales</a:t>
            </a:r>
          </a:p>
          <a:p>
            <a:endParaRPr lang="en-US" sz="2000" dirty="0"/>
          </a:p>
          <a:p>
            <a:pPr marL="342900" indent="-342900">
              <a:buFont typeface="Wingdings" panose="05000000000000000000" pitchFamily="2" charset="2"/>
              <a:buChar char="v"/>
            </a:pPr>
            <a:r>
              <a:rPr lang="en-US" sz="2000" dirty="0"/>
              <a:t>December month having highest recorded sales</a:t>
            </a:r>
          </a:p>
          <a:p>
            <a:endParaRPr lang="en-US" sz="2000" dirty="0"/>
          </a:p>
          <a:p>
            <a:pPr marL="342900" indent="-342900">
              <a:buFont typeface="Wingdings" panose="05000000000000000000" pitchFamily="2" charset="2"/>
              <a:buChar char="v"/>
            </a:pPr>
            <a:r>
              <a:rPr lang="en-US" sz="2000" dirty="0"/>
              <a:t>January recorded lowest sales</a:t>
            </a:r>
            <a:endParaRPr lang="en-IN" sz="2000" dirty="0"/>
          </a:p>
        </p:txBody>
      </p:sp>
    </p:spTree>
    <p:extLst>
      <p:ext uri="{BB962C8B-B14F-4D97-AF65-F5344CB8AC3E}">
        <p14:creationId xmlns:p14="http://schemas.microsoft.com/office/powerpoint/2010/main" val="371229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C65AB-FA9A-BE1B-78A3-78D07B4DFC51}"/>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D4555C98-9280-DE25-EBE6-7F42231A9F37}"/>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DAF1EE6C-9868-C1F1-981E-2854A8BC96CF}"/>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B446F75A-7D43-13DF-357C-E9CA08E9A704}"/>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06683-84EF-A492-B06D-5EA700D610D5}"/>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31A12D6-BFC3-AEC1-F339-D4F62CFBEDB2}"/>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Global Market Distribution</a:t>
            </a:r>
          </a:p>
        </p:txBody>
      </p:sp>
      <p:pic>
        <p:nvPicPr>
          <p:cNvPr id="3" name="Picture 2">
            <a:extLst>
              <a:ext uri="{FF2B5EF4-FFF2-40B4-BE49-F238E27FC236}">
                <a16:creationId xmlns:a16="http://schemas.microsoft.com/office/drawing/2014/main" id="{254A937E-CDB3-54D9-2974-AAA410FC778B}"/>
              </a:ext>
            </a:extLst>
          </p:cNvPr>
          <p:cNvPicPr>
            <a:picLocks noChangeAspect="1"/>
          </p:cNvPicPr>
          <p:nvPr/>
        </p:nvPicPr>
        <p:blipFill>
          <a:blip r:embed="rId2"/>
          <a:stretch>
            <a:fillRect/>
          </a:stretch>
        </p:blipFill>
        <p:spPr>
          <a:xfrm>
            <a:off x="2038662" y="1948942"/>
            <a:ext cx="8163625" cy="4152055"/>
          </a:xfrm>
          <a:prstGeom prst="rect">
            <a:avLst/>
          </a:prstGeom>
        </p:spPr>
      </p:pic>
      <p:pic>
        <p:nvPicPr>
          <p:cNvPr id="6" name="Picture 5">
            <a:extLst>
              <a:ext uri="{FF2B5EF4-FFF2-40B4-BE49-F238E27FC236}">
                <a16:creationId xmlns:a16="http://schemas.microsoft.com/office/drawing/2014/main" id="{4D82B709-9990-7DE0-4D8E-C87B3E61C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474" y="2717437"/>
            <a:ext cx="357826" cy="357826"/>
          </a:xfrm>
          <a:prstGeom prst="rect">
            <a:avLst/>
          </a:prstGeom>
        </p:spPr>
      </p:pic>
      <p:pic>
        <p:nvPicPr>
          <p:cNvPr id="7" name="Picture 6">
            <a:extLst>
              <a:ext uri="{FF2B5EF4-FFF2-40B4-BE49-F238E27FC236}">
                <a16:creationId xmlns:a16="http://schemas.microsoft.com/office/drawing/2014/main" id="{B85A651E-CE7D-C4D6-10E9-AD6380608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29" y="3453876"/>
            <a:ext cx="357826" cy="357826"/>
          </a:xfrm>
          <a:prstGeom prst="rect">
            <a:avLst/>
          </a:prstGeom>
        </p:spPr>
      </p:pic>
      <p:pic>
        <p:nvPicPr>
          <p:cNvPr id="8" name="Picture 7">
            <a:extLst>
              <a:ext uri="{FF2B5EF4-FFF2-40B4-BE49-F238E27FC236}">
                <a16:creationId xmlns:a16="http://schemas.microsoft.com/office/drawing/2014/main" id="{9E200055-0C90-2C63-3478-308419AD3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092" y="4873568"/>
            <a:ext cx="357826" cy="357826"/>
          </a:xfrm>
          <a:prstGeom prst="rect">
            <a:avLst/>
          </a:prstGeom>
        </p:spPr>
      </p:pic>
      <p:pic>
        <p:nvPicPr>
          <p:cNvPr id="11" name="Picture 10">
            <a:extLst>
              <a:ext uri="{FF2B5EF4-FFF2-40B4-BE49-F238E27FC236}">
                <a16:creationId xmlns:a16="http://schemas.microsoft.com/office/drawing/2014/main" id="{E9D6BC8A-8CE0-E52C-A48A-12C67E207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153" y="2748584"/>
            <a:ext cx="357826" cy="357826"/>
          </a:xfrm>
          <a:prstGeom prst="rect">
            <a:avLst/>
          </a:prstGeom>
        </p:spPr>
      </p:pic>
      <p:pic>
        <p:nvPicPr>
          <p:cNvPr id="12" name="Picture 11">
            <a:extLst>
              <a:ext uri="{FF2B5EF4-FFF2-40B4-BE49-F238E27FC236}">
                <a16:creationId xmlns:a16="http://schemas.microsoft.com/office/drawing/2014/main" id="{82FBC525-81DB-2B3F-1A45-5C34F1595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649" y="2882783"/>
            <a:ext cx="357826" cy="357826"/>
          </a:xfrm>
          <a:prstGeom prst="rect">
            <a:avLst/>
          </a:prstGeom>
        </p:spPr>
      </p:pic>
      <p:pic>
        <p:nvPicPr>
          <p:cNvPr id="13" name="Picture 12">
            <a:extLst>
              <a:ext uri="{FF2B5EF4-FFF2-40B4-BE49-F238E27FC236}">
                <a16:creationId xmlns:a16="http://schemas.microsoft.com/office/drawing/2014/main" id="{330107D1-CF70-91C3-EB8F-B8735E7E3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995" y="3155720"/>
            <a:ext cx="357826" cy="357826"/>
          </a:xfrm>
          <a:prstGeom prst="rect">
            <a:avLst/>
          </a:prstGeom>
        </p:spPr>
      </p:pic>
      <p:cxnSp>
        <p:nvCxnSpPr>
          <p:cNvPr id="37" name="Straight Connector 36">
            <a:extLst>
              <a:ext uri="{FF2B5EF4-FFF2-40B4-BE49-F238E27FC236}">
                <a16:creationId xmlns:a16="http://schemas.microsoft.com/office/drawing/2014/main" id="{6CE93E42-3B97-2266-C735-58D370817658}"/>
              </a:ext>
            </a:extLst>
          </p:cNvPr>
          <p:cNvCxnSpPr>
            <a:stCxn id="6" idx="2"/>
          </p:cNvCxnSpPr>
          <p:nvPr/>
        </p:nvCxnSpPr>
        <p:spPr>
          <a:xfrm>
            <a:off x="6299387" y="3075263"/>
            <a:ext cx="0" cy="1653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D567E1-B655-EBF7-155E-C9F3380E49F0}"/>
              </a:ext>
            </a:extLst>
          </p:cNvPr>
          <p:cNvCxnSpPr>
            <a:cxnSpLocks/>
          </p:cNvCxnSpPr>
          <p:nvPr/>
        </p:nvCxnSpPr>
        <p:spPr>
          <a:xfrm flipH="1">
            <a:off x="3852472" y="3240609"/>
            <a:ext cx="24469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71183A-024A-CE97-FA6B-E512E581D393}"/>
              </a:ext>
            </a:extLst>
          </p:cNvPr>
          <p:cNvCxnSpPr>
            <a:cxnSpLocks/>
            <a:stCxn id="7" idx="2"/>
          </p:cNvCxnSpPr>
          <p:nvPr/>
        </p:nvCxnSpPr>
        <p:spPr>
          <a:xfrm>
            <a:off x="6639242" y="3811702"/>
            <a:ext cx="0" cy="2132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BBBAF8-6594-6275-2C68-BDCAA5C8A29F}"/>
              </a:ext>
            </a:extLst>
          </p:cNvPr>
          <p:cNvCxnSpPr>
            <a:cxnSpLocks/>
          </p:cNvCxnSpPr>
          <p:nvPr/>
        </p:nvCxnSpPr>
        <p:spPr>
          <a:xfrm flipH="1">
            <a:off x="3851605" y="2858035"/>
            <a:ext cx="867" cy="3825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F1CBDE-2232-CAF8-5F04-0735966A4EAB}"/>
              </a:ext>
            </a:extLst>
          </p:cNvPr>
          <p:cNvCxnSpPr>
            <a:cxnSpLocks/>
          </p:cNvCxnSpPr>
          <p:nvPr/>
        </p:nvCxnSpPr>
        <p:spPr>
          <a:xfrm flipV="1">
            <a:off x="3087005" y="5231394"/>
            <a:ext cx="0" cy="1344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CCE20D4-8A5B-A701-B0A7-D692F74F51D7}"/>
              </a:ext>
            </a:extLst>
          </p:cNvPr>
          <p:cNvCxnSpPr>
            <a:cxnSpLocks/>
          </p:cNvCxnSpPr>
          <p:nvPr/>
        </p:nvCxnSpPr>
        <p:spPr>
          <a:xfrm flipH="1" flipV="1">
            <a:off x="1631887" y="5365820"/>
            <a:ext cx="145511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63A44C8-B00D-CD0F-E47E-EDB8437E3B80}"/>
              </a:ext>
            </a:extLst>
          </p:cNvPr>
          <p:cNvCxnSpPr>
            <a:cxnSpLocks/>
          </p:cNvCxnSpPr>
          <p:nvPr/>
        </p:nvCxnSpPr>
        <p:spPr>
          <a:xfrm flipH="1">
            <a:off x="1631887" y="4024969"/>
            <a:ext cx="500735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0D5A39D-CB4F-F407-D794-6B031D48A87F}"/>
              </a:ext>
            </a:extLst>
          </p:cNvPr>
          <p:cNvCxnSpPr>
            <a:cxnSpLocks/>
          </p:cNvCxnSpPr>
          <p:nvPr/>
        </p:nvCxnSpPr>
        <p:spPr>
          <a:xfrm flipH="1">
            <a:off x="1631887" y="2858035"/>
            <a:ext cx="22197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F8CE3C-50C9-8DBA-04BE-988AC6F53381}"/>
              </a:ext>
            </a:extLst>
          </p:cNvPr>
          <p:cNvCxnSpPr>
            <a:cxnSpLocks/>
          </p:cNvCxnSpPr>
          <p:nvPr/>
        </p:nvCxnSpPr>
        <p:spPr>
          <a:xfrm>
            <a:off x="9283908" y="3509736"/>
            <a:ext cx="17071" cy="17216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4762E5A-21AF-2163-87F6-4F34F8E21DD7}"/>
              </a:ext>
            </a:extLst>
          </p:cNvPr>
          <p:cNvCxnSpPr>
            <a:cxnSpLocks/>
          </p:cNvCxnSpPr>
          <p:nvPr/>
        </p:nvCxnSpPr>
        <p:spPr>
          <a:xfrm>
            <a:off x="9104995" y="3423484"/>
            <a:ext cx="1455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2B57877-F82F-80A9-7F34-E8E75F1DA54E}"/>
              </a:ext>
            </a:extLst>
          </p:cNvPr>
          <p:cNvCxnSpPr>
            <a:cxnSpLocks/>
          </p:cNvCxnSpPr>
          <p:nvPr/>
        </p:nvCxnSpPr>
        <p:spPr>
          <a:xfrm>
            <a:off x="9300979" y="5231394"/>
            <a:ext cx="1259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DE7E864-26CC-2C9A-9BC3-238368389FB1}"/>
              </a:ext>
            </a:extLst>
          </p:cNvPr>
          <p:cNvCxnSpPr>
            <a:cxnSpLocks/>
          </p:cNvCxnSpPr>
          <p:nvPr/>
        </p:nvCxnSpPr>
        <p:spPr>
          <a:xfrm>
            <a:off x="9845496" y="4366069"/>
            <a:ext cx="7146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0A7DDE-BE33-D13F-AA4B-2B609A8A7A86}"/>
              </a:ext>
            </a:extLst>
          </p:cNvPr>
          <p:cNvCxnSpPr>
            <a:cxnSpLocks/>
          </p:cNvCxnSpPr>
          <p:nvPr/>
        </p:nvCxnSpPr>
        <p:spPr>
          <a:xfrm>
            <a:off x="9122120" y="3106410"/>
            <a:ext cx="0" cy="3222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E26A7B-8799-3C36-020B-9ADCA6AFB204}"/>
              </a:ext>
            </a:extLst>
          </p:cNvPr>
          <p:cNvCxnSpPr>
            <a:cxnSpLocks/>
            <a:stCxn id="12" idx="2"/>
          </p:cNvCxnSpPr>
          <p:nvPr/>
        </p:nvCxnSpPr>
        <p:spPr>
          <a:xfrm>
            <a:off x="9541562" y="3240609"/>
            <a:ext cx="0" cy="4983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FF3CB76-8ACF-64F6-2DA2-C4F1F6C109C9}"/>
              </a:ext>
            </a:extLst>
          </p:cNvPr>
          <p:cNvCxnSpPr>
            <a:cxnSpLocks/>
          </p:cNvCxnSpPr>
          <p:nvPr/>
        </p:nvCxnSpPr>
        <p:spPr>
          <a:xfrm flipH="1">
            <a:off x="9541562" y="3738974"/>
            <a:ext cx="3039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AA5987-792B-955B-D0F4-EA7E94DF4C2F}"/>
              </a:ext>
            </a:extLst>
          </p:cNvPr>
          <p:cNvCxnSpPr>
            <a:cxnSpLocks/>
          </p:cNvCxnSpPr>
          <p:nvPr/>
        </p:nvCxnSpPr>
        <p:spPr>
          <a:xfrm>
            <a:off x="9845496" y="3738974"/>
            <a:ext cx="0" cy="6270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60019C7-249E-AFDC-95AD-AD522AAB4ED8}"/>
              </a:ext>
            </a:extLst>
          </p:cNvPr>
          <p:cNvSpPr txBox="1"/>
          <p:nvPr/>
        </p:nvSpPr>
        <p:spPr>
          <a:xfrm>
            <a:off x="327526" y="2671608"/>
            <a:ext cx="1303494" cy="400110"/>
          </a:xfrm>
          <a:prstGeom prst="rect">
            <a:avLst/>
          </a:prstGeom>
          <a:noFill/>
        </p:spPr>
        <p:txBody>
          <a:bodyPr wrap="square" rtlCol="0">
            <a:spAutoFit/>
          </a:bodyPr>
          <a:lstStyle/>
          <a:p>
            <a:pPr algn="r"/>
            <a:r>
              <a:rPr lang="en-US" sz="2000" dirty="0"/>
              <a:t>Canada</a:t>
            </a:r>
            <a:endParaRPr lang="en-IN" dirty="0"/>
          </a:p>
        </p:txBody>
      </p:sp>
      <p:sp>
        <p:nvSpPr>
          <p:cNvPr id="122" name="TextBox 121">
            <a:extLst>
              <a:ext uri="{FF2B5EF4-FFF2-40B4-BE49-F238E27FC236}">
                <a16:creationId xmlns:a16="http://schemas.microsoft.com/office/drawing/2014/main" id="{93C52B31-3E77-C9C2-8BD7-9D1A4450D667}"/>
              </a:ext>
            </a:extLst>
          </p:cNvPr>
          <p:cNvSpPr txBox="1"/>
          <p:nvPr/>
        </p:nvSpPr>
        <p:spPr>
          <a:xfrm>
            <a:off x="327526" y="5152519"/>
            <a:ext cx="1303494" cy="400110"/>
          </a:xfrm>
          <a:prstGeom prst="rect">
            <a:avLst/>
          </a:prstGeom>
          <a:noFill/>
        </p:spPr>
        <p:txBody>
          <a:bodyPr wrap="square" rtlCol="0">
            <a:spAutoFit/>
          </a:bodyPr>
          <a:lstStyle/>
          <a:p>
            <a:pPr algn="r"/>
            <a:r>
              <a:rPr lang="en-US" sz="2000" dirty="0"/>
              <a:t>Australia</a:t>
            </a:r>
            <a:endParaRPr lang="en-IN" dirty="0"/>
          </a:p>
        </p:txBody>
      </p:sp>
      <p:sp>
        <p:nvSpPr>
          <p:cNvPr id="123" name="TextBox 122">
            <a:extLst>
              <a:ext uri="{FF2B5EF4-FFF2-40B4-BE49-F238E27FC236}">
                <a16:creationId xmlns:a16="http://schemas.microsoft.com/office/drawing/2014/main" id="{97D3C591-941A-F315-AEA9-78B9CD4256FF}"/>
              </a:ext>
            </a:extLst>
          </p:cNvPr>
          <p:cNvSpPr txBox="1"/>
          <p:nvPr/>
        </p:nvSpPr>
        <p:spPr>
          <a:xfrm>
            <a:off x="327526" y="3809623"/>
            <a:ext cx="1303494" cy="400110"/>
          </a:xfrm>
          <a:prstGeom prst="rect">
            <a:avLst/>
          </a:prstGeom>
          <a:noFill/>
        </p:spPr>
        <p:txBody>
          <a:bodyPr wrap="square" rtlCol="0">
            <a:spAutoFit/>
          </a:bodyPr>
          <a:lstStyle/>
          <a:p>
            <a:pPr algn="r"/>
            <a:r>
              <a:rPr lang="en-US" sz="2000" dirty="0"/>
              <a:t>USA</a:t>
            </a:r>
            <a:endParaRPr lang="en-IN" dirty="0"/>
          </a:p>
        </p:txBody>
      </p:sp>
      <p:sp>
        <p:nvSpPr>
          <p:cNvPr id="124" name="TextBox 123">
            <a:extLst>
              <a:ext uri="{FF2B5EF4-FFF2-40B4-BE49-F238E27FC236}">
                <a16:creationId xmlns:a16="http://schemas.microsoft.com/office/drawing/2014/main" id="{0C8B6E46-332C-4E17-23C4-CE6B43164067}"/>
              </a:ext>
            </a:extLst>
          </p:cNvPr>
          <p:cNvSpPr txBox="1"/>
          <p:nvPr/>
        </p:nvSpPr>
        <p:spPr>
          <a:xfrm>
            <a:off x="10560114" y="5031339"/>
            <a:ext cx="1303494" cy="400110"/>
          </a:xfrm>
          <a:prstGeom prst="rect">
            <a:avLst/>
          </a:prstGeom>
          <a:noFill/>
        </p:spPr>
        <p:txBody>
          <a:bodyPr wrap="square" rtlCol="0">
            <a:spAutoFit/>
          </a:bodyPr>
          <a:lstStyle/>
          <a:p>
            <a:r>
              <a:rPr lang="en-US" sz="2000" dirty="0"/>
              <a:t>France</a:t>
            </a:r>
            <a:endParaRPr lang="en-IN" dirty="0"/>
          </a:p>
        </p:txBody>
      </p:sp>
      <p:sp>
        <p:nvSpPr>
          <p:cNvPr id="125" name="TextBox 124">
            <a:extLst>
              <a:ext uri="{FF2B5EF4-FFF2-40B4-BE49-F238E27FC236}">
                <a16:creationId xmlns:a16="http://schemas.microsoft.com/office/drawing/2014/main" id="{FBDBA9C2-726F-CD8C-EE17-17EF5EE6DC65}"/>
              </a:ext>
            </a:extLst>
          </p:cNvPr>
          <p:cNvSpPr txBox="1"/>
          <p:nvPr/>
        </p:nvSpPr>
        <p:spPr>
          <a:xfrm>
            <a:off x="10562426" y="4172415"/>
            <a:ext cx="1303494" cy="400110"/>
          </a:xfrm>
          <a:prstGeom prst="rect">
            <a:avLst/>
          </a:prstGeom>
          <a:noFill/>
        </p:spPr>
        <p:txBody>
          <a:bodyPr wrap="square" rtlCol="0">
            <a:spAutoFit/>
          </a:bodyPr>
          <a:lstStyle/>
          <a:p>
            <a:r>
              <a:rPr lang="en-US" sz="2000" dirty="0"/>
              <a:t>Germany</a:t>
            </a:r>
            <a:endParaRPr lang="en-IN" dirty="0"/>
          </a:p>
        </p:txBody>
      </p:sp>
      <p:sp>
        <p:nvSpPr>
          <p:cNvPr id="126" name="TextBox 125">
            <a:extLst>
              <a:ext uri="{FF2B5EF4-FFF2-40B4-BE49-F238E27FC236}">
                <a16:creationId xmlns:a16="http://schemas.microsoft.com/office/drawing/2014/main" id="{8E27A7D7-6FA9-7D4F-1056-744396AB38E9}"/>
              </a:ext>
            </a:extLst>
          </p:cNvPr>
          <p:cNvSpPr txBox="1"/>
          <p:nvPr/>
        </p:nvSpPr>
        <p:spPr>
          <a:xfrm>
            <a:off x="10560114" y="3232679"/>
            <a:ext cx="1303494" cy="400110"/>
          </a:xfrm>
          <a:prstGeom prst="rect">
            <a:avLst/>
          </a:prstGeom>
          <a:noFill/>
        </p:spPr>
        <p:txBody>
          <a:bodyPr wrap="square" rtlCol="0">
            <a:spAutoFit/>
          </a:bodyPr>
          <a:lstStyle/>
          <a:p>
            <a:r>
              <a:rPr lang="en-US" sz="2000" dirty="0"/>
              <a:t>UK</a:t>
            </a:r>
            <a:endParaRPr lang="en-IN" dirty="0"/>
          </a:p>
        </p:txBody>
      </p:sp>
    </p:spTree>
    <p:extLst>
      <p:ext uri="{BB962C8B-B14F-4D97-AF65-F5344CB8AC3E}">
        <p14:creationId xmlns:p14="http://schemas.microsoft.com/office/powerpoint/2010/main" val="196349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1341-544E-17FB-0E17-9B9FE03394D3}"/>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286A0FD7-B30C-EC02-9F19-B874BE792A2B}"/>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4CE29544-884E-B8C6-5903-DC56DF2146A0}"/>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AC52487B-F33A-C1F5-A84D-91010EA88DE3}"/>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1592677-C8F4-7B65-0300-69CA9CD21A11}"/>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4653FCE-A1E6-6EA6-02C2-55FEC93C440F}"/>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Country-wise Analysis</a:t>
            </a:r>
          </a:p>
        </p:txBody>
      </p:sp>
      <p:pic>
        <p:nvPicPr>
          <p:cNvPr id="16" name="Picture 15">
            <a:extLst>
              <a:ext uri="{FF2B5EF4-FFF2-40B4-BE49-F238E27FC236}">
                <a16:creationId xmlns:a16="http://schemas.microsoft.com/office/drawing/2014/main" id="{3DA22766-6AEA-37F6-691A-51FC6C8D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326" y="2084342"/>
            <a:ext cx="5236565" cy="3544720"/>
          </a:xfrm>
          <a:prstGeom prst="rect">
            <a:avLst/>
          </a:prstGeom>
          <a:solidFill>
            <a:srgbClr val="FFFFFF">
              <a:shade val="85000"/>
            </a:srgbClr>
          </a:solidFill>
          <a:ln w="3175"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Box 13">
            <a:extLst>
              <a:ext uri="{FF2B5EF4-FFF2-40B4-BE49-F238E27FC236}">
                <a16:creationId xmlns:a16="http://schemas.microsoft.com/office/drawing/2014/main" id="{740F6FF0-47BB-9E5A-6CC3-0E99C87CBB6D}"/>
              </a:ext>
            </a:extLst>
          </p:cNvPr>
          <p:cNvSpPr txBox="1"/>
          <p:nvPr/>
        </p:nvSpPr>
        <p:spPr>
          <a:xfrm>
            <a:off x="1359107" y="2579429"/>
            <a:ext cx="3637613" cy="255454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USA and Australia have highest sales and profits by country</a:t>
            </a:r>
          </a:p>
          <a:p>
            <a:endParaRPr lang="en-US" sz="2000" dirty="0"/>
          </a:p>
          <a:p>
            <a:pPr marL="342900" indent="-342900">
              <a:buFont typeface="Wingdings" panose="05000000000000000000" pitchFamily="2" charset="2"/>
              <a:buChar char="v"/>
            </a:pPr>
            <a:r>
              <a:rPr lang="en-US" sz="2000" dirty="0"/>
              <a:t>Canada and European countries have the lowest sales and profits by country</a:t>
            </a:r>
          </a:p>
          <a:p>
            <a:endParaRPr lang="en-US" sz="2000" dirty="0"/>
          </a:p>
        </p:txBody>
      </p:sp>
    </p:spTree>
    <p:extLst>
      <p:ext uri="{BB962C8B-B14F-4D97-AF65-F5344CB8AC3E}">
        <p14:creationId xmlns:p14="http://schemas.microsoft.com/office/powerpoint/2010/main" val="29674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26411-9BBA-26B1-08FD-1BD7FDAC6865}"/>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798190AD-4DB5-EA40-68BB-C69A6CE01EED}"/>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33D4C948-2569-7611-7D8A-AEA1D4F9F278}"/>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F78DD14A-C900-2854-2A8E-6453EDB2AD48}"/>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B2D17-3C7E-FF90-5F9B-70C7F0D7257C}"/>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D37DF991-5F35-6ECF-BC41-9C33AB5080DF}"/>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Product Category Analysis</a:t>
            </a:r>
          </a:p>
        </p:txBody>
      </p:sp>
      <p:pic>
        <p:nvPicPr>
          <p:cNvPr id="6" name="Picture 5">
            <a:extLst>
              <a:ext uri="{FF2B5EF4-FFF2-40B4-BE49-F238E27FC236}">
                <a16:creationId xmlns:a16="http://schemas.microsoft.com/office/drawing/2014/main" id="{3EBE91D9-7DCE-B967-15B0-1B2CAFF21643}"/>
              </a:ext>
            </a:extLst>
          </p:cNvPr>
          <p:cNvPicPr>
            <a:picLocks noChangeAspect="1"/>
          </p:cNvPicPr>
          <p:nvPr/>
        </p:nvPicPr>
        <p:blipFill>
          <a:blip r:embed="rId2"/>
          <a:stretch>
            <a:fillRect/>
          </a:stretch>
        </p:blipFill>
        <p:spPr>
          <a:xfrm>
            <a:off x="1112364" y="2135144"/>
            <a:ext cx="6130265" cy="3524742"/>
          </a:xfrm>
          <a:prstGeom prst="rect">
            <a:avLst/>
          </a:prstGeom>
        </p:spPr>
      </p:pic>
      <p:sp>
        <p:nvSpPr>
          <p:cNvPr id="7" name="TextBox 6">
            <a:extLst>
              <a:ext uri="{FF2B5EF4-FFF2-40B4-BE49-F238E27FC236}">
                <a16:creationId xmlns:a16="http://schemas.microsoft.com/office/drawing/2014/main" id="{7F4A01A5-2596-F764-CD2B-897DF509B75F}"/>
              </a:ext>
            </a:extLst>
          </p:cNvPr>
          <p:cNvSpPr txBox="1"/>
          <p:nvPr/>
        </p:nvSpPr>
        <p:spPr>
          <a:xfrm>
            <a:off x="7587165" y="2312465"/>
            <a:ext cx="3637613" cy="317009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Bikes category has amounted to highest sales and profits, although the quantity ordered is low</a:t>
            </a:r>
          </a:p>
          <a:p>
            <a:endParaRPr lang="en-US" sz="2000" dirty="0"/>
          </a:p>
          <a:p>
            <a:pPr marL="342900" indent="-342900">
              <a:buFont typeface="Wingdings" panose="05000000000000000000" pitchFamily="2" charset="2"/>
              <a:buChar char="v"/>
            </a:pPr>
            <a:r>
              <a:rPr lang="en-US" sz="2000" dirty="0"/>
              <a:t>Accessories and Clothing Categories are ordered in great numbers yet the sales and profits are less compared to bikes</a:t>
            </a:r>
          </a:p>
        </p:txBody>
      </p:sp>
    </p:spTree>
    <p:extLst>
      <p:ext uri="{BB962C8B-B14F-4D97-AF65-F5344CB8AC3E}">
        <p14:creationId xmlns:p14="http://schemas.microsoft.com/office/powerpoint/2010/main" val="106833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63AE7-5558-D758-06B3-4176A3929241}"/>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76C5C682-59CE-3702-0480-EEB5602201BA}"/>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721C6958-4D87-5BE7-11BA-0A213A106886}"/>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335549A0-A8B0-EC1F-401F-F0105AAFE923}"/>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933603-ED0E-67E0-973D-E09CAD78B0C7}"/>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7D58DCEE-8101-1630-658E-066B79734AC3}"/>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Top 10 Subcategories By Profit</a:t>
            </a:r>
          </a:p>
        </p:txBody>
      </p:sp>
      <p:sp>
        <p:nvSpPr>
          <p:cNvPr id="7" name="TextBox 6">
            <a:extLst>
              <a:ext uri="{FF2B5EF4-FFF2-40B4-BE49-F238E27FC236}">
                <a16:creationId xmlns:a16="http://schemas.microsoft.com/office/drawing/2014/main" id="{C3AE2BB1-6156-E70F-422E-C2B92B64FA55}"/>
              </a:ext>
            </a:extLst>
          </p:cNvPr>
          <p:cNvSpPr txBox="1"/>
          <p:nvPr/>
        </p:nvSpPr>
        <p:spPr>
          <a:xfrm>
            <a:off x="1226472" y="2692982"/>
            <a:ext cx="3637613"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Road bikes and Mountain bikes generated highest profits</a:t>
            </a:r>
          </a:p>
          <a:p>
            <a:endParaRPr lang="en-US" sz="2000" dirty="0"/>
          </a:p>
          <a:p>
            <a:pPr marL="342900" indent="-342900">
              <a:buFont typeface="Wingdings" panose="05000000000000000000" pitchFamily="2" charset="2"/>
              <a:buChar char="v"/>
            </a:pPr>
            <a:r>
              <a:rPr lang="en-US" sz="2000" dirty="0"/>
              <a:t>Touring bikes, Helmets, Tires and Tubes also contributed significantly </a:t>
            </a:r>
          </a:p>
        </p:txBody>
      </p:sp>
      <p:pic>
        <p:nvPicPr>
          <p:cNvPr id="11" name="Picture 10">
            <a:extLst>
              <a:ext uri="{FF2B5EF4-FFF2-40B4-BE49-F238E27FC236}">
                <a16:creationId xmlns:a16="http://schemas.microsoft.com/office/drawing/2014/main" id="{89965DCB-F027-8D9A-68C9-6057EF2D8F83}"/>
              </a:ext>
            </a:extLst>
          </p:cNvPr>
          <p:cNvPicPr>
            <a:picLocks noChangeAspect="1"/>
          </p:cNvPicPr>
          <p:nvPr/>
        </p:nvPicPr>
        <p:blipFill>
          <a:blip r:embed="rId2"/>
          <a:stretch>
            <a:fillRect/>
          </a:stretch>
        </p:blipFill>
        <p:spPr>
          <a:xfrm>
            <a:off x="5181598" y="2155124"/>
            <a:ext cx="6130265" cy="3524741"/>
          </a:xfrm>
          <a:prstGeom prst="rect">
            <a:avLst/>
          </a:prstGeom>
        </p:spPr>
      </p:pic>
    </p:spTree>
    <p:extLst>
      <p:ext uri="{BB962C8B-B14F-4D97-AF65-F5344CB8AC3E}">
        <p14:creationId xmlns:p14="http://schemas.microsoft.com/office/powerpoint/2010/main" val="7143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6A2F1-8C22-2EF7-85F8-0B61E7AF5E66}"/>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85CFC0CD-AD0F-AEC2-732C-0F686CDF195F}"/>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718C65B2-00B5-0AA0-3038-53402C6E3C40}"/>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59E9E674-1B03-F412-5F6E-8F71DC71123C}"/>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E2F817-1CA5-A3AE-DD8B-0ACBF1309836}"/>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E4A434-CD5F-CDC8-1E68-A0DB997721D8}"/>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Customer Demographics</a:t>
            </a:r>
          </a:p>
        </p:txBody>
      </p:sp>
      <p:sp>
        <p:nvSpPr>
          <p:cNvPr id="4" name="TextBox 3">
            <a:extLst>
              <a:ext uri="{FF2B5EF4-FFF2-40B4-BE49-F238E27FC236}">
                <a16:creationId xmlns:a16="http://schemas.microsoft.com/office/drawing/2014/main" id="{A014325E-9107-3BFA-7421-CE3C7FBD522C}"/>
              </a:ext>
            </a:extLst>
          </p:cNvPr>
          <p:cNvSpPr txBox="1"/>
          <p:nvPr/>
        </p:nvSpPr>
        <p:spPr>
          <a:xfrm>
            <a:off x="1219914" y="2591382"/>
            <a:ext cx="3637613" cy="193899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Middle Aged customers have generated more sales for the company</a:t>
            </a:r>
          </a:p>
          <a:p>
            <a:endParaRPr lang="en-US" sz="2000" dirty="0"/>
          </a:p>
          <a:p>
            <a:pPr marL="342900" indent="-342900">
              <a:buFont typeface="Wingdings" panose="05000000000000000000" pitchFamily="2" charset="2"/>
              <a:buChar char="v"/>
            </a:pPr>
            <a:r>
              <a:rPr lang="en-US" sz="2000" dirty="0"/>
              <a:t>Adults, on the other hand, have generated less sales</a:t>
            </a:r>
          </a:p>
        </p:txBody>
      </p:sp>
      <p:pic>
        <p:nvPicPr>
          <p:cNvPr id="8" name="Picture 7">
            <a:extLst>
              <a:ext uri="{FF2B5EF4-FFF2-40B4-BE49-F238E27FC236}">
                <a16:creationId xmlns:a16="http://schemas.microsoft.com/office/drawing/2014/main" id="{EB5D15B0-29FE-9E52-E5AD-3C9C2DCD6492}"/>
              </a:ext>
            </a:extLst>
          </p:cNvPr>
          <p:cNvPicPr>
            <a:picLocks noChangeAspect="1"/>
          </p:cNvPicPr>
          <p:nvPr/>
        </p:nvPicPr>
        <p:blipFill>
          <a:blip r:embed="rId2"/>
          <a:stretch>
            <a:fillRect/>
          </a:stretch>
        </p:blipFill>
        <p:spPr>
          <a:xfrm>
            <a:off x="5151858" y="2078631"/>
            <a:ext cx="5820228" cy="3808297"/>
          </a:xfrm>
          <a:prstGeom prst="rect">
            <a:avLst/>
          </a:prstGeom>
        </p:spPr>
      </p:pic>
    </p:spTree>
    <p:extLst>
      <p:ext uri="{BB962C8B-B14F-4D97-AF65-F5344CB8AC3E}">
        <p14:creationId xmlns:p14="http://schemas.microsoft.com/office/powerpoint/2010/main" val="330126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F0517-3152-0D0A-8626-00C41588F24B}"/>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569F43E8-F3FB-1104-B2C8-558A318B3BB3}"/>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BBD76D2D-FF97-79BB-50F9-C355D5138E17}"/>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CA2032A2-7E65-9E04-CF2A-5613F3A9B67A}"/>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77E0F2-2DB9-0538-B50D-7697AF3880BC}"/>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AEFCEDC7-A6D6-0533-E53F-D1F679E526D9}"/>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Customer Segments</a:t>
            </a:r>
          </a:p>
        </p:txBody>
      </p:sp>
      <p:sp>
        <p:nvSpPr>
          <p:cNvPr id="4" name="TextBox 3">
            <a:extLst>
              <a:ext uri="{FF2B5EF4-FFF2-40B4-BE49-F238E27FC236}">
                <a16:creationId xmlns:a16="http://schemas.microsoft.com/office/drawing/2014/main" id="{32B3B47F-F62F-850F-2EC7-E589D93C330E}"/>
              </a:ext>
            </a:extLst>
          </p:cNvPr>
          <p:cNvSpPr txBox="1"/>
          <p:nvPr/>
        </p:nvSpPr>
        <p:spPr>
          <a:xfrm>
            <a:off x="7693285" y="2810167"/>
            <a:ext cx="3637613"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Married males and unmarried females represent strong segments</a:t>
            </a:r>
          </a:p>
          <a:p>
            <a:endParaRPr lang="en-US" sz="2000" dirty="0"/>
          </a:p>
          <a:p>
            <a:pPr marL="342900" indent="-342900">
              <a:buFont typeface="Wingdings" panose="05000000000000000000" pitchFamily="2" charset="2"/>
              <a:buChar char="v"/>
            </a:pPr>
            <a:r>
              <a:rPr lang="en-US" sz="2000" dirty="0"/>
              <a:t>Unmarried males represent comparatively weaker segment</a:t>
            </a:r>
          </a:p>
        </p:txBody>
      </p:sp>
      <p:pic>
        <p:nvPicPr>
          <p:cNvPr id="5" name="Picture 4">
            <a:extLst>
              <a:ext uri="{FF2B5EF4-FFF2-40B4-BE49-F238E27FC236}">
                <a16:creationId xmlns:a16="http://schemas.microsoft.com/office/drawing/2014/main" id="{EF686BA7-D3EC-E4A8-DC4E-C5B6B7780883}"/>
              </a:ext>
            </a:extLst>
          </p:cNvPr>
          <p:cNvPicPr>
            <a:picLocks noChangeAspect="1"/>
          </p:cNvPicPr>
          <p:nvPr/>
        </p:nvPicPr>
        <p:blipFill>
          <a:blip r:embed="rId2"/>
          <a:stretch>
            <a:fillRect/>
          </a:stretch>
        </p:blipFill>
        <p:spPr>
          <a:xfrm>
            <a:off x="1359107" y="2459993"/>
            <a:ext cx="5404550" cy="3536310"/>
          </a:xfrm>
          <a:prstGeom prst="rect">
            <a:avLst/>
          </a:prstGeom>
        </p:spPr>
      </p:pic>
    </p:spTree>
    <p:extLst>
      <p:ext uri="{BB962C8B-B14F-4D97-AF65-F5344CB8AC3E}">
        <p14:creationId xmlns:p14="http://schemas.microsoft.com/office/powerpoint/2010/main" val="266403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F34D2-2A21-FBBA-06AA-CFFF943A368D}"/>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A8992A8B-C87E-FA43-9D63-A267628DD73B}"/>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4C488631-FA41-F9AB-F5C0-458BE51B5598}"/>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C912969C-A698-80CF-F9E4-9AF6DCE65AE3}"/>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94BEAC-2804-4871-2BE3-25C1777E4AAF}"/>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B05ABDC7-63CC-3797-FEF3-25638724BB7B}"/>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Customer Occupation</a:t>
            </a:r>
          </a:p>
        </p:txBody>
      </p:sp>
      <p:sp>
        <p:nvSpPr>
          <p:cNvPr id="4" name="TextBox 3">
            <a:extLst>
              <a:ext uri="{FF2B5EF4-FFF2-40B4-BE49-F238E27FC236}">
                <a16:creationId xmlns:a16="http://schemas.microsoft.com/office/drawing/2014/main" id="{7EB780DA-C8C9-74C8-A90D-0958D39BF4FE}"/>
              </a:ext>
            </a:extLst>
          </p:cNvPr>
          <p:cNvSpPr txBox="1"/>
          <p:nvPr/>
        </p:nvSpPr>
        <p:spPr>
          <a:xfrm>
            <a:off x="1219914" y="2591382"/>
            <a:ext cx="3637613" cy="193899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Professional and Skilled Manual customers have generated more sales</a:t>
            </a:r>
          </a:p>
          <a:p>
            <a:endParaRPr lang="en-US" sz="2000" dirty="0"/>
          </a:p>
          <a:p>
            <a:pPr marL="342900" indent="-342900">
              <a:buFont typeface="Wingdings" panose="05000000000000000000" pitchFamily="2" charset="2"/>
              <a:buChar char="v"/>
            </a:pPr>
            <a:r>
              <a:rPr lang="en-US" sz="2000" dirty="0"/>
              <a:t>Manual customers have generated least sales</a:t>
            </a:r>
          </a:p>
        </p:txBody>
      </p:sp>
      <p:pic>
        <p:nvPicPr>
          <p:cNvPr id="5" name="Picture 4">
            <a:extLst>
              <a:ext uri="{FF2B5EF4-FFF2-40B4-BE49-F238E27FC236}">
                <a16:creationId xmlns:a16="http://schemas.microsoft.com/office/drawing/2014/main" id="{3E8EA9E9-F473-DE8E-F53F-4AA922A99C21}"/>
              </a:ext>
            </a:extLst>
          </p:cNvPr>
          <p:cNvPicPr>
            <a:picLocks noChangeAspect="1"/>
          </p:cNvPicPr>
          <p:nvPr/>
        </p:nvPicPr>
        <p:blipFill>
          <a:blip r:embed="rId2"/>
          <a:stretch>
            <a:fillRect/>
          </a:stretch>
        </p:blipFill>
        <p:spPr>
          <a:xfrm>
            <a:off x="5151858" y="2135144"/>
            <a:ext cx="5820228" cy="3751785"/>
          </a:xfrm>
          <a:prstGeom prst="rect">
            <a:avLst/>
          </a:prstGeom>
        </p:spPr>
      </p:pic>
    </p:spTree>
    <p:extLst>
      <p:ext uri="{BB962C8B-B14F-4D97-AF65-F5344CB8AC3E}">
        <p14:creationId xmlns:p14="http://schemas.microsoft.com/office/powerpoint/2010/main" val="181641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6E9D-D85C-9A62-222F-DE62D57EAE24}"/>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BA396F51-D457-914C-0A23-7058371A4C3A}"/>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SUMMARY</a:t>
            </a:r>
          </a:p>
        </p:txBody>
      </p:sp>
      <p:grpSp>
        <p:nvGrpSpPr>
          <p:cNvPr id="25" name="Group 24">
            <a:extLst>
              <a:ext uri="{FF2B5EF4-FFF2-40B4-BE49-F238E27FC236}">
                <a16:creationId xmlns:a16="http://schemas.microsoft.com/office/drawing/2014/main" id="{70080742-CAF0-3278-B472-814FAA753749}"/>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16C782A2-732E-5F01-7CF1-405252F2B643}"/>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A6482C-A23A-29BB-8309-C2D4108C7A93}"/>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F3925CF4-D8B7-5052-6FF8-A1757933A13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160328" y="1279735"/>
            <a:ext cx="10349501" cy="5214792"/>
          </a:xfrm>
          <a:prstGeom prst="rect">
            <a:avLst/>
          </a:prstGeom>
          <a:ln>
            <a:noFill/>
          </a:ln>
        </p:spPr>
      </p:pic>
      <p:sp>
        <p:nvSpPr>
          <p:cNvPr id="19" name="TextBox 18">
            <a:extLst>
              <a:ext uri="{FF2B5EF4-FFF2-40B4-BE49-F238E27FC236}">
                <a16:creationId xmlns:a16="http://schemas.microsoft.com/office/drawing/2014/main" id="{83DF5E7B-1DE6-5D86-E816-FE2D6C4E3B3C}"/>
              </a:ext>
            </a:extLst>
          </p:cNvPr>
          <p:cNvSpPr txBox="1"/>
          <p:nvPr/>
        </p:nvSpPr>
        <p:spPr>
          <a:xfrm>
            <a:off x="1468678" y="1823315"/>
            <a:ext cx="9732799"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t>2013 was a strong year in sales, profit and order quantity. The decline in the sales for 2014 suggest for strategic decisions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Highest sales during December and sudden spike in sales in June indicate that customers buy more products during holiday seasons and summers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Bikes have dominated the sales and profits. This can be leveraged to expand into global markets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Accessories and Clothing have amounted for lower sales and profits despite more number orders, suggesting the need for lower production costs to maximize profits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company needs to target Canada and European markets for more sales by campaigning and also sponsoring sports events to get global recognition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36029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21D83-77CF-C512-696B-793061F9A5A0}"/>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6134E3F1-341A-03D7-102E-FEFAC8545429}"/>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SUMMARY</a:t>
            </a:r>
          </a:p>
        </p:txBody>
      </p:sp>
      <p:grpSp>
        <p:nvGrpSpPr>
          <p:cNvPr id="25" name="Group 24">
            <a:extLst>
              <a:ext uri="{FF2B5EF4-FFF2-40B4-BE49-F238E27FC236}">
                <a16:creationId xmlns:a16="http://schemas.microsoft.com/office/drawing/2014/main" id="{C7BB440A-7B54-A93A-8D4D-8A88E49B0947}"/>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E7C6A49F-5F9E-1695-4A75-79B9690AE1C2}"/>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09B5E1-1058-12AE-B003-EC4D2FD9DC28}"/>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BBAFB519-6366-40CD-7166-2EE3841A90D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160328" y="1279735"/>
            <a:ext cx="10349501" cy="5214792"/>
          </a:xfrm>
          <a:prstGeom prst="rect">
            <a:avLst/>
          </a:prstGeom>
          <a:ln>
            <a:noFill/>
          </a:ln>
        </p:spPr>
      </p:pic>
      <p:sp>
        <p:nvSpPr>
          <p:cNvPr id="19" name="TextBox 18">
            <a:extLst>
              <a:ext uri="{FF2B5EF4-FFF2-40B4-BE49-F238E27FC236}">
                <a16:creationId xmlns:a16="http://schemas.microsoft.com/office/drawing/2014/main" id="{F9DC0389-4DB0-3704-41BF-B8FF93191235}"/>
              </a:ext>
            </a:extLst>
          </p:cNvPr>
          <p:cNvSpPr txBox="1"/>
          <p:nvPr/>
        </p:nvSpPr>
        <p:spPr>
          <a:xfrm>
            <a:off x="1468678" y="1823315"/>
            <a:ext cx="9732799"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Most of the customer base comprises of Middle-Aged people, suggesting the need for targeting customers of other age groups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Married customers tend to purchase more compared to single customers, indicates the role family dynamics in sales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Customers with Professional and Skilled Occupations order more products, suggests financial stability can increase the purchasing power of people</a:t>
            </a:r>
          </a:p>
        </p:txBody>
      </p:sp>
    </p:spTree>
    <p:extLst>
      <p:ext uri="{BB962C8B-B14F-4D97-AF65-F5344CB8AC3E}">
        <p14:creationId xmlns:p14="http://schemas.microsoft.com/office/powerpoint/2010/main" val="2684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283FFFF-0FD7-41AE-97A4-9B1644366F48}"/>
              </a:ext>
            </a:extLst>
          </p:cNvPr>
          <p:cNvGrpSpPr/>
          <p:nvPr/>
        </p:nvGrpSpPr>
        <p:grpSpPr>
          <a:xfrm>
            <a:off x="1631887" y="1732331"/>
            <a:ext cx="4059896" cy="4253340"/>
            <a:chOff x="5751689" y="610305"/>
            <a:chExt cx="3838223" cy="6061461"/>
          </a:xfrm>
        </p:grpSpPr>
        <p:grpSp>
          <p:nvGrpSpPr>
            <p:cNvPr id="8" name="Group 7">
              <a:extLst>
                <a:ext uri="{FF2B5EF4-FFF2-40B4-BE49-F238E27FC236}">
                  <a16:creationId xmlns:a16="http://schemas.microsoft.com/office/drawing/2014/main" id="{0A984D4D-2C8B-4055-8845-B27131891AF8}"/>
                </a:ext>
              </a:extLst>
            </p:cNvPr>
            <p:cNvGrpSpPr/>
            <p:nvPr/>
          </p:nvGrpSpPr>
          <p:grpSpPr>
            <a:xfrm>
              <a:off x="5751689" y="610305"/>
              <a:ext cx="3838223" cy="688622"/>
              <a:chOff x="5751689" y="1111955"/>
              <a:chExt cx="3838223" cy="688622"/>
            </a:xfrm>
          </p:grpSpPr>
          <p:sp>
            <p:nvSpPr>
              <p:cNvPr id="6" name="Oval 5">
                <a:extLst>
                  <a:ext uri="{FF2B5EF4-FFF2-40B4-BE49-F238E27FC236}">
                    <a16:creationId xmlns:a16="http://schemas.microsoft.com/office/drawing/2014/main" id="{7FB56AF2-6E37-4894-A26D-7747A797D8BD}"/>
                  </a:ext>
                </a:extLst>
              </p:cNvPr>
              <p:cNvSpPr/>
              <p:nvPr/>
            </p:nvSpPr>
            <p:spPr>
              <a:xfrm>
                <a:off x="5751689" y="1111955"/>
                <a:ext cx="688622" cy="6886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
                    <a:cs typeface="Arial" panose="020B0604020202020204" pitchFamily="34" charset="0"/>
                  </a:rPr>
                  <a:t>01</a:t>
                </a:r>
                <a:endParaRPr kumimoji="0" lang="en-IN" sz="2000" b="1" i="0" u="none" strike="noStrike" kern="1200" cap="none" spc="0" normalizeH="0" baseline="0" noProof="0" dirty="0">
                  <a:ln>
                    <a:noFill/>
                  </a:ln>
                  <a:solidFill>
                    <a:prstClr val="white"/>
                  </a:solidFill>
                  <a:effectLst/>
                  <a:uLnTx/>
                  <a:uFillTx/>
                  <a:latin typeface="Georgia Pro "/>
                  <a:cs typeface="Arial" panose="020B0604020202020204" pitchFamily="34" charset="0"/>
                </a:endParaRPr>
              </a:p>
            </p:txBody>
          </p:sp>
          <p:sp>
            <p:nvSpPr>
              <p:cNvPr id="7" name="Rectangle 6">
                <a:extLst>
                  <a:ext uri="{FF2B5EF4-FFF2-40B4-BE49-F238E27FC236}">
                    <a16:creationId xmlns:a16="http://schemas.microsoft.com/office/drawing/2014/main" id="{3F421AEE-A2E8-4CAE-BB92-E34C1033F09D}"/>
                  </a:ext>
                </a:extLst>
              </p:cNvPr>
              <p:cNvSpPr/>
              <p:nvPr/>
            </p:nvSpPr>
            <p:spPr>
              <a:xfrm>
                <a:off x="6556426" y="1193098"/>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Project Recap</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nvGrpSpPr>
            <p:cNvPr id="9" name="Group 8">
              <a:extLst>
                <a:ext uri="{FF2B5EF4-FFF2-40B4-BE49-F238E27FC236}">
                  <a16:creationId xmlns:a16="http://schemas.microsoft.com/office/drawing/2014/main" id="{69916D21-B522-4A50-B73A-513C5FC4E110}"/>
                </a:ext>
              </a:extLst>
            </p:cNvPr>
            <p:cNvGrpSpPr/>
            <p:nvPr/>
          </p:nvGrpSpPr>
          <p:grpSpPr>
            <a:xfrm>
              <a:off x="5751689" y="1684873"/>
              <a:ext cx="3838223" cy="688622"/>
              <a:chOff x="5751689" y="1111955"/>
              <a:chExt cx="3838223" cy="688622"/>
            </a:xfrm>
          </p:grpSpPr>
          <p:sp>
            <p:nvSpPr>
              <p:cNvPr id="10" name="Oval 9">
                <a:extLst>
                  <a:ext uri="{FF2B5EF4-FFF2-40B4-BE49-F238E27FC236}">
                    <a16:creationId xmlns:a16="http://schemas.microsoft.com/office/drawing/2014/main" id="{87CAB9DA-BF07-4FE9-82CD-1A1E9F9532C7}"/>
                  </a:ext>
                </a:extLst>
              </p:cNvPr>
              <p:cNvSpPr/>
              <p:nvPr/>
            </p:nvSpPr>
            <p:spPr>
              <a:xfrm>
                <a:off x="5751689" y="1111955"/>
                <a:ext cx="688622" cy="6886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
                    <a:cs typeface="Arial" panose="020B0604020202020204" pitchFamily="34" charset="0"/>
                  </a:rPr>
                  <a:t>02</a:t>
                </a:r>
                <a:endParaRPr kumimoji="0" lang="en-IN" sz="2000" b="1" i="0" u="none" strike="noStrike" kern="1200" cap="none" spc="0" normalizeH="0" baseline="0" noProof="0" dirty="0">
                  <a:ln>
                    <a:noFill/>
                  </a:ln>
                  <a:solidFill>
                    <a:prstClr val="white"/>
                  </a:solidFill>
                  <a:effectLst/>
                  <a:uLnTx/>
                  <a:uFillTx/>
                  <a:latin typeface="Georgia Pro "/>
                  <a:cs typeface="Arial" panose="020B0604020202020204" pitchFamily="34" charset="0"/>
                </a:endParaRPr>
              </a:p>
            </p:txBody>
          </p:sp>
          <p:sp>
            <p:nvSpPr>
              <p:cNvPr id="11" name="Rectangle 10">
                <a:extLst>
                  <a:ext uri="{FF2B5EF4-FFF2-40B4-BE49-F238E27FC236}">
                    <a16:creationId xmlns:a16="http://schemas.microsoft.com/office/drawing/2014/main" id="{4DC15FDD-B843-4CDA-A05D-B8AE43B5C908}"/>
                  </a:ext>
                </a:extLst>
              </p:cNvPr>
              <p:cNvSpPr/>
              <p:nvPr/>
            </p:nvSpPr>
            <p:spPr>
              <a:xfrm>
                <a:off x="6556426" y="1195315"/>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Problem Statement</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nvGrpSpPr>
            <p:cNvPr id="12" name="Group 11">
              <a:extLst>
                <a:ext uri="{FF2B5EF4-FFF2-40B4-BE49-F238E27FC236}">
                  <a16:creationId xmlns:a16="http://schemas.microsoft.com/office/drawing/2014/main" id="{A496482F-97BB-42DC-B660-5DAFFD93FE7B}"/>
                </a:ext>
              </a:extLst>
            </p:cNvPr>
            <p:cNvGrpSpPr/>
            <p:nvPr/>
          </p:nvGrpSpPr>
          <p:grpSpPr>
            <a:xfrm>
              <a:off x="5751689" y="2759441"/>
              <a:ext cx="3838223" cy="688622"/>
              <a:chOff x="5751689" y="1111955"/>
              <a:chExt cx="3838223" cy="688622"/>
            </a:xfrm>
          </p:grpSpPr>
          <p:sp>
            <p:nvSpPr>
              <p:cNvPr id="13" name="Oval 12">
                <a:extLst>
                  <a:ext uri="{FF2B5EF4-FFF2-40B4-BE49-F238E27FC236}">
                    <a16:creationId xmlns:a16="http://schemas.microsoft.com/office/drawing/2014/main" id="{427FF7DE-E861-4544-B9DC-5C8A2F332EC5}"/>
                  </a:ext>
                </a:extLst>
              </p:cNvPr>
              <p:cNvSpPr/>
              <p:nvPr/>
            </p:nvSpPr>
            <p:spPr>
              <a:xfrm>
                <a:off x="5751689" y="1111955"/>
                <a:ext cx="688622" cy="6886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
                    <a:cs typeface="Arial" panose="020B0604020202020204" pitchFamily="34" charset="0"/>
                  </a:rPr>
                  <a:t>03</a:t>
                </a:r>
                <a:endParaRPr kumimoji="0" lang="en-IN" sz="2000" b="1" i="0" u="none" strike="noStrike" kern="1200" cap="none" spc="0" normalizeH="0" baseline="0" noProof="0" dirty="0">
                  <a:ln>
                    <a:noFill/>
                  </a:ln>
                  <a:solidFill>
                    <a:prstClr val="white"/>
                  </a:solidFill>
                  <a:effectLst/>
                  <a:uLnTx/>
                  <a:uFillTx/>
                  <a:latin typeface="Georgia Pro "/>
                  <a:cs typeface="Arial" panose="020B0604020202020204" pitchFamily="34" charset="0"/>
                </a:endParaRPr>
              </a:p>
            </p:txBody>
          </p:sp>
          <p:sp>
            <p:nvSpPr>
              <p:cNvPr id="14" name="Rectangle 13">
                <a:extLst>
                  <a:ext uri="{FF2B5EF4-FFF2-40B4-BE49-F238E27FC236}">
                    <a16:creationId xmlns:a16="http://schemas.microsoft.com/office/drawing/2014/main" id="{4193420B-3631-40B7-8A7B-3C66047E3915}"/>
                  </a:ext>
                </a:extLst>
              </p:cNvPr>
              <p:cNvSpPr/>
              <p:nvPr/>
            </p:nvSpPr>
            <p:spPr>
              <a:xfrm>
                <a:off x="6556426" y="1193098"/>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The Analytics Team</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nvGrpSpPr>
            <p:cNvPr id="15" name="Group 14">
              <a:extLst>
                <a:ext uri="{FF2B5EF4-FFF2-40B4-BE49-F238E27FC236}">
                  <a16:creationId xmlns:a16="http://schemas.microsoft.com/office/drawing/2014/main" id="{71193602-2AEF-48ED-8A4E-C3DA038313B0}"/>
                </a:ext>
              </a:extLst>
            </p:cNvPr>
            <p:cNvGrpSpPr/>
            <p:nvPr/>
          </p:nvGrpSpPr>
          <p:grpSpPr>
            <a:xfrm>
              <a:off x="5751689" y="3834009"/>
              <a:ext cx="3838223" cy="688622"/>
              <a:chOff x="5751689" y="1111955"/>
              <a:chExt cx="3838223" cy="688622"/>
            </a:xfrm>
          </p:grpSpPr>
          <p:sp>
            <p:nvSpPr>
              <p:cNvPr id="16" name="Oval 15">
                <a:extLst>
                  <a:ext uri="{FF2B5EF4-FFF2-40B4-BE49-F238E27FC236}">
                    <a16:creationId xmlns:a16="http://schemas.microsoft.com/office/drawing/2014/main" id="{2C50EB5C-B87D-4C5E-9871-FA9374F3C9CC}"/>
                  </a:ext>
                </a:extLst>
              </p:cNvPr>
              <p:cNvSpPr/>
              <p:nvPr/>
            </p:nvSpPr>
            <p:spPr>
              <a:xfrm>
                <a:off x="5751689" y="1111955"/>
                <a:ext cx="688622" cy="6886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
                    <a:cs typeface="Arial" panose="020B0604020202020204" pitchFamily="34" charset="0"/>
                  </a:rPr>
                  <a:t>04</a:t>
                </a:r>
                <a:endParaRPr kumimoji="0" lang="en-IN" sz="2000" b="1" i="0" u="none" strike="noStrike" kern="1200" cap="none" spc="0" normalizeH="0" baseline="0" noProof="0" dirty="0">
                  <a:ln>
                    <a:noFill/>
                  </a:ln>
                  <a:solidFill>
                    <a:prstClr val="white"/>
                  </a:solidFill>
                  <a:effectLst/>
                  <a:uLnTx/>
                  <a:uFillTx/>
                  <a:latin typeface="Georgia Pro "/>
                  <a:cs typeface="Arial" panose="020B0604020202020204" pitchFamily="34" charset="0"/>
                </a:endParaRPr>
              </a:p>
            </p:txBody>
          </p:sp>
          <p:sp>
            <p:nvSpPr>
              <p:cNvPr id="17" name="Rectangle 16">
                <a:extLst>
                  <a:ext uri="{FF2B5EF4-FFF2-40B4-BE49-F238E27FC236}">
                    <a16:creationId xmlns:a16="http://schemas.microsoft.com/office/drawing/2014/main" id="{F0D45FCD-FDFB-4E8A-B241-44D59FFCA131}"/>
                  </a:ext>
                </a:extLst>
              </p:cNvPr>
              <p:cNvSpPr/>
              <p:nvPr/>
            </p:nvSpPr>
            <p:spPr>
              <a:xfrm>
                <a:off x="6556426" y="1190879"/>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Process</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nvGrpSpPr>
            <p:cNvPr id="18" name="Group 17">
              <a:extLst>
                <a:ext uri="{FF2B5EF4-FFF2-40B4-BE49-F238E27FC236}">
                  <a16:creationId xmlns:a16="http://schemas.microsoft.com/office/drawing/2014/main" id="{2D6B74DE-893F-4A1F-AEED-033341D3E041}"/>
                </a:ext>
              </a:extLst>
            </p:cNvPr>
            <p:cNvGrpSpPr/>
            <p:nvPr/>
          </p:nvGrpSpPr>
          <p:grpSpPr>
            <a:xfrm>
              <a:off x="5751689" y="4908577"/>
              <a:ext cx="3838223" cy="688622"/>
              <a:chOff x="5751689" y="1111955"/>
              <a:chExt cx="3838223" cy="688622"/>
            </a:xfrm>
          </p:grpSpPr>
          <p:sp>
            <p:nvSpPr>
              <p:cNvPr id="19" name="Oval 18">
                <a:extLst>
                  <a:ext uri="{FF2B5EF4-FFF2-40B4-BE49-F238E27FC236}">
                    <a16:creationId xmlns:a16="http://schemas.microsoft.com/office/drawing/2014/main" id="{559959B3-E2C9-477A-9C48-8CFD998C29BF}"/>
                  </a:ext>
                </a:extLst>
              </p:cNvPr>
              <p:cNvSpPr/>
              <p:nvPr/>
            </p:nvSpPr>
            <p:spPr>
              <a:xfrm>
                <a:off x="5751689" y="1111955"/>
                <a:ext cx="688622" cy="6886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panose="02040502050405020303" pitchFamily="18" charset="0"/>
                    <a:cs typeface="Arial" panose="020B0604020202020204" pitchFamily="34" charset="0"/>
                  </a:rPr>
                  <a:t>05</a:t>
                </a:r>
                <a:endParaRPr kumimoji="0" lang="en-IN" sz="2000" b="1" i="0" u="none" strike="noStrike" kern="1200" cap="none" spc="0" normalizeH="0" baseline="0" noProof="0" dirty="0">
                  <a:ln>
                    <a:noFill/>
                  </a:ln>
                  <a:solidFill>
                    <a:prstClr val="white"/>
                  </a:solidFill>
                  <a:effectLst/>
                  <a:uLnTx/>
                  <a:uFillTx/>
                  <a:latin typeface="Georgia Pro" panose="02040502050405020303" pitchFamily="18" charset="0"/>
                  <a:cs typeface="Arial" panose="020B0604020202020204" pitchFamily="34" charset="0"/>
                </a:endParaRPr>
              </a:p>
            </p:txBody>
          </p:sp>
          <p:sp>
            <p:nvSpPr>
              <p:cNvPr id="20" name="Rectangle 19">
                <a:extLst>
                  <a:ext uri="{FF2B5EF4-FFF2-40B4-BE49-F238E27FC236}">
                    <a16:creationId xmlns:a16="http://schemas.microsoft.com/office/drawing/2014/main" id="{7317CFC6-7A1A-4359-84EF-8E495D761CF9}"/>
                  </a:ext>
                </a:extLst>
              </p:cNvPr>
              <p:cNvSpPr/>
              <p:nvPr/>
            </p:nvSpPr>
            <p:spPr>
              <a:xfrm>
                <a:off x="6556426" y="1193098"/>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Insights</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nvGrpSpPr>
            <p:cNvPr id="21" name="Group 20">
              <a:extLst>
                <a:ext uri="{FF2B5EF4-FFF2-40B4-BE49-F238E27FC236}">
                  <a16:creationId xmlns:a16="http://schemas.microsoft.com/office/drawing/2014/main" id="{043E985A-6C8F-43D5-B7BE-1DF975BDBD26}"/>
                </a:ext>
              </a:extLst>
            </p:cNvPr>
            <p:cNvGrpSpPr/>
            <p:nvPr/>
          </p:nvGrpSpPr>
          <p:grpSpPr>
            <a:xfrm>
              <a:off x="5751689" y="5983144"/>
              <a:ext cx="3838223" cy="688622"/>
              <a:chOff x="5751689" y="1111955"/>
              <a:chExt cx="3838223" cy="688622"/>
            </a:xfrm>
          </p:grpSpPr>
          <p:sp>
            <p:nvSpPr>
              <p:cNvPr id="22" name="Oval 21">
                <a:extLst>
                  <a:ext uri="{FF2B5EF4-FFF2-40B4-BE49-F238E27FC236}">
                    <a16:creationId xmlns:a16="http://schemas.microsoft.com/office/drawing/2014/main" id="{EE30BD83-E77D-45A2-BE3C-06BD0C95E533}"/>
                  </a:ext>
                </a:extLst>
              </p:cNvPr>
              <p:cNvSpPr/>
              <p:nvPr/>
            </p:nvSpPr>
            <p:spPr>
              <a:xfrm>
                <a:off x="5751689" y="1111955"/>
                <a:ext cx="688622" cy="6886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eorgia Pro" panose="02040502050405020303" pitchFamily="18" charset="0"/>
                    <a:cs typeface="Arial" panose="020B0604020202020204" pitchFamily="34" charset="0"/>
                  </a:rPr>
                  <a:t>06</a:t>
                </a:r>
                <a:endParaRPr kumimoji="0" lang="en-IN" sz="2000" b="1" i="0" u="none" strike="noStrike" kern="1200" cap="none" spc="0" normalizeH="0" baseline="0" noProof="0" dirty="0">
                  <a:ln>
                    <a:noFill/>
                  </a:ln>
                  <a:solidFill>
                    <a:prstClr val="white"/>
                  </a:solidFill>
                  <a:effectLst/>
                  <a:uLnTx/>
                  <a:uFillTx/>
                  <a:latin typeface="Georgia Pro" panose="02040502050405020303" pitchFamily="18" charset="0"/>
                  <a:cs typeface="Arial" panose="020B0604020202020204" pitchFamily="34" charset="0"/>
                </a:endParaRPr>
              </a:p>
            </p:txBody>
          </p:sp>
          <p:sp>
            <p:nvSpPr>
              <p:cNvPr id="23" name="Rectangle 22">
                <a:extLst>
                  <a:ext uri="{FF2B5EF4-FFF2-40B4-BE49-F238E27FC236}">
                    <a16:creationId xmlns:a16="http://schemas.microsoft.com/office/drawing/2014/main" id="{33819001-EE05-447D-B178-1C3F2D879EE2}"/>
                  </a:ext>
                </a:extLst>
              </p:cNvPr>
              <p:cNvSpPr/>
              <p:nvPr/>
            </p:nvSpPr>
            <p:spPr>
              <a:xfrm>
                <a:off x="6556426" y="1194380"/>
                <a:ext cx="3033486" cy="52633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Summary</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grpSp>
      <p:grpSp>
        <p:nvGrpSpPr>
          <p:cNvPr id="2" name="Group 1">
            <a:extLst>
              <a:ext uri="{FF2B5EF4-FFF2-40B4-BE49-F238E27FC236}">
                <a16:creationId xmlns:a16="http://schemas.microsoft.com/office/drawing/2014/main" id="{94FAE4F8-3766-3790-22EB-6D56B9B3FBBE}"/>
              </a:ext>
            </a:extLst>
          </p:cNvPr>
          <p:cNvGrpSpPr/>
          <p:nvPr/>
        </p:nvGrpSpPr>
        <p:grpSpPr>
          <a:xfrm>
            <a:off x="1631887" y="1178135"/>
            <a:ext cx="8928227" cy="50800"/>
            <a:chOff x="1879537" y="698500"/>
            <a:chExt cx="8928227" cy="50800"/>
          </a:xfrm>
        </p:grpSpPr>
        <p:cxnSp>
          <p:nvCxnSpPr>
            <p:cNvPr id="3" name="Straight Connector 2">
              <a:extLst>
                <a:ext uri="{FF2B5EF4-FFF2-40B4-BE49-F238E27FC236}">
                  <a16:creationId xmlns:a16="http://schemas.microsoft.com/office/drawing/2014/main" id="{19E4C974-0E72-2A6B-5187-7E8C4911304B}"/>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B3111B-61B0-3A9E-22D4-AD7C1BFF92FE}"/>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C89414D3-3542-3301-9CFB-236341F08CA8}"/>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AGENDA</a:t>
            </a:r>
          </a:p>
        </p:txBody>
      </p:sp>
      <p:sp>
        <p:nvSpPr>
          <p:cNvPr id="30" name="Oval 29">
            <a:extLst>
              <a:ext uri="{FF2B5EF4-FFF2-40B4-BE49-F238E27FC236}">
                <a16:creationId xmlns:a16="http://schemas.microsoft.com/office/drawing/2014/main" id="{609E9617-F545-FDA4-0B66-B97E650C30E4}"/>
              </a:ext>
            </a:extLst>
          </p:cNvPr>
          <p:cNvSpPr/>
          <p:nvPr/>
        </p:nvSpPr>
        <p:spPr>
          <a:xfrm>
            <a:off x="7706219" y="2799666"/>
            <a:ext cx="1980000" cy="19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c 30">
            <a:extLst>
              <a:ext uri="{FF2B5EF4-FFF2-40B4-BE49-F238E27FC236}">
                <a16:creationId xmlns:a16="http://schemas.microsoft.com/office/drawing/2014/main" id="{2CCB5097-EC4D-AFC4-6CA2-57BA8B18E910}"/>
              </a:ext>
            </a:extLst>
          </p:cNvPr>
          <p:cNvSpPr/>
          <p:nvPr/>
        </p:nvSpPr>
        <p:spPr>
          <a:xfrm>
            <a:off x="6644219" y="1805891"/>
            <a:ext cx="4140000" cy="4140000"/>
          </a:xfrm>
          <a:prstGeom prst="arc">
            <a:avLst>
              <a:gd name="adj1" fmla="val 15519306"/>
              <a:gd name="adj2" fmla="val 86077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Arc 31">
            <a:extLst>
              <a:ext uri="{FF2B5EF4-FFF2-40B4-BE49-F238E27FC236}">
                <a16:creationId xmlns:a16="http://schemas.microsoft.com/office/drawing/2014/main" id="{96F25FBE-D588-274C-4C3E-49F66781A521}"/>
              </a:ext>
            </a:extLst>
          </p:cNvPr>
          <p:cNvSpPr/>
          <p:nvPr/>
        </p:nvSpPr>
        <p:spPr>
          <a:xfrm>
            <a:off x="7526219" y="2619665"/>
            <a:ext cx="2340000" cy="2340000"/>
          </a:xfrm>
          <a:prstGeom prst="arc">
            <a:avLst>
              <a:gd name="adj1" fmla="val 2227901"/>
              <a:gd name="adj2" fmla="val 2135868"/>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sp>
        <p:nvSpPr>
          <p:cNvPr id="33" name="Arc 32">
            <a:extLst>
              <a:ext uri="{FF2B5EF4-FFF2-40B4-BE49-F238E27FC236}">
                <a16:creationId xmlns:a16="http://schemas.microsoft.com/office/drawing/2014/main" id="{D9ADB2B8-728A-90F9-4D4E-BC33B62970C0}"/>
              </a:ext>
            </a:extLst>
          </p:cNvPr>
          <p:cNvSpPr/>
          <p:nvPr/>
        </p:nvSpPr>
        <p:spPr>
          <a:xfrm>
            <a:off x="7112219" y="2226068"/>
            <a:ext cx="3168000" cy="3168000"/>
          </a:xfrm>
          <a:prstGeom prst="arc">
            <a:avLst>
              <a:gd name="adj1" fmla="val 2363236"/>
              <a:gd name="adj2" fmla="val 20596869"/>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pic>
        <p:nvPicPr>
          <p:cNvPr id="35" name="Picture 34">
            <a:extLst>
              <a:ext uri="{FF2B5EF4-FFF2-40B4-BE49-F238E27FC236}">
                <a16:creationId xmlns:a16="http://schemas.microsoft.com/office/drawing/2014/main" id="{CBEB6095-4370-6E4D-95BC-719685E136D3}"/>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8154648" y="3183592"/>
            <a:ext cx="1080000" cy="1080000"/>
          </a:xfrm>
          <a:prstGeom prst="rect">
            <a:avLst/>
          </a:prstGeom>
        </p:spPr>
      </p:pic>
      <p:sp>
        <p:nvSpPr>
          <p:cNvPr id="36" name="Oval 35">
            <a:extLst>
              <a:ext uri="{FF2B5EF4-FFF2-40B4-BE49-F238E27FC236}">
                <a16:creationId xmlns:a16="http://schemas.microsoft.com/office/drawing/2014/main" id="{24D48B85-C968-9232-5B97-873ED3D6A6FB}"/>
              </a:ext>
            </a:extLst>
          </p:cNvPr>
          <p:cNvSpPr/>
          <p:nvPr/>
        </p:nvSpPr>
        <p:spPr>
          <a:xfrm>
            <a:off x="9560219" y="4405619"/>
            <a:ext cx="144000" cy="144000"/>
          </a:xfrm>
          <a:prstGeom prst="ellipse">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85F9ED73-841C-55A3-556D-1FA1723ED496}"/>
              </a:ext>
            </a:extLst>
          </p:cNvPr>
          <p:cNvSpPr/>
          <p:nvPr/>
        </p:nvSpPr>
        <p:spPr>
          <a:xfrm>
            <a:off x="7562219" y="2552483"/>
            <a:ext cx="144000" cy="144000"/>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F7A87AC2-78B0-0116-55EE-71C58DAC1347}"/>
              </a:ext>
            </a:extLst>
          </p:cNvPr>
          <p:cNvSpPr/>
          <p:nvPr/>
        </p:nvSpPr>
        <p:spPr>
          <a:xfrm>
            <a:off x="10694219" y="3785891"/>
            <a:ext cx="144000" cy="144000"/>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727BB1E-260E-889C-D33E-413CF78B7EBE}"/>
              </a:ext>
            </a:extLst>
          </p:cNvPr>
          <p:cNvSpPr/>
          <p:nvPr/>
        </p:nvSpPr>
        <p:spPr>
          <a:xfrm>
            <a:off x="9641350" y="1974069"/>
            <a:ext cx="144000" cy="144000"/>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4F7910C5-520C-C7C3-400A-D0A7D42F5DCD}"/>
              </a:ext>
            </a:extLst>
          </p:cNvPr>
          <p:cNvSpPr/>
          <p:nvPr/>
        </p:nvSpPr>
        <p:spPr>
          <a:xfrm>
            <a:off x="8358899" y="5857633"/>
            <a:ext cx="144000" cy="14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2CBBBDB5-3A22-91A1-DA72-BBDFE1044F03}"/>
              </a:ext>
            </a:extLst>
          </p:cNvPr>
          <p:cNvSpPr/>
          <p:nvPr/>
        </p:nvSpPr>
        <p:spPr>
          <a:xfrm>
            <a:off x="9890999" y="4748438"/>
            <a:ext cx="90000" cy="884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56B5D9C5-ED38-6DBF-B005-13852A50877F}"/>
              </a:ext>
            </a:extLst>
          </p:cNvPr>
          <p:cNvSpPr/>
          <p:nvPr/>
        </p:nvSpPr>
        <p:spPr>
          <a:xfrm>
            <a:off x="10172460" y="3296095"/>
            <a:ext cx="90000" cy="884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8802AEB-66E8-E278-F84A-55BE2B827801}"/>
              </a:ext>
            </a:extLst>
          </p:cNvPr>
          <p:cNvSpPr/>
          <p:nvPr/>
        </p:nvSpPr>
        <p:spPr>
          <a:xfrm>
            <a:off x="7022218" y="5075773"/>
            <a:ext cx="90000" cy="88408"/>
          </a:xfrm>
          <a:prstGeom prst="ellipse">
            <a:avLst/>
          </a:prstGeom>
          <a:solidFill>
            <a:schemeClr val="bg1">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4C7C46D7-4A4C-A2EE-73EE-B85E90002E7E}"/>
              </a:ext>
            </a:extLst>
          </p:cNvPr>
          <p:cNvSpPr/>
          <p:nvPr/>
        </p:nvSpPr>
        <p:spPr>
          <a:xfrm>
            <a:off x="8268899" y="1798486"/>
            <a:ext cx="90000" cy="88408"/>
          </a:xfrm>
          <a:prstGeom prst="ellipse">
            <a:avLst/>
          </a:prstGeom>
          <a:solidFill>
            <a:schemeClr val="bg1">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225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E9380F6-C9DB-9743-85B4-2B8EB0238FE6}"/>
              </a:ext>
            </a:extLst>
          </p:cNvPr>
          <p:cNvSpPr/>
          <p:nvPr/>
        </p:nvSpPr>
        <p:spPr>
          <a:xfrm>
            <a:off x="1673901" y="1442803"/>
            <a:ext cx="4422099" cy="445207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4062847E-F5F7-40D4-336D-1C855767DC24}"/>
              </a:ext>
            </a:extLst>
          </p:cNvPr>
          <p:cNvSpPr/>
          <p:nvPr/>
        </p:nvSpPr>
        <p:spPr>
          <a:xfrm>
            <a:off x="2400922" y="963118"/>
            <a:ext cx="4422099" cy="4452079"/>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0EEE3D7-78D8-E546-DD0C-A338FB8CA7A8}"/>
              </a:ext>
            </a:extLst>
          </p:cNvPr>
          <p:cNvSpPr txBox="1"/>
          <p:nvPr/>
        </p:nvSpPr>
        <p:spPr>
          <a:xfrm>
            <a:off x="3627620" y="2668249"/>
            <a:ext cx="6535711" cy="1107996"/>
          </a:xfrm>
          <a:prstGeom prst="rect">
            <a:avLst/>
          </a:prstGeom>
          <a:noFill/>
        </p:spPr>
        <p:txBody>
          <a:bodyPr wrap="square" rtlCol="0">
            <a:spAutoFit/>
          </a:bodyPr>
          <a:lstStyle/>
          <a:p>
            <a:r>
              <a:rPr lang="en-US" sz="6600" dirty="0">
                <a:solidFill>
                  <a:schemeClr val="bg1"/>
                </a:solidFill>
                <a:latin typeface="Georgia Pro "/>
              </a:rPr>
              <a:t>THANK</a:t>
            </a:r>
            <a:r>
              <a:rPr lang="en-US" sz="6600" dirty="0">
                <a:latin typeface="Georgia Pro "/>
              </a:rPr>
              <a:t> YOU</a:t>
            </a:r>
          </a:p>
        </p:txBody>
      </p:sp>
    </p:spTree>
    <p:extLst>
      <p:ext uri="{BB962C8B-B14F-4D97-AF65-F5344CB8AC3E}">
        <p14:creationId xmlns:p14="http://schemas.microsoft.com/office/powerpoint/2010/main" val="200403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1BA42-D54C-07F1-409B-174643C8888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314C21B-FDD3-FC2A-80AD-E00DDA926CED}"/>
              </a:ext>
            </a:extLst>
          </p:cNvPr>
          <p:cNvGrpSpPr/>
          <p:nvPr/>
        </p:nvGrpSpPr>
        <p:grpSpPr>
          <a:xfrm>
            <a:off x="1631887" y="1178135"/>
            <a:ext cx="8928227" cy="50800"/>
            <a:chOff x="1879537" y="698500"/>
            <a:chExt cx="8928227" cy="50800"/>
          </a:xfrm>
        </p:grpSpPr>
        <p:cxnSp>
          <p:nvCxnSpPr>
            <p:cNvPr id="3" name="Straight Connector 2">
              <a:extLst>
                <a:ext uri="{FF2B5EF4-FFF2-40B4-BE49-F238E27FC236}">
                  <a16:creationId xmlns:a16="http://schemas.microsoft.com/office/drawing/2014/main" id="{742A115D-3701-ACF3-7578-A128E026E298}"/>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F6A328-6225-C530-1720-48F4955775DA}"/>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71D1A0BF-4D47-006C-E1F9-8AB40F001554}"/>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PROJECT RECAP</a:t>
            </a:r>
          </a:p>
        </p:txBody>
      </p:sp>
      <p:graphicFrame>
        <p:nvGraphicFramePr>
          <p:cNvPr id="5" name="Diagram 4">
            <a:extLst>
              <a:ext uri="{FF2B5EF4-FFF2-40B4-BE49-F238E27FC236}">
                <a16:creationId xmlns:a16="http://schemas.microsoft.com/office/drawing/2014/main" id="{A539A67F-A00A-D7A2-6A52-4440FD727ECB}"/>
              </a:ext>
            </a:extLst>
          </p:cNvPr>
          <p:cNvGraphicFramePr/>
          <p:nvPr>
            <p:extLst>
              <p:ext uri="{D42A27DB-BD31-4B8C-83A1-F6EECF244321}">
                <p14:modId xmlns:p14="http://schemas.microsoft.com/office/powerpoint/2010/main" val="2241209098"/>
              </p:ext>
            </p:extLst>
          </p:nvPr>
        </p:nvGraphicFramePr>
        <p:xfrm>
          <a:off x="568035" y="1646431"/>
          <a:ext cx="11139055" cy="446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46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5D815-7226-80FA-F574-9AF157AB1BB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80B3C6D-7A3A-9050-0098-67093EEF4FDE}"/>
              </a:ext>
            </a:extLst>
          </p:cNvPr>
          <p:cNvGrpSpPr/>
          <p:nvPr/>
        </p:nvGrpSpPr>
        <p:grpSpPr>
          <a:xfrm>
            <a:off x="1631887" y="1178135"/>
            <a:ext cx="8928227" cy="50800"/>
            <a:chOff x="1879537" y="698500"/>
            <a:chExt cx="8928227" cy="50800"/>
          </a:xfrm>
        </p:grpSpPr>
        <p:cxnSp>
          <p:nvCxnSpPr>
            <p:cNvPr id="3" name="Straight Connector 2">
              <a:extLst>
                <a:ext uri="{FF2B5EF4-FFF2-40B4-BE49-F238E27FC236}">
                  <a16:creationId xmlns:a16="http://schemas.microsoft.com/office/drawing/2014/main" id="{50F2D410-94B5-30D3-F382-C7257348C7DA}"/>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FC9997-6433-ACC0-0061-56060CA6525F}"/>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A7151C35-669E-9242-FFE8-CD94AB470E84}"/>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PROBLEM STATEMENT</a:t>
            </a:r>
          </a:p>
        </p:txBody>
      </p:sp>
      <p:pic>
        <p:nvPicPr>
          <p:cNvPr id="6" name="Picture 20">
            <a:extLst>
              <a:ext uri="{FF2B5EF4-FFF2-40B4-BE49-F238E27FC236}">
                <a16:creationId xmlns:a16="http://schemas.microsoft.com/office/drawing/2014/main" id="{1A687472-608E-2735-D3A7-9E06307903C8}"/>
              </a:ext>
            </a:extLst>
          </p:cNvPr>
          <p:cNvPicPr>
            <a:picLocks noChangeAspect="1"/>
          </p:cNvPicPr>
          <p:nvPr/>
        </p:nvPicPr>
        <p:blipFill>
          <a:blip r:embed="rId2"/>
          <a:srcRect l="24693" r="24693"/>
          <a:stretch>
            <a:fillRect/>
          </a:stretch>
        </p:blipFill>
        <p:spPr>
          <a:xfrm>
            <a:off x="7315200" y="1508588"/>
            <a:ext cx="3890075" cy="4797585"/>
          </a:xfrm>
          <a:prstGeom prst="rect">
            <a:avLst/>
          </a:prstGeom>
        </p:spPr>
      </p:pic>
      <p:grpSp>
        <p:nvGrpSpPr>
          <p:cNvPr id="9" name="Group 10">
            <a:extLst>
              <a:ext uri="{FF2B5EF4-FFF2-40B4-BE49-F238E27FC236}">
                <a16:creationId xmlns:a16="http://schemas.microsoft.com/office/drawing/2014/main" id="{41D5E874-0006-3DB3-66EB-48BF0F5D9BBB}"/>
              </a:ext>
            </a:extLst>
          </p:cNvPr>
          <p:cNvGrpSpPr>
            <a:grpSpLocks noChangeAspect="1"/>
          </p:cNvGrpSpPr>
          <p:nvPr/>
        </p:nvGrpSpPr>
        <p:grpSpPr>
          <a:xfrm rot="5400000">
            <a:off x="727277" y="1656339"/>
            <a:ext cx="838831" cy="807952"/>
            <a:chOff x="0" y="0"/>
            <a:chExt cx="6350000" cy="6350000"/>
          </a:xfrm>
        </p:grpSpPr>
        <p:sp>
          <p:nvSpPr>
            <p:cNvPr id="11" name="Freeform 11">
              <a:extLst>
                <a:ext uri="{FF2B5EF4-FFF2-40B4-BE49-F238E27FC236}">
                  <a16:creationId xmlns:a16="http://schemas.microsoft.com/office/drawing/2014/main" id="{4A38D143-8E3C-4A99-6EF6-1FE91E18425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alpha val="20000"/>
              </a:srgbClr>
            </a:solidFill>
          </p:spPr>
          <p:txBody>
            <a:bodyPr/>
            <a:lstStyle/>
            <a:p>
              <a:endParaRPr lang="en-IN" dirty="0"/>
            </a:p>
          </p:txBody>
        </p:sp>
      </p:grpSp>
      <p:sp>
        <p:nvSpPr>
          <p:cNvPr id="27" name="Oval 26">
            <a:extLst>
              <a:ext uri="{FF2B5EF4-FFF2-40B4-BE49-F238E27FC236}">
                <a16:creationId xmlns:a16="http://schemas.microsoft.com/office/drawing/2014/main" id="{45F1AA13-7B41-75D4-8F7B-752939CBDC0B}"/>
              </a:ext>
            </a:extLst>
          </p:cNvPr>
          <p:cNvSpPr/>
          <p:nvPr/>
        </p:nvSpPr>
        <p:spPr>
          <a:xfrm>
            <a:off x="823934" y="1487259"/>
            <a:ext cx="807953" cy="838832"/>
          </a:xfrm>
          <a:prstGeom prst="ellipse">
            <a:avLst/>
          </a:prstGeom>
          <a:solidFill>
            <a:schemeClr val="bg1"/>
          </a:solidFill>
          <a:ln>
            <a:solidFill>
              <a:srgbClr val="7030A0">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10">
            <a:extLst>
              <a:ext uri="{FF2B5EF4-FFF2-40B4-BE49-F238E27FC236}">
                <a16:creationId xmlns:a16="http://schemas.microsoft.com/office/drawing/2014/main" id="{4BD779C2-7071-7E60-B677-A360F2E964D2}"/>
              </a:ext>
            </a:extLst>
          </p:cNvPr>
          <p:cNvGrpSpPr>
            <a:grpSpLocks noChangeAspect="1"/>
          </p:cNvGrpSpPr>
          <p:nvPr/>
        </p:nvGrpSpPr>
        <p:grpSpPr>
          <a:xfrm rot="5400000">
            <a:off x="1987234" y="2682731"/>
            <a:ext cx="838831" cy="807952"/>
            <a:chOff x="0" y="0"/>
            <a:chExt cx="6350000" cy="6350000"/>
          </a:xfrm>
        </p:grpSpPr>
        <p:sp>
          <p:nvSpPr>
            <p:cNvPr id="40" name="Freeform 11">
              <a:extLst>
                <a:ext uri="{FF2B5EF4-FFF2-40B4-BE49-F238E27FC236}">
                  <a16:creationId xmlns:a16="http://schemas.microsoft.com/office/drawing/2014/main" id="{963656CE-10EF-D119-33A5-4DA72CD1B0D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alpha val="20000"/>
              </a:srgbClr>
            </a:solidFill>
          </p:spPr>
        </p:sp>
      </p:grpSp>
      <p:sp>
        <p:nvSpPr>
          <p:cNvPr id="41" name="Oval 40">
            <a:extLst>
              <a:ext uri="{FF2B5EF4-FFF2-40B4-BE49-F238E27FC236}">
                <a16:creationId xmlns:a16="http://schemas.microsoft.com/office/drawing/2014/main" id="{6BA7A1F0-56CC-A2DB-F1F5-919BBCC82B71}"/>
              </a:ext>
            </a:extLst>
          </p:cNvPr>
          <p:cNvSpPr/>
          <p:nvPr/>
        </p:nvSpPr>
        <p:spPr>
          <a:xfrm>
            <a:off x="2083891" y="2513651"/>
            <a:ext cx="807953" cy="838832"/>
          </a:xfrm>
          <a:prstGeom prst="ellipse">
            <a:avLst/>
          </a:prstGeom>
          <a:solidFill>
            <a:schemeClr val="bg1"/>
          </a:solidFill>
          <a:ln>
            <a:solidFill>
              <a:srgbClr val="7030A0">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10">
            <a:extLst>
              <a:ext uri="{FF2B5EF4-FFF2-40B4-BE49-F238E27FC236}">
                <a16:creationId xmlns:a16="http://schemas.microsoft.com/office/drawing/2014/main" id="{075359B8-76B7-1F8D-BB2E-7F5092C60009}"/>
              </a:ext>
            </a:extLst>
          </p:cNvPr>
          <p:cNvGrpSpPr>
            <a:grpSpLocks noChangeAspect="1"/>
          </p:cNvGrpSpPr>
          <p:nvPr/>
        </p:nvGrpSpPr>
        <p:grpSpPr>
          <a:xfrm rot="5400000">
            <a:off x="3373079" y="3635021"/>
            <a:ext cx="838831" cy="807952"/>
            <a:chOff x="0" y="0"/>
            <a:chExt cx="6350000" cy="6350000"/>
          </a:xfrm>
        </p:grpSpPr>
        <p:sp>
          <p:nvSpPr>
            <p:cNvPr id="43" name="Freeform 11">
              <a:extLst>
                <a:ext uri="{FF2B5EF4-FFF2-40B4-BE49-F238E27FC236}">
                  <a16:creationId xmlns:a16="http://schemas.microsoft.com/office/drawing/2014/main" id="{8BCB9EB5-17D3-7243-C413-CEEA3B7E8C0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alpha val="20000"/>
              </a:srgbClr>
            </a:solidFill>
          </p:spPr>
        </p:sp>
      </p:grpSp>
      <p:sp>
        <p:nvSpPr>
          <p:cNvPr id="44" name="Oval 43">
            <a:extLst>
              <a:ext uri="{FF2B5EF4-FFF2-40B4-BE49-F238E27FC236}">
                <a16:creationId xmlns:a16="http://schemas.microsoft.com/office/drawing/2014/main" id="{42321019-E5D7-A3E5-B84E-B4A41B2438A9}"/>
              </a:ext>
            </a:extLst>
          </p:cNvPr>
          <p:cNvSpPr/>
          <p:nvPr/>
        </p:nvSpPr>
        <p:spPr>
          <a:xfrm>
            <a:off x="3469736" y="3465941"/>
            <a:ext cx="807953" cy="838832"/>
          </a:xfrm>
          <a:prstGeom prst="ellipse">
            <a:avLst/>
          </a:prstGeom>
          <a:solidFill>
            <a:schemeClr val="bg1"/>
          </a:solidFill>
          <a:ln>
            <a:solidFill>
              <a:srgbClr val="7030A0">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10">
            <a:extLst>
              <a:ext uri="{FF2B5EF4-FFF2-40B4-BE49-F238E27FC236}">
                <a16:creationId xmlns:a16="http://schemas.microsoft.com/office/drawing/2014/main" id="{907BA0EB-24D4-D7F2-0192-FAC2D2BE23A2}"/>
              </a:ext>
            </a:extLst>
          </p:cNvPr>
          <p:cNvGrpSpPr>
            <a:grpSpLocks noChangeAspect="1"/>
          </p:cNvGrpSpPr>
          <p:nvPr/>
        </p:nvGrpSpPr>
        <p:grpSpPr>
          <a:xfrm rot="5400000">
            <a:off x="4724485" y="4564932"/>
            <a:ext cx="838831" cy="807952"/>
            <a:chOff x="0" y="0"/>
            <a:chExt cx="6350000" cy="6350000"/>
          </a:xfrm>
        </p:grpSpPr>
        <p:sp>
          <p:nvSpPr>
            <p:cNvPr id="46" name="Freeform 11">
              <a:extLst>
                <a:ext uri="{FF2B5EF4-FFF2-40B4-BE49-F238E27FC236}">
                  <a16:creationId xmlns:a16="http://schemas.microsoft.com/office/drawing/2014/main" id="{505F40E0-4000-0D1B-7238-D514DED2FE7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alpha val="20000"/>
              </a:srgbClr>
            </a:solidFill>
          </p:spPr>
        </p:sp>
      </p:grpSp>
      <p:sp>
        <p:nvSpPr>
          <p:cNvPr id="47" name="Oval 46">
            <a:extLst>
              <a:ext uri="{FF2B5EF4-FFF2-40B4-BE49-F238E27FC236}">
                <a16:creationId xmlns:a16="http://schemas.microsoft.com/office/drawing/2014/main" id="{099AB393-CD5C-3F78-1BC6-24656CEB2C1F}"/>
              </a:ext>
            </a:extLst>
          </p:cNvPr>
          <p:cNvSpPr/>
          <p:nvPr/>
        </p:nvSpPr>
        <p:spPr>
          <a:xfrm>
            <a:off x="4821142" y="4395852"/>
            <a:ext cx="807953" cy="838832"/>
          </a:xfrm>
          <a:prstGeom prst="ellipse">
            <a:avLst/>
          </a:prstGeom>
          <a:solidFill>
            <a:schemeClr val="bg1"/>
          </a:solidFill>
          <a:ln>
            <a:solidFill>
              <a:srgbClr val="7030A0">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 name="Group 10">
            <a:extLst>
              <a:ext uri="{FF2B5EF4-FFF2-40B4-BE49-F238E27FC236}">
                <a16:creationId xmlns:a16="http://schemas.microsoft.com/office/drawing/2014/main" id="{571303D0-1217-F323-136A-A0D6186E6F02}"/>
              </a:ext>
            </a:extLst>
          </p:cNvPr>
          <p:cNvGrpSpPr>
            <a:grpSpLocks noChangeAspect="1"/>
          </p:cNvGrpSpPr>
          <p:nvPr/>
        </p:nvGrpSpPr>
        <p:grpSpPr>
          <a:xfrm rot="5400000">
            <a:off x="6080561" y="5482782"/>
            <a:ext cx="838831" cy="807952"/>
            <a:chOff x="0" y="0"/>
            <a:chExt cx="6350000" cy="6350000"/>
          </a:xfrm>
        </p:grpSpPr>
        <p:sp>
          <p:nvSpPr>
            <p:cNvPr id="49" name="Freeform 11">
              <a:extLst>
                <a:ext uri="{FF2B5EF4-FFF2-40B4-BE49-F238E27FC236}">
                  <a16:creationId xmlns:a16="http://schemas.microsoft.com/office/drawing/2014/main" id="{F4C453FD-899E-5DA7-BAAF-67C84FE34753}"/>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alpha val="20000"/>
              </a:srgbClr>
            </a:solidFill>
          </p:spPr>
        </p:sp>
      </p:grpSp>
      <p:sp>
        <p:nvSpPr>
          <p:cNvPr id="50" name="Oval 49">
            <a:extLst>
              <a:ext uri="{FF2B5EF4-FFF2-40B4-BE49-F238E27FC236}">
                <a16:creationId xmlns:a16="http://schemas.microsoft.com/office/drawing/2014/main" id="{4BA5AD22-C5A9-93A3-7E87-08D4261E168C}"/>
              </a:ext>
            </a:extLst>
          </p:cNvPr>
          <p:cNvSpPr/>
          <p:nvPr/>
        </p:nvSpPr>
        <p:spPr>
          <a:xfrm>
            <a:off x="6177218" y="5313702"/>
            <a:ext cx="807953" cy="838832"/>
          </a:xfrm>
          <a:prstGeom prst="ellipse">
            <a:avLst/>
          </a:prstGeom>
          <a:solidFill>
            <a:schemeClr val="bg1"/>
          </a:solidFill>
          <a:ln>
            <a:solidFill>
              <a:srgbClr val="7030A0">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F056DF1C-114C-60A1-A3DE-9B395E08DB63}"/>
              </a:ext>
            </a:extLst>
          </p:cNvPr>
          <p:cNvSpPr txBox="1"/>
          <p:nvPr/>
        </p:nvSpPr>
        <p:spPr>
          <a:xfrm>
            <a:off x="1560438" y="1946364"/>
            <a:ext cx="5434502" cy="3877985"/>
          </a:xfrm>
          <a:prstGeom prst="rect">
            <a:avLst/>
          </a:prstGeom>
          <a:noFill/>
        </p:spPr>
        <p:txBody>
          <a:bodyPr wrap="square" rtlCol="0">
            <a:spAutoFit/>
          </a:bodyPr>
          <a:lstStyle/>
          <a:p>
            <a:r>
              <a:rPr lang="en-US" sz="2800" dirty="0">
                <a:solidFill>
                  <a:schemeClr val="accent5">
                    <a:lumMod val="75000"/>
                  </a:schemeClr>
                </a:solidFill>
              </a:rPr>
              <a:t>The company is looking to </a:t>
            </a:r>
            <a:r>
              <a:rPr lang="en-US" sz="2800" u="sng" dirty="0">
                <a:solidFill>
                  <a:schemeClr val="accent5">
                    <a:lumMod val="75000"/>
                  </a:schemeClr>
                </a:solidFill>
              </a:rPr>
              <a:t>broaden</a:t>
            </a:r>
            <a:r>
              <a:rPr lang="en-US" sz="2800" dirty="0">
                <a:solidFill>
                  <a:schemeClr val="accent5">
                    <a:lumMod val="75000"/>
                  </a:schemeClr>
                </a:solidFill>
              </a:rPr>
              <a:t> its </a:t>
            </a:r>
            <a:r>
              <a:rPr lang="en-US" sz="2800" u="sng" dirty="0">
                <a:solidFill>
                  <a:schemeClr val="accent5">
                    <a:lumMod val="75000"/>
                  </a:schemeClr>
                </a:solidFill>
              </a:rPr>
              <a:t>market</a:t>
            </a:r>
            <a:r>
              <a:rPr lang="en-US" sz="2800" dirty="0">
                <a:solidFill>
                  <a:schemeClr val="accent5">
                    <a:lumMod val="75000"/>
                  </a:schemeClr>
                </a:solidFill>
              </a:rPr>
              <a:t> </a:t>
            </a:r>
            <a:r>
              <a:rPr lang="en-US" sz="2800" u="sng" dirty="0">
                <a:solidFill>
                  <a:schemeClr val="accent5">
                    <a:lumMod val="75000"/>
                  </a:schemeClr>
                </a:solidFill>
              </a:rPr>
              <a:t>share</a:t>
            </a:r>
            <a:r>
              <a:rPr lang="en-US" sz="2800" dirty="0">
                <a:solidFill>
                  <a:schemeClr val="accent5">
                    <a:lumMod val="75000"/>
                  </a:schemeClr>
                </a:solidFill>
              </a:rPr>
              <a:t> by,</a:t>
            </a:r>
          </a:p>
          <a:p>
            <a:endParaRPr lang="en-US" sz="2400" dirty="0"/>
          </a:p>
          <a:p>
            <a:pPr marL="342900" indent="-342900">
              <a:buFont typeface="Arial" panose="020B0604020202020204" pitchFamily="34" charset="0"/>
              <a:buChar char="•"/>
            </a:pPr>
            <a:r>
              <a:rPr lang="en-US" sz="2200" dirty="0">
                <a:latin typeface="+mj-lt"/>
              </a:rPr>
              <a:t>Targeting the sales to their best customers.</a:t>
            </a:r>
          </a:p>
          <a:p>
            <a:endParaRPr lang="en-US" sz="2200" dirty="0">
              <a:latin typeface="+mj-lt"/>
            </a:endParaRPr>
          </a:p>
          <a:p>
            <a:pPr marL="342900" indent="-342900">
              <a:buFont typeface="Arial" panose="020B0604020202020204" pitchFamily="34" charset="0"/>
              <a:buChar char="•"/>
            </a:pPr>
            <a:r>
              <a:rPr lang="en-US" sz="2200" dirty="0">
                <a:latin typeface="+mj-lt"/>
              </a:rPr>
              <a:t>Ensuring product availability</a:t>
            </a:r>
          </a:p>
          <a:p>
            <a:endParaRPr lang="en-US" sz="2200" dirty="0">
              <a:latin typeface="+mj-lt"/>
            </a:endParaRPr>
          </a:p>
          <a:p>
            <a:pPr marL="342900" indent="-342900">
              <a:buFont typeface="Arial" panose="020B0604020202020204" pitchFamily="34" charset="0"/>
              <a:buChar char="•"/>
            </a:pPr>
            <a:r>
              <a:rPr lang="en-US" sz="2200" dirty="0">
                <a:latin typeface="+mj-lt"/>
              </a:rPr>
              <a:t>Reducing the cost of sales</a:t>
            </a:r>
          </a:p>
          <a:p>
            <a:endParaRPr lang="en-US" sz="2800" dirty="0"/>
          </a:p>
          <a:p>
            <a:r>
              <a:rPr lang="en-US" sz="2400" dirty="0"/>
              <a:t>But what does our </a:t>
            </a:r>
            <a:r>
              <a:rPr lang="en-US" sz="2400" u="sng" dirty="0"/>
              <a:t>data</a:t>
            </a:r>
            <a:r>
              <a:rPr lang="en-US" sz="2400" dirty="0"/>
              <a:t> say?</a:t>
            </a:r>
            <a:endParaRPr lang="en-IN" sz="2400" dirty="0"/>
          </a:p>
        </p:txBody>
      </p:sp>
    </p:spTree>
    <p:extLst>
      <p:ext uri="{BB962C8B-B14F-4D97-AF65-F5344CB8AC3E}">
        <p14:creationId xmlns:p14="http://schemas.microsoft.com/office/powerpoint/2010/main" val="6360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66B12-7582-051C-28CF-C5847526D78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3A6C20C-CE9F-08AA-ECCA-C55DDEA7E9D6}"/>
              </a:ext>
            </a:extLst>
          </p:cNvPr>
          <p:cNvGrpSpPr/>
          <p:nvPr/>
        </p:nvGrpSpPr>
        <p:grpSpPr>
          <a:xfrm>
            <a:off x="1631887" y="1178135"/>
            <a:ext cx="8928227" cy="50800"/>
            <a:chOff x="1879537" y="698500"/>
            <a:chExt cx="8928227" cy="50800"/>
          </a:xfrm>
        </p:grpSpPr>
        <p:cxnSp>
          <p:nvCxnSpPr>
            <p:cNvPr id="3" name="Straight Connector 2">
              <a:extLst>
                <a:ext uri="{FF2B5EF4-FFF2-40B4-BE49-F238E27FC236}">
                  <a16:creationId xmlns:a16="http://schemas.microsoft.com/office/drawing/2014/main" id="{665940DD-F0D5-E60E-16A8-D9589D90BE54}"/>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3A5DF2-4C80-BD87-8BBE-BC452C9B380D}"/>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A3AC0D98-03F8-A84C-1682-8593FBB459FC}"/>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THE ANALYTICS TEAM</a:t>
            </a:r>
          </a:p>
        </p:txBody>
      </p:sp>
      <p:pic>
        <p:nvPicPr>
          <p:cNvPr id="13" name="Picture 12">
            <a:extLst>
              <a:ext uri="{FF2B5EF4-FFF2-40B4-BE49-F238E27FC236}">
                <a16:creationId xmlns:a16="http://schemas.microsoft.com/office/drawing/2014/main" id="{99712680-8B60-9AA6-5F15-505BDB6F3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21" y="1598239"/>
            <a:ext cx="6507442" cy="3661521"/>
          </a:xfrm>
          <a:prstGeom prst="rect">
            <a:avLst/>
          </a:prstGeom>
        </p:spPr>
      </p:pic>
      <p:grpSp>
        <p:nvGrpSpPr>
          <p:cNvPr id="43" name="Group 42">
            <a:extLst>
              <a:ext uri="{FF2B5EF4-FFF2-40B4-BE49-F238E27FC236}">
                <a16:creationId xmlns:a16="http://schemas.microsoft.com/office/drawing/2014/main" id="{489DC1E4-C37D-B19F-7C46-C3AAFBB1834A}"/>
              </a:ext>
            </a:extLst>
          </p:cNvPr>
          <p:cNvGrpSpPr/>
          <p:nvPr/>
        </p:nvGrpSpPr>
        <p:grpSpPr>
          <a:xfrm>
            <a:off x="7114483" y="2114853"/>
            <a:ext cx="3208682" cy="2789901"/>
            <a:chOff x="5751689" y="693673"/>
            <a:chExt cx="3033486" cy="3705016"/>
          </a:xfrm>
        </p:grpSpPr>
        <p:sp>
          <p:nvSpPr>
            <p:cNvPr id="61" name="Rectangle 60">
              <a:extLst>
                <a:ext uri="{FF2B5EF4-FFF2-40B4-BE49-F238E27FC236}">
                  <a16:creationId xmlns:a16="http://schemas.microsoft.com/office/drawing/2014/main" id="{C37D8085-BB45-8354-D059-B924027D62C9}"/>
                </a:ext>
              </a:extLst>
            </p:cNvPr>
            <p:cNvSpPr/>
            <p:nvPr/>
          </p:nvSpPr>
          <p:spPr>
            <a:xfrm>
              <a:off x="5751689" y="693673"/>
              <a:ext cx="3033486" cy="490476"/>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0"/>
                </a:spcBef>
                <a:spcAft>
                  <a:spcPts val="0"/>
                </a:spcAft>
                <a:buClrTx/>
                <a:buSzTx/>
                <a:buBlip>
                  <a:blip r:embed="rId3"/>
                </a:buBlip>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Chethana B</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sp>
          <p:nvSpPr>
            <p:cNvPr id="59" name="Rectangle 58">
              <a:extLst>
                <a:ext uri="{FF2B5EF4-FFF2-40B4-BE49-F238E27FC236}">
                  <a16:creationId xmlns:a16="http://schemas.microsoft.com/office/drawing/2014/main" id="{56AF6180-F14A-3FC3-D06D-1F1B734DEFF0}"/>
                </a:ext>
              </a:extLst>
            </p:cNvPr>
            <p:cNvSpPr/>
            <p:nvPr/>
          </p:nvSpPr>
          <p:spPr>
            <a:xfrm>
              <a:off x="5751689" y="1790902"/>
              <a:ext cx="3033486" cy="490476"/>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0"/>
                </a:spcBef>
                <a:spcAft>
                  <a:spcPts val="0"/>
                </a:spcAft>
                <a:buClrTx/>
                <a:buSzTx/>
                <a:buBlip>
                  <a:blip r:embed="rId3"/>
                </a:buBlip>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Sahil Kumar Thakur</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sp>
          <p:nvSpPr>
            <p:cNvPr id="57" name="Rectangle 56">
              <a:extLst>
                <a:ext uri="{FF2B5EF4-FFF2-40B4-BE49-F238E27FC236}">
                  <a16:creationId xmlns:a16="http://schemas.microsoft.com/office/drawing/2014/main" id="{0F6D6BDC-0AFF-1BED-7818-B5A5FCC81A43}"/>
                </a:ext>
              </a:extLst>
            </p:cNvPr>
            <p:cNvSpPr/>
            <p:nvPr/>
          </p:nvSpPr>
          <p:spPr>
            <a:xfrm>
              <a:off x="5751689" y="2855885"/>
              <a:ext cx="3033486" cy="490476"/>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0"/>
                </a:spcBef>
                <a:spcAft>
                  <a:spcPts val="0"/>
                </a:spcAft>
                <a:buClrTx/>
                <a:buSzTx/>
                <a:buBlip>
                  <a:blip r:embed="rId3"/>
                </a:buBlip>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Kadiyala Shalini</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sp>
          <p:nvSpPr>
            <p:cNvPr id="55" name="Rectangle 54">
              <a:extLst>
                <a:ext uri="{FF2B5EF4-FFF2-40B4-BE49-F238E27FC236}">
                  <a16:creationId xmlns:a16="http://schemas.microsoft.com/office/drawing/2014/main" id="{6B6CC2BD-9F29-BBD0-FF42-C9337DB30F56}"/>
                </a:ext>
              </a:extLst>
            </p:cNvPr>
            <p:cNvSpPr/>
            <p:nvPr/>
          </p:nvSpPr>
          <p:spPr>
            <a:xfrm>
              <a:off x="5751689" y="3908213"/>
              <a:ext cx="3033486" cy="490476"/>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0"/>
                </a:spcBef>
                <a:spcAft>
                  <a:spcPts val="0"/>
                </a:spcAft>
                <a:buClrTx/>
                <a:buSzTx/>
                <a:buBlip>
                  <a:blip r:embed="rId3"/>
                </a:buBlip>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rPr>
                <a:t>Kanchan</a:t>
              </a:r>
              <a:endParaRPr kumimoji="0" lang="en-IN" sz="2400" b="0" i="0" u="none" strike="noStrike" kern="1200" cap="none" spc="0" normalizeH="0" baseline="0" noProof="0" dirty="0">
                <a:ln>
                  <a:noFill/>
                </a:ln>
                <a:solidFill>
                  <a:prstClr val="black">
                    <a:lumMod val="65000"/>
                    <a:lumOff val="35000"/>
                  </a:prstClr>
                </a:solidFill>
                <a:effectLst/>
                <a:uLnTx/>
                <a:uFillTx/>
                <a:latin typeface="Georgia Pro" panose="02040502050405020303" pitchFamily="18" charset="0"/>
                <a:cs typeface="Arial" panose="020B0604020202020204" pitchFamily="34" charset="0"/>
              </a:endParaRPr>
            </a:p>
          </p:txBody>
        </p:sp>
      </p:grpSp>
    </p:spTree>
    <p:extLst>
      <p:ext uri="{BB962C8B-B14F-4D97-AF65-F5344CB8AC3E}">
        <p14:creationId xmlns:p14="http://schemas.microsoft.com/office/powerpoint/2010/main" val="322531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B74951B-A0F7-4A59-BD5E-5396173A636C}"/>
              </a:ext>
            </a:extLst>
          </p:cNvPr>
          <p:cNvGrpSpPr/>
          <p:nvPr/>
        </p:nvGrpSpPr>
        <p:grpSpPr>
          <a:xfrm>
            <a:off x="305063" y="2225458"/>
            <a:ext cx="11581874" cy="3315017"/>
            <a:chOff x="305063" y="2225458"/>
            <a:chExt cx="11581874" cy="3315017"/>
          </a:xfrm>
        </p:grpSpPr>
        <p:grpSp>
          <p:nvGrpSpPr>
            <p:cNvPr id="9" name="Group 8">
              <a:extLst>
                <a:ext uri="{FF2B5EF4-FFF2-40B4-BE49-F238E27FC236}">
                  <a16:creationId xmlns:a16="http://schemas.microsoft.com/office/drawing/2014/main" id="{35DD6531-3D37-40E2-B977-BFCC04481C93}"/>
                </a:ext>
              </a:extLst>
            </p:cNvPr>
            <p:cNvGrpSpPr/>
            <p:nvPr/>
          </p:nvGrpSpPr>
          <p:grpSpPr>
            <a:xfrm>
              <a:off x="305063" y="2225458"/>
              <a:ext cx="11581874" cy="3315017"/>
              <a:chOff x="1484592" y="3756912"/>
              <a:chExt cx="21417991" cy="6130355"/>
            </a:xfrm>
          </p:grpSpPr>
          <p:sp>
            <p:nvSpPr>
              <p:cNvPr id="4" name="Pentagon 41">
                <a:extLst>
                  <a:ext uri="{FF2B5EF4-FFF2-40B4-BE49-F238E27FC236}">
                    <a16:creationId xmlns:a16="http://schemas.microsoft.com/office/drawing/2014/main" id="{671E0183-4042-400B-B6EB-3A548F948727}"/>
                  </a:ext>
                </a:extLst>
              </p:cNvPr>
              <p:cNvSpPr/>
              <p:nvPr/>
            </p:nvSpPr>
            <p:spPr>
              <a:xfrm>
                <a:off x="17559331" y="3756912"/>
                <a:ext cx="5343252" cy="6130355"/>
              </a:xfrm>
              <a:prstGeom prst="homePlate">
                <a:avLst>
                  <a:gd name="adj" fmla="val 20694"/>
                </a:avLst>
              </a:prstGeom>
              <a:solidFill>
                <a:schemeClr val="accent3"/>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vert="horz" lIns="365802" tIns="0" bIns="182901" rtlCol="0" anchor="ctr" anchorCtr="0"/>
              <a:lstStyle/>
              <a:p>
                <a:pPr algn="ctr" defTabSz="1828983"/>
                <a:endParaRPr lang="en-US" sz="2400" dirty="0">
                  <a:solidFill>
                    <a:srgbClr val="FFFFFF"/>
                  </a:solidFill>
                </a:endParaRPr>
              </a:p>
            </p:txBody>
          </p:sp>
          <p:sp>
            <p:nvSpPr>
              <p:cNvPr id="5" name="Pentagon 42">
                <a:extLst>
                  <a:ext uri="{FF2B5EF4-FFF2-40B4-BE49-F238E27FC236}">
                    <a16:creationId xmlns:a16="http://schemas.microsoft.com/office/drawing/2014/main" id="{13373CE4-470E-4B82-95EE-A7E9810C5C6D}"/>
                  </a:ext>
                </a:extLst>
              </p:cNvPr>
              <p:cNvSpPr/>
              <p:nvPr/>
            </p:nvSpPr>
            <p:spPr>
              <a:xfrm>
                <a:off x="13359723" y="3756912"/>
                <a:ext cx="5343252" cy="6130355"/>
              </a:xfrm>
              <a:prstGeom prst="homePlate">
                <a:avLst>
                  <a:gd name="adj" fmla="val 20694"/>
                </a:avLst>
              </a:prstGeom>
              <a:solidFill>
                <a:schemeClr val="accent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vert="horz" lIns="365802" tIns="0" bIns="182901" rtlCol="0" anchor="ctr" anchorCtr="0"/>
              <a:lstStyle/>
              <a:p>
                <a:pPr algn="ctr" defTabSz="1828983"/>
                <a:endParaRPr lang="en-US" sz="2400" dirty="0">
                  <a:solidFill>
                    <a:srgbClr val="FFFFFF"/>
                  </a:solidFill>
                </a:endParaRPr>
              </a:p>
            </p:txBody>
          </p:sp>
          <p:sp>
            <p:nvSpPr>
              <p:cNvPr id="6" name="Pentagon 43">
                <a:extLst>
                  <a:ext uri="{FF2B5EF4-FFF2-40B4-BE49-F238E27FC236}">
                    <a16:creationId xmlns:a16="http://schemas.microsoft.com/office/drawing/2014/main" id="{CB9460FA-1AAB-49AD-B46D-942DE45604D1}"/>
                  </a:ext>
                </a:extLst>
              </p:cNvPr>
              <p:cNvSpPr/>
              <p:nvPr/>
            </p:nvSpPr>
            <p:spPr>
              <a:xfrm>
                <a:off x="9191787" y="3756912"/>
                <a:ext cx="5343252" cy="6130355"/>
              </a:xfrm>
              <a:prstGeom prst="homePlate">
                <a:avLst>
                  <a:gd name="adj" fmla="val 20694"/>
                </a:avLst>
              </a:prstGeom>
              <a:solidFill>
                <a:schemeClr val="accent4"/>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vert="horz" lIns="365802" tIns="0" bIns="182901" rtlCol="0" anchor="ctr" anchorCtr="0"/>
              <a:lstStyle/>
              <a:p>
                <a:pPr algn="ctr" defTabSz="1828983"/>
                <a:endParaRPr lang="en-US" sz="2400" dirty="0">
                  <a:solidFill>
                    <a:srgbClr val="FFFFFF"/>
                  </a:solidFill>
                </a:endParaRPr>
              </a:p>
            </p:txBody>
          </p:sp>
          <p:sp>
            <p:nvSpPr>
              <p:cNvPr id="7" name="Pentagon 44">
                <a:extLst>
                  <a:ext uri="{FF2B5EF4-FFF2-40B4-BE49-F238E27FC236}">
                    <a16:creationId xmlns:a16="http://schemas.microsoft.com/office/drawing/2014/main" id="{B8D7EBA2-CCE2-4731-89C7-38F3BBFEC950}"/>
                  </a:ext>
                </a:extLst>
              </p:cNvPr>
              <p:cNvSpPr/>
              <p:nvPr/>
            </p:nvSpPr>
            <p:spPr>
              <a:xfrm>
                <a:off x="5048961" y="3756912"/>
                <a:ext cx="5343252" cy="6130355"/>
              </a:xfrm>
              <a:prstGeom prst="homePlate">
                <a:avLst>
                  <a:gd name="adj" fmla="val 20694"/>
                </a:avLst>
              </a:prstGeom>
              <a:solidFill>
                <a:schemeClr val="accent2"/>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vert="horz" lIns="365802" tIns="0" bIns="182901" rtlCol="0" anchor="ctr" anchorCtr="0"/>
              <a:lstStyle/>
              <a:p>
                <a:pPr algn="ctr" defTabSz="1828983"/>
                <a:endParaRPr lang="en-US" sz="2400" dirty="0">
                  <a:solidFill>
                    <a:srgbClr val="FFFFFF"/>
                  </a:solidFill>
                </a:endParaRPr>
              </a:p>
            </p:txBody>
          </p:sp>
          <p:sp>
            <p:nvSpPr>
              <p:cNvPr id="8" name="Pentagon 45">
                <a:extLst>
                  <a:ext uri="{FF2B5EF4-FFF2-40B4-BE49-F238E27FC236}">
                    <a16:creationId xmlns:a16="http://schemas.microsoft.com/office/drawing/2014/main" id="{87244946-ADEA-4FF8-8CDC-35698457B1C5}"/>
                  </a:ext>
                </a:extLst>
              </p:cNvPr>
              <p:cNvSpPr/>
              <p:nvPr/>
            </p:nvSpPr>
            <p:spPr>
              <a:xfrm>
                <a:off x="1484592" y="3756912"/>
                <a:ext cx="4538818" cy="6130355"/>
              </a:xfrm>
              <a:prstGeom prst="homePlate">
                <a:avLst>
                  <a:gd name="adj" fmla="val 20694"/>
                </a:avLst>
              </a:prstGeom>
              <a:solidFill>
                <a:schemeClr val="accent5"/>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vert="horz" lIns="365802" tIns="0" bIns="182901" rtlCol="0" anchor="ctr" anchorCtr="0"/>
              <a:lstStyle/>
              <a:p>
                <a:pPr algn="ctr" defTabSz="1828983"/>
                <a:endParaRPr lang="en-US" sz="2400" dirty="0">
                  <a:solidFill>
                    <a:srgbClr val="FFFFFF"/>
                  </a:solidFill>
                </a:endParaRPr>
              </a:p>
            </p:txBody>
          </p:sp>
        </p:grpSp>
        <p:grpSp>
          <p:nvGrpSpPr>
            <p:cNvPr id="15" name="Group 14">
              <a:extLst>
                <a:ext uri="{FF2B5EF4-FFF2-40B4-BE49-F238E27FC236}">
                  <a16:creationId xmlns:a16="http://schemas.microsoft.com/office/drawing/2014/main" id="{8C1EB964-7790-4BD3-9787-CE94CB20D651}"/>
                </a:ext>
              </a:extLst>
            </p:cNvPr>
            <p:cNvGrpSpPr/>
            <p:nvPr/>
          </p:nvGrpSpPr>
          <p:grpSpPr>
            <a:xfrm>
              <a:off x="381114" y="3882966"/>
              <a:ext cx="11017721" cy="745591"/>
              <a:chOff x="407055" y="3882966"/>
              <a:chExt cx="11017721" cy="745591"/>
            </a:xfrm>
          </p:grpSpPr>
          <p:sp>
            <p:nvSpPr>
              <p:cNvPr id="10" name="TextBox 9">
                <a:extLst>
                  <a:ext uri="{FF2B5EF4-FFF2-40B4-BE49-F238E27FC236}">
                    <a16:creationId xmlns:a16="http://schemas.microsoft.com/office/drawing/2014/main" id="{016D46B9-6D09-4544-B625-9DA090EB2583}"/>
                  </a:ext>
                </a:extLst>
              </p:cNvPr>
              <p:cNvSpPr txBox="1"/>
              <p:nvPr/>
            </p:nvSpPr>
            <p:spPr>
              <a:xfrm>
                <a:off x="407055" y="3882966"/>
                <a:ext cx="2101587" cy="738664"/>
              </a:xfrm>
              <a:prstGeom prst="rect">
                <a:avLst/>
              </a:prstGeom>
              <a:noFill/>
            </p:spPr>
            <p:txBody>
              <a:bodyPr wrap="square" lIns="0" tIns="0" rIns="0" bIns="0" rtlCol="0">
                <a:spAutoFit/>
              </a:bodyPr>
              <a:lstStyle/>
              <a:p>
                <a:pPr algn="ctr">
                  <a:spcBef>
                    <a:spcPts val="600"/>
                  </a:spcBef>
                </a:pPr>
                <a:r>
                  <a:rPr lang="en-US" sz="2400" dirty="0">
                    <a:solidFill>
                      <a:schemeClr val="bg1"/>
                    </a:solidFill>
                    <a:latin typeface="Georgia Pro Light" panose="02040302050405020303" pitchFamily="18" charset="0"/>
                  </a:rPr>
                  <a:t>Data Understanding</a:t>
                </a:r>
              </a:p>
            </p:txBody>
          </p:sp>
          <p:sp>
            <p:nvSpPr>
              <p:cNvPr id="11" name="TextBox 10">
                <a:extLst>
                  <a:ext uri="{FF2B5EF4-FFF2-40B4-BE49-F238E27FC236}">
                    <a16:creationId xmlns:a16="http://schemas.microsoft.com/office/drawing/2014/main" id="{7D129C1F-198B-4C5D-89CC-D23DC3B58810}"/>
                  </a:ext>
                </a:extLst>
              </p:cNvPr>
              <p:cNvSpPr txBox="1"/>
              <p:nvPr/>
            </p:nvSpPr>
            <p:spPr>
              <a:xfrm>
                <a:off x="2863304" y="3882966"/>
                <a:ext cx="1773483" cy="738664"/>
              </a:xfrm>
              <a:prstGeom prst="rect">
                <a:avLst/>
              </a:prstGeom>
              <a:noFill/>
            </p:spPr>
            <p:txBody>
              <a:bodyPr wrap="square" lIns="0" tIns="0" rIns="0" bIns="0" rtlCol="0">
                <a:spAutoFit/>
              </a:bodyPr>
              <a:lstStyle/>
              <a:p>
                <a:pPr algn="ctr">
                  <a:spcBef>
                    <a:spcPts val="600"/>
                  </a:spcBef>
                </a:pPr>
                <a:r>
                  <a:rPr lang="en-US" sz="2400" dirty="0">
                    <a:solidFill>
                      <a:schemeClr val="bg1"/>
                    </a:solidFill>
                    <a:latin typeface="Georgia Pro Light" panose="02040302050405020303" pitchFamily="18" charset="0"/>
                  </a:rPr>
                  <a:t>Data Cleaning</a:t>
                </a:r>
              </a:p>
            </p:txBody>
          </p:sp>
          <p:sp>
            <p:nvSpPr>
              <p:cNvPr id="12" name="TextBox 11">
                <a:extLst>
                  <a:ext uri="{FF2B5EF4-FFF2-40B4-BE49-F238E27FC236}">
                    <a16:creationId xmlns:a16="http://schemas.microsoft.com/office/drawing/2014/main" id="{226CE0A6-25F2-443A-B329-DE747DD84D02}"/>
                  </a:ext>
                </a:extLst>
              </p:cNvPr>
              <p:cNvSpPr txBox="1"/>
              <p:nvPr/>
            </p:nvSpPr>
            <p:spPr>
              <a:xfrm>
                <a:off x="5273537" y="3882966"/>
                <a:ext cx="1587616" cy="738664"/>
              </a:xfrm>
              <a:prstGeom prst="rect">
                <a:avLst/>
              </a:prstGeom>
              <a:noFill/>
            </p:spPr>
            <p:txBody>
              <a:bodyPr wrap="square" lIns="0" tIns="0" rIns="0" bIns="0" rtlCol="0">
                <a:spAutoFit/>
              </a:bodyPr>
              <a:lstStyle/>
              <a:p>
                <a:pPr algn="ctr">
                  <a:spcBef>
                    <a:spcPts val="600"/>
                  </a:spcBef>
                </a:pPr>
                <a:r>
                  <a:rPr lang="en-US" sz="2400" dirty="0">
                    <a:solidFill>
                      <a:schemeClr val="bg1"/>
                    </a:solidFill>
                    <a:latin typeface="Georgia Pro Light" panose="02040302050405020303" pitchFamily="18" charset="0"/>
                  </a:rPr>
                  <a:t>Data Modeling</a:t>
                </a:r>
              </a:p>
            </p:txBody>
          </p:sp>
          <p:sp>
            <p:nvSpPr>
              <p:cNvPr id="13" name="TextBox 12">
                <a:extLst>
                  <a:ext uri="{FF2B5EF4-FFF2-40B4-BE49-F238E27FC236}">
                    <a16:creationId xmlns:a16="http://schemas.microsoft.com/office/drawing/2014/main" id="{B50C15D8-DEAB-41FD-BC65-8E0C8CE1B5AB}"/>
                  </a:ext>
                </a:extLst>
              </p:cNvPr>
              <p:cNvSpPr txBox="1"/>
              <p:nvPr/>
            </p:nvSpPr>
            <p:spPr>
              <a:xfrm>
                <a:off x="7583330" y="3889893"/>
                <a:ext cx="1587616" cy="738664"/>
              </a:xfrm>
              <a:prstGeom prst="rect">
                <a:avLst/>
              </a:prstGeom>
              <a:noFill/>
            </p:spPr>
            <p:txBody>
              <a:bodyPr wrap="square" lIns="0" tIns="0" rIns="0" bIns="0" rtlCol="0">
                <a:spAutoFit/>
              </a:bodyPr>
              <a:lstStyle/>
              <a:p>
                <a:pPr algn="ctr">
                  <a:spcBef>
                    <a:spcPts val="600"/>
                  </a:spcBef>
                </a:pPr>
                <a:r>
                  <a:rPr lang="en-GB" sz="2400" dirty="0">
                    <a:solidFill>
                      <a:schemeClr val="bg1"/>
                    </a:solidFill>
                    <a:latin typeface="Georgia Pro Light" panose="02040302050405020303" pitchFamily="18" charset="0"/>
                  </a:rPr>
                  <a:t>Data Analysis</a:t>
                </a:r>
                <a:endParaRPr lang="en-US" sz="2400" dirty="0">
                  <a:solidFill>
                    <a:schemeClr val="bg1"/>
                  </a:solidFill>
                  <a:latin typeface="Georgia Pro Light" panose="02040302050405020303" pitchFamily="18" charset="0"/>
                </a:endParaRPr>
              </a:p>
            </p:txBody>
          </p:sp>
          <p:sp>
            <p:nvSpPr>
              <p:cNvPr id="14" name="TextBox 13">
                <a:extLst>
                  <a:ext uri="{FF2B5EF4-FFF2-40B4-BE49-F238E27FC236}">
                    <a16:creationId xmlns:a16="http://schemas.microsoft.com/office/drawing/2014/main" id="{79EE7A0D-5241-4869-BE98-FF1C211B4D18}"/>
                  </a:ext>
                </a:extLst>
              </p:cNvPr>
              <p:cNvSpPr txBox="1"/>
              <p:nvPr/>
            </p:nvSpPr>
            <p:spPr>
              <a:xfrm>
                <a:off x="9837160" y="3889893"/>
                <a:ext cx="1587616" cy="738664"/>
              </a:xfrm>
              <a:prstGeom prst="rect">
                <a:avLst/>
              </a:prstGeom>
              <a:noFill/>
            </p:spPr>
            <p:txBody>
              <a:bodyPr wrap="square" lIns="0" tIns="0" rIns="0" bIns="0" rtlCol="0">
                <a:spAutoFit/>
              </a:bodyPr>
              <a:lstStyle/>
              <a:p>
                <a:pPr algn="ctr">
                  <a:spcBef>
                    <a:spcPts val="600"/>
                  </a:spcBef>
                </a:pPr>
                <a:r>
                  <a:rPr lang="en-GB" sz="2400" dirty="0">
                    <a:solidFill>
                      <a:schemeClr val="bg1"/>
                    </a:solidFill>
                    <a:latin typeface="Georgia Pro Light" panose="02040302050405020303" pitchFamily="18" charset="0"/>
                  </a:rPr>
                  <a:t>Uncovering Insights</a:t>
                </a:r>
                <a:endParaRPr lang="en-US" sz="2400" dirty="0">
                  <a:solidFill>
                    <a:schemeClr val="bg1"/>
                  </a:solidFill>
                  <a:latin typeface="Georgia Pro Light" panose="02040302050405020303" pitchFamily="18" charset="0"/>
                </a:endParaRPr>
              </a:p>
            </p:txBody>
          </p:sp>
        </p:grpSp>
      </p:grpSp>
      <p:sp>
        <p:nvSpPr>
          <p:cNvPr id="23" name="TextBox 22">
            <a:extLst>
              <a:ext uri="{FF2B5EF4-FFF2-40B4-BE49-F238E27FC236}">
                <a16:creationId xmlns:a16="http://schemas.microsoft.com/office/drawing/2014/main" id="{8A4EAB71-8366-4484-BD47-646649BF7ABC}"/>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PROCESS</a:t>
            </a:r>
          </a:p>
        </p:txBody>
      </p:sp>
      <p:grpSp>
        <p:nvGrpSpPr>
          <p:cNvPr id="25" name="Group 24">
            <a:extLst>
              <a:ext uri="{FF2B5EF4-FFF2-40B4-BE49-F238E27FC236}">
                <a16:creationId xmlns:a16="http://schemas.microsoft.com/office/drawing/2014/main" id="{AB819D75-CF41-46A4-B0F0-1F3D4830CFDC}"/>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732A1D07-2F53-4F96-BA5E-2962B85B7263}"/>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AE1C33-2546-4642-8E5C-12BA65D8DD55}"/>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4AA7C37C-5C2B-581D-56C6-0FF0212EEEA8}"/>
              </a:ext>
            </a:extLst>
          </p:cNvPr>
          <p:cNvSpPr/>
          <p:nvPr/>
        </p:nvSpPr>
        <p:spPr>
          <a:xfrm>
            <a:off x="1025656" y="2798395"/>
            <a:ext cx="762622" cy="75869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eorgia Pro "/>
                <a:cs typeface="Arial" panose="020B0604020202020204" pitchFamily="34" charset="0"/>
              </a:rPr>
              <a:t>1</a:t>
            </a:r>
            <a:endParaRPr lang="en-IN" sz="4000" dirty="0">
              <a:latin typeface="Georgia Pro "/>
              <a:cs typeface="Arial" panose="020B0604020202020204" pitchFamily="34" charset="0"/>
            </a:endParaRPr>
          </a:p>
        </p:txBody>
      </p:sp>
      <p:sp>
        <p:nvSpPr>
          <p:cNvPr id="3" name="Oval 2">
            <a:extLst>
              <a:ext uri="{FF2B5EF4-FFF2-40B4-BE49-F238E27FC236}">
                <a16:creationId xmlns:a16="http://schemas.microsoft.com/office/drawing/2014/main" id="{4036327E-C5D6-3C82-9AAB-F3AD64A9AA93}"/>
              </a:ext>
            </a:extLst>
          </p:cNvPr>
          <p:cNvSpPr/>
          <p:nvPr/>
        </p:nvSpPr>
        <p:spPr>
          <a:xfrm>
            <a:off x="3314225" y="2798395"/>
            <a:ext cx="762622" cy="75869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eorgia Pro "/>
                <a:cs typeface="Arial" panose="020B0604020202020204" pitchFamily="34" charset="0"/>
              </a:rPr>
              <a:t>2</a:t>
            </a:r>
            <a:endParaRPr lang="en-IN" sz="4000" dirty="0">
              <a:latin typeface="Georgia Pro "/>
              <a:cs typeface="Arial" panose="020B0604020202020204" pitchFamily="34" charset="0"/>
            </a:endParaRPr>
          </a:p>
        </p:txBody>
      </p:sp>
      <p:sp>
        <p:nvSpPr>
          <p:cNvPr id="24" name="Oval 23">
            <a:extLst>
              <a:ext uri="{FF2B5EF4-FFF2-40B4-BE49-F238E27FC236}">
                <a16:creationId xmlns:a16="http://schemas.microsoft.com/office/drawing/2014/main" id="{1DBB620D-6F7B-44EF-4B8E-DEFCCCD75D0F}"/>
              </a:ext>
            </a:extLst>
          </p:cNvPr>
          <p:cNvSpPr/>
          <p:nvPr/>
        </p:nvSpPr>
        <p:spPr>
          <a:xfrm>
            <a:off x="5660093" y="2798395"/>
            <a:ext cx="762622" cy="75869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eorgia Pro "/>
                <a:cs typeface="Arial" panose="020B0604020202020204" pitchFamily="34" charset="0"/>
              </a:rPr>
              <a:t>3</a:t>
            </a:r>
            <a:endParaRPr lang="en-IN" sz="4000" dirty="0">
              <a:latin typeface="Georgia Pro "/>
              <a:cs typeface="Arial" panose="020B0604020202020204" pitchFamily="34" charset="0"/>
            </a:endParaRPr>
          </a:p>
        </p:txBody>
      </p:sp>
      <p:sp>
        <p:nvSpPr>
          <p:cNvPr id="28" name="Oval 27">
            <a:extLst>
              <a:ext uri="{FF2B5EF4-FFF2-40B4-BE49-F238E27FC236}">
                <a16:creationId xmlns:a16="http://schemas.microsoft.com/office/drawing/2014/main" id="{22F3377F-F312-A532-1C65-6539B20F8E22}"/>
              </a:ext>
            </a:extLst>
          </p:cNvPr>
          <p:cNvSpPr/>
          <p:nvPr/>
        </p:nvSpPr>
        <p:spPr>
          <a:xfrm>
            <a:off x="10223716" y="2798395"/>
            <a:ext cx="762622" cy="75869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eorgia Pro" panose="02040502050405020303" pitchFamily="18" charset="0"/>
                <a:cs typeface="Arial" panose="020B0604020202020204" pitchFamily="34" charset="0"/>
              </a:rPr>
              <a:t>5</a:t>
            </a:r>
            <a:endParaRPr lang="en-IN" sz="4000" dirty="0">
              <a:latin typeface="Georgia Pro" panose="02040502050405020303" pitchFamily="18" charset="0"/>
              <a:cs typeface="Arial" panose="020B0604020202020204" pitchFamily="34" charset="0"/>
            </a:endParaRPr>
          </a:p>
        </p:txBody>
      </p:sp>
      <p:sp>
        <p:nvSpPr>
          <p:cNvPr id="29" name="Oval 28">
            <a:extLst>
              <a:ext uri="{FF2B5EF4-FFF2-40B4-BE49-F238E27FC236}">
                <a16:creationId xmlns:a16="http://schemas.microsoft.com/office/drawing/2014/main" id="{C78691F9-A2E4-4EA1-CD77-97E3C70EE5BC}"/>
              </a:ext>
            </a:extLst>
          </p:cNvPr>
          <p:cNvSpPr/>
          <p:nvPr/>
        </p:nvSpPr>
        <p:spPr>
          <a:xfrm>
            <a:off x="7969886" y="2798395"/>
            <a:ext cx="762622" cy="75869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eorgia Pro "/>
                <a:cs typeface="Arial" panose="020B0604020202020204" pitchFamily="34" charset="0"/>
              </a:rPr>
              <a:t>4</a:t>
            </a:r>
            <a:endParaRPr lang="en-IN" sz="4000" dirty="0">
              <a:latin typeface="Georgia Pro "/>
              <a:cs typeface="Arial" panose="020B0604020202020204" pitchFamily="34" charset="0"/>
            </a:endParaRPr>
          </a:p>
        </p:txBody>
      </p:sp>
    </p:spTree>
    <p:extLst>
      <p:ext uri="{BB962C8B-B14F-4D97-AF65-F5344CB8AC3E}">
        <p14:creationId xmlns:p14="http://schemas.microsoft.com/office/powerpoint/2010/main" val="60305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CB089-6087-68BF-620F-01D0D0C7B96D}"/>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3CD76E45-ED1D-AB3C-BC77-E59152281F68}"/>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41EEE912-C927-D711-8B64-6DA7D3D2061A}"/>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AA43331D-C6B9-535C-B703-0BB6CD402E6A}"/>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246E44-C940-1096-74C1-8E6928D361AD}"/>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60" name="Picture 2">
            <a:extLst>
              <a:ext uri="{FF2B5EF4-FFF2-40B4-BE49-F238E27FC236}">
                <a16:creationId xmlns:a16="http://schemas.microsoft.com/office/drawing/2014/main" id="{047332EE-C38F-9A01-848B-39A80A9000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946" y="5314808"/>
            <a:ext cx="2106783" cy="628513"/>
          </a:xfrm>
          <a:prstGeom prst="rect">
            <a:avLst/>
          </a:prstGeom>
        </p:spPr>
      </p:pic>
      <p:pic>
        <p:nvPicPr>
          <p:cNvPr id="61" name="Picture 2">
            <a:extLst>
              <a:ext uri="{FF2B5EF4-FFF2-40B4-BE49-F238E27FC236}">
                <a16:creationId xmlns:a16="http://schemas.microsoft.com/office/drawing/2014/main" id="{93CBCAE8-2526-5292-89B1-EFDA1B15F5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90503" y="5289913"/>
            <a:ext cx="2106785" cy="628513"/>
          </a:xfrm>
          <a:prstGeom prst="rect">
            <a:avLst/>
          </a:prstGeom>
        </p:spPr>
      </p:pic>
      <p:pic>
        <p:nvPicPr>
          <p:cNvPr id="62" name="Picture 2">
            <a:extLst>
              <a:ext uri="{FF2B5EF4-FFF2-40B4-BE49-F238E27FC236}">
                <a16:creationId xmlns:a16="http://schemas.microsoft.com/office/drawing/2014/main" id="{FAA63CB9-BA82-B094-649D-59752FCE7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694715" y="5299812"/>
            <a:ext cx="2106784" cy="628513"/>
          </a:xfrm>
          <a:prstGeom prst="rect">
            <a:avLst/>
          </a:prstGeom>
        </p:spPr>
      </p:pic>
      <p:pic>
        <p:nvPicPr>
          <p:cNvPr id="64" name="Picture 2">
            <a:extLst>
              <a:ext uri="{FF2B5EF4-FFF2-40B4-BE49-F238E27FC236}">
                <a16:creationId xmlns:a16="http://schemas.microsoft.com/office/drawing/2014/main" id="{F23CFEBC-A22C-E99D-B857-BE2EB0A68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73269" y="5289913"/>
            <a:ext cx="2106785" cy="628513"/>
          </a:xfrm>
          <a:prstGeom prst="rect">
            <a:avLst/>
          </a:prstGeom>
        </p:spPr>
      </p:pic>
      <p:sp>
        <p:nvSpPr>
          <p:cNvPr id="66" name="TextBox 65">
            <a:extLst>
              <a:ext uri="{FF2B5EF4-FFF2-40B4-BE49-F238E27FC236}">
                <a16:creationId xmlns:a16="http://schemas.microsoft.com/office/drawing/2014/main" id="{0A43F67C-EAE8-EDCB-7D44-628F08FFCD36}"/>
              </a:ext>
            </a:extLst>
          </p:cNvPr>
          <p:cNvSpPr txBox="1"/>
          <p:nvPr/>
        </p:nvSpPr>
        <p:spPr>
          <a:xfrm>
            <a:off x="1166461" y="3660442"/>
            <a:ext cx="1576160" cy="584775"/>
          </a:xfrm>
          <a:prstGeom prst="rect">
            <a:avLst/>
          </a:prstGeom>
          <a:noFill/>
        </p:spPr>
        <p:txBody>
          <a:bodyPr wrap="square" rtlCol="0">
            <a:spAutoFit/>
          </a:bodyPr>
          <a:lstStyle/>
          <a:p>
            <a:pPr algn="ctr"/>
            <a:r>
              <a:rPr lang="en-US" sz="3200" dirty="0">
                <a:solidFill>
                  <a:schemeClr val="accent2"/>
                </a:solidFill>
                <a:latin typeface="Georgia Pro" panose="02040502050405020303" pitchFamily="18" charset="0"/>
              </a:rPr>
              <a:t>2.94 Cr</a:t>
            </a:r>
            <a:endParaRPr lang="en-IN" sz="3200" dirty="0">
              <a:solidFill>
                <a:schemeClr val="accent2"/>
              </a:solidFill>
              <a:latin typeface="Georgia Pro" panose="02040502050405020303" pitchFamily="18" charset="0"/>
            </a:endParaRPr>
          </a:p>
        </p:txBody>
      </p:sp>
      <p:sp>
        <p:nvSpPr>
          <p:cNvPr id="67" name="TextBox 66">
            <a:extLst>
              <a:ext uri="{FF2B5EF4-FFF2-40B4-BE49-F238E27FC236}">
                <a16:creationId xmlns:a16="http://schemas.microsoft.com/office/drawing/2014/main" id="{3E75C439-9613-638C-C1D1-597F06297131}"/>
              </a:ext>
            </a:extLst>
          </p:cNvPr>
          <p:cNvSpPr txBox="1"/>
          <p:nvPr/>
        </p:nvSpPr>
        <p:spPr>
          <a:xfrm>
            <a:off x="3960026" y="3659021"/>
            <a:ext cx="1576160" cy="584775"/>
          </a:xfrm>
          <a:prstGeom prst="rect">
            <a:avLst/>
          </a:prstGeom>
          <a:noFill/>
        </p:spPr>
        <p:txBody>
          <a:bodyPr wrap="square" rtlCol="0">
            <a:spAutoFit/>
          </a:bodyPr>
          <a:lstStyle/>
          <a:p>
            <a:pPr algn="ctr"/>
            <a:r>
              <a:rPr lang="en-US" sz="3200" dirty="0">
                <a:solidFill>
                  <a:schemeClr val="accent2"/>
                </a:solidFill>
                <a:latin typeface="Georgia Pro" panose="02040502050405020303" pitchFamily="18" charset="0"/>
              </a:rPr>
              <a:t>1.21 Cr</a:t>
            </a:r>
            <a:endParaRPr lang="en-IN" sz="3200" dirty="0">
              <a:solidFill>
                <a:schemeClr val="accent2"/>
              </a:solidFill>
              <a:latin typeface="Georgia Pro" panose="02040502050405020303" pitchFamily="18" charset="0"/>
            </a:endParaRPr>
          </a:p>
        </p:txBody>
      </p:sp>
      <p:sp>
        <p:nvSpPr>
          <p:cNvPr id="68" name="TextBox 67">
            <a:extLst>
              <a:ext uri="{FF2B5EF4-FFF2-40B4-BE49-F238E27FC236}">
                <a16:creationId xmlns:a16="http://schemas.microsoft.com/office/drawing/2014/main" id="{92F00BAB-B87C-1758-F875-095C4677456C}"/>
              </a:ext>
            </a:extLst>
          </p:cNvPr>
          <p:cNvSpPr txBox="1"/>
          <p:nvPr/>
        </p:nvSpPr>
        <p:spPr>
          <a:xfrm>
            <a:off x="6655807" y="3659020"/>
            <a:ext cx="1576160" cy="584775"/>
          </a:xfrm>
          <a:prstGeom prst="rect">
            <a:avLst/>
          </a:prstGeom>
          <a:noFill/>
        </p:spPr>
        <p:txBody>
          <a:bodyPr wrap="square" rtlCol="0">
            <a:spAutoFit/>
          </a:bodyPr>
          <a:lstStyle/>
          <a:p>
            <a:pPr algn="ctr"/>
            <a:r>
              <a:rPr lang="en-US" sz="3200" dirty="0">
                <a:solidFill>
                  <a:schemeClr val="accent2"/>
                </a:solidFill>
                <a:latin typeface="Georgia Pro" panose="02040502050405020303" pitchFamily="18" charset="0"/>
              </a:rPr>
              <a:t>1.73 Cr</a:t>
            </a:r>
            <a:endParaRPr lang="en-IN" sz="3200" dirty="0">
              <a:solidFill>
                <a:schemeClr val="accent2"/>
              </a:solidFill>
              <a:latin typeface="Georgia Pro" panose="02040502050405020303" pitchFamily="18" charset="0"/>
            </a:endParaRPr>
          </a:p>
        </p:txBody>
      </p:sp>
      <p:sp>
        <p:nvSpPr>
          <p:cNvPr id="69" name="TextBox 68">
            <a:extLst>
              <a:ext uri="{FF2B5EF4-FFF2-40B4-BE49-F238E27FC236}">
                <a16:creationId xmlns:a16="http://schemas.microsoft.com/office/drawing/2014/main" id="{62FAFAF6-B252-7EF8-7B7A-0838F67F26EF}"/>
              </a:ext>
            </a:extLst>
          </p:cNvPr>
          <p:cNvSpPr txBox="1"/>
          <p:nvPr/>
        </p:nvSpPr>
        <p:spPr>
          <a:xfrm>
            <a:off x="9488547" y="3659019"/>
            <a:ext cx="1476224" cy="584775"/>
          </a:xfrm>
          <a:prstGeom prst="rect">
            <a:avLst/>
          </a:prstGeom>
          <a:noFill/>
        </p:spPr>
        <p:txBody>
          <a:bodyPr wrap="square" rtlCol="0">
            <a:spAutoFit/>
          </a:bodyPr>
          <a:lstStyle/>
          <a:p>
            <a:pPr algn="ctr"/>
            <a:r>
              <a:rPr lang="en-US" sz="3200" dirty="0">
                <a:solidFill>
                  <a:schemeClr val="accent2"/>
                </a:solidFill>
                <a:latin typeface="Georgia Pro" panose="02040502050405020303" pitchFamily="18" charset="0"/>
              </a:rPr>
              <a:t>60,398</a:t>
            </a:r>
            <a:endParaRPr lang="en-IN" sz="3200" dirty="0">
              <a:solidFill>
                <a:schemeClr val="accent2"/>
              </a:solidFill>
              <a:latin typeface="Georgia Pro" panose="02040502050405020303" pitchFamily="18" charset="0"/>
            </a:endParaRPr>
          </a:p>
        </p:txBody>
      </p:sp>
      <p:sp>
        <p:nvSpPr>
          <p:cNvPr id="70" name="TextBox 69">
            <a:extLst>
              <a:ext uri="{FF2B5EF4-FFF2-40B4-BE49-F238E27FC236}">
                <a16:creationId xmlns:a16="http://schemas.microsoft.com/office/drawing/2014/main" id="{39676933-4963-27D2-E082-ABA9C0EA0188}"/>
              </a:ext>
            </a:extLst>
          </p:cNvPr>
          <p:cNvSpPr txBox="1"/>
          <p:nvPr/>
        </p:nvSpPr>
        <p:spPr>
          <a:xfrm>
            <a:off x="1410701" y="4394979"/>
            <a:ext cx="1109272" cy="830997"/>
          </a:xfrm>
          <a:prstGeom prst="rect">
            <a:avLst/>
          </a:prstGeom>
          <a:noFill/>
        </p:spPr>
        <p:txBody>
          <a:bodyPr wrap="square" rtlCol="0">
            <a:spAutoFit/>
          </a:bodyPr>
          <a:lstStyle/>
          <a:p>
            <a:pPr algn="ctr"/>
            <a:r>
              <a:rPr lang="en-US" sz="2400" dirty="0">
                <a:latin typeface="Georgia Pro "/>
              </a:rPr>
              <a:t>In</a:t>
            </a:r>
          </a:p>
          <a:p>
            <a:pPr algn="ctr"/>
            <a:r>
              <a:rPr lang="en-US" sz="2400" dirty="0">
                <a:latin typeface="Georgia Pro "/>
              </a:rPr>
              <a:t>Sales</a:t>
            </a:r>
            <a:endParaRPr lang="en-IN" sz="2400" dirty="0">
              <a:latin typeface="Georgia Pro "/>
            </a:endParaRPr>
          </a:p>
        </p:txBody>
      </p:sp>
      <p:sp>
        <p:nvSpPr>
          <p:cNvPr id="71" name="TextBox 70">
            <a:extLst>
              <a:ext uri="{FF2B5EF4-FFF2-40B4-BE49-F238E27FC236}">
                <a16:creationId xmlns:a16="http://schemas.microsoft.com/office/drawing/2014/main" id="{C85CE12C-0F27-DF89-31A7-76F8393CC75A}"/>
              </a:ext>
            </a:extLst>
          </p:cNvPr>
          <p:cNvSpPr txBox="1"/>
          <p:nvPr/>
        </p:nvSpPr>
        <p:spPr>
          <a:xfrm>
            <a:off x="4131623" y="4394980"/>
            <a:ext cx="1232967" cy="830997"/>
          </a:xfrm>
          <a:prstGeom prst="rect">
            <a:avLst/>
          </a:prstGeom>
          <a:noFill/>
        </p:spPr>
        <p:txBody>
          <a:bodyPr wrap="square" rtlCol="0">
            <a:spAutoFit/>
          </a:bodyPr>
          <a:lstStyle/>
          <a:p>
            <a:pPr algn="ctr"/>
            <a:r>
              <a:rPr lang="en-US" sz="2400" dirty="0">
                <a:latin typeface="Georgia Pro "/>
              </a:rPr>
              <a:t>In Profit</a:t>
            </a:r>
            <a:endParaRPr lang="en-IN" sz="2400" dirty="0">
              <a:latin typeface="Georgia Pro "/>
            </a:endParaRPr>
          </a:p>
        </p:txBody>
      </p:sp>
      <p:sp>
        <p:nvSpPr>
          <p:cNvPr id="72" name="TextBox 71">
            <a:extLst>
              <a:ext uri="{FF2B5EF4-FFF2-40B4-BE49-F238E27FC236}">
                <a16:creationId xmlns:a16="http://schemas.microsoft.com/office/drawing/2014/main" id="{E2D99DFA-4844-8729-1EC8-B39B3BE98BD3}"/>
              </a:ext>
            </a:extLst>
          </p:cNvPr>
          <p:cNvSpPr txBox="1"/>
          <p:nvPr/>
        </p:nvSpPr>
        <p:spPr>
          <a:xfrm>
            <a:off x="6328188" y="4394979"/>
            <a:ext cx="2231399" cy="830997"/>
          </a:xfrm>
          <a:prstGeom prst="rect">
            <a:avLst/>
          </a:prstGeom>
          <a:noFill/>
        </p:spPr>
        <p:txBody>
          <a:bodyPr wrap="square" rtlCol="0">
            <a:spAutoFit/>
          </a:bodyPr>
          <a:lstStyle/>
          <a:p>
            <a:pPr algn="ctr"/>
            <a:r>
              <a:rPr lang="en-US" sz="2400" dirty="0">
                <a:latin typeface="Georgia Pro "/>
              </a:rPr>
              <a:t>In Production Cost</a:t>
            </a:r>
            <a:endParaRPr lang="en-IN" sz="2400" dirty="0">
              <a:latin typeface="Georgia Pro "/>
            </a:endParaRPr>
          </a:p>
        </p:txBody>
      </p:sp>
      <p:sp>
        <p:nvSpPr>
          <p:cNvPr id="73" name="TextBox 72">
            <a:extLst>
              <a:ext uri="{FF2B5EF4-FFF2-40B4-BE49-F238E27FC236}">
                <a16:creationId xmlns:a16="http://schemas.microsoft.com/office/drawing/2014/main" id="{CDD26F30-8A5E-184A-023E-C13DAFFC32C4}"/>
              </a:ext>
            </a:extLst>
          </p:cNvPr>
          <p:cNvSpPr txBox="1"/>
          <p:nvPr/>
        </p:nvSpPr>
        <p:spPr>
          <a:xfrm>
            <a:off x="9264871" y="4397808"/>
            <a:ext cx="1921231" cy="830997"/>
          </a:xfrm>
          <a:prstGeom prst="rect">
            <a:avLst/>
          </a:prstGeom>
          <a:noFill/>
        </p:spPr>
        <p:txBody>
          <a:bodyPr wrap="square" rtlCol="0">
            <a:spAutoFit/>
          </a:bodyPr>
          <a:lstStyle/>
          <a:p>
            <a:pPr algn="ctr"/>
            <a:r>
              <a:rPr lang="en-US" sz="2400" dirty="0">
                <a:latin typeface="Georgia Pro "/>
              </a:rPr>
              <a:t>In Quantity Ordered</a:t>
            </a:r>
            <a:endParaRPr lang="en-IN" sz="2400" dirty="0">
              <a:latin typeface="Georgia Pro "/>
            </a:endParaRPr>
          </a:p>
        </p:txBody>
      </p:sp>
      <p:sp>
        <p:nvSpPr>
          <p:cNvPr id="74" name="TextBox 73">
            <a:extLst>
              <a:ext uri="{FF2B5EF4-FFF2-40B4-BE49-F238E27FC236}">
                <a16:creationId xmlns:a16="http://schemas.microsoft.com/office/drawing/2014/main" id="{3DE89A26-6D1A-4633-F091-B2285B5C8736}"/>
              </a:ext>
            </a:extLst>
          </p:cNvPr>
          <p:cNvSpPr txBox="1"/>
          <p:nvPr/>
        </p:nvSpPr>
        <p:spPr>
          <a:xfrm>
            <a:off x="1177257" y="1395030"/>
            <a:ext cx="9787514" cy="892552"/>
          </a:xfrm>
          <a:prstGeom prst="rect">
            <a:avLst/>
          </a:prstGeom>
          <a:noFill/>
        </p:spPr>
        <p:txBody>
          <a:bodyPr wrap="square" rtlCol="0">
            <a:spAutoFit/>
          </a:bodyPr>
          <a:lstStyle/>
          <a:p>
            <a:pPr algn="ctr"/>
            <a:r>
              <a:rPr lang="en-US" sz="2800" b="1" dirty="0">
                <a:solidFill>
                  <a:srgbClr val="0070C0"/>
                </a:solidFill>
              </a:rPr>
              <a:t>KPIs</a:t>
            </a:r>
            <a:endParaRPr lang="en-US" sz="2400" b="1" dirty="0">
              <a:solidFill>
                <a:srgbClr val="0070C0"/>
              </a:solidFill>
            </a:endParaRPr>
          </a:p>
          <a:p>
            <a:pPr algn="ctr"/>
            <a:r>
              <a:rPr lang="en-US" sz="2400" dirty="0"/>
              <a:t>From Dec-2010 to Jan-2014, the company has generated about</a:t>
            </a:r>
            <a:endParaRPr lang="en-IN" sz="2400" dirty="0"/>
          </a:p>
        </p:txBody>
      </p:sp>
      <p:pic>
        <p:nvPicPr>
          <p:cNvPr id="76" name="Picture 75">
            <a:extLst>
              <a:ext uri="{FF2B5EF4-FFF2-40B4-BE49-F238E27FC236}">
                <a16:creationId xmlns:a16="http://schemas.microsoft.com/office/drawing/2014/main" id="{CFBB5741-4538-AB47-4AC2-96BCBAB9F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914" y="2933163"/>
            <a:ext cx="669253" cy="669253"/>
          </a:xfrm>
          <a:prstGeom prst="rect">
            <a:avLst/>
          </a:prstGeom>
        </p:spPr>
      </p:pic>
      <p:pic>
        <p:nvPicPr>
          <p:cNvPr id="78" name="Picture 77">
            <a:extLst>
              <a:ext uri="{FF2B5EF4-FFF2-40B4-BE49-F238E27FC236}">
                <a16:creationId xmlns:a16="http://schemas.microsoft.com/office/drawing/2014/main" id="{2175B1BF-CAC9-81CE-C448-03E6C099A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479" y="2914175"/>
            <a:ext cx="669254" cy="669254"/>
          </a:xfrm>
          <a:prstGeom prst="rect">
            <a:avLst/>
          </a:prstGeom>
        </p:spPr>
      </p:pic>
      <p:pic>
        <p:nvPicPr>
          <p:cNvPr id="80" name="Picture 79">
            <a:extLst>
              <a:ext uri="{FF2B5EF4-FFF2-40B4-BE49-F238E27FC236}">
                <a16:creationId xmlns:a16="http://schemas.microsoft.com/office/drawing/2014/main" id="{00E79F7B-747A-EC38-0A6A-53595C3BF2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9269" y="2933162"/>
            <a:ext cx="669253" cy="669253"/>
          </a:xfrm>
          <a:prstGeom prst="rect">
            <a:avLst/>
          </a:prstGeom>
        </p:spPr>
      </p:pic>
      <p:pic>
        <p:nvPicPr>
          <p:cNvPr id="82" name="Picture 81">
            <a:extLst>
              <a:ext uri="{FF2B5EF4-FFF2-40B4-BE49-F238E27FC236}">
                <a16:creationId xmlns:a16="http://schemas.microsoft.com/office/drawing/2014/main" id="{1225DE15-EC33-1CD2-844D-E0E78100F4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861" y="2995849"/>
            <a:ext cx="669253" cy="669253"/>
          </a:xfrm>
          <a:prstGeom prst="rect">
            <a:avLst/>
          </a:prstGeom>
        </p:spPr>
      </p:pic>
    </p:spTree>
    <p:extLst>
      <p:ext uri="{BB962C8B-B14F-4D97-AF65-F5344CB8AC3E}">
        <p14:creationId xmlns:p14="http://schemas.microsoft.com/office/powerpoint/2010/main" val="287907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9CA8A-D201-A67F-1260-FB7AFBCD92EB}"/>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932CC6D9-A627-48D5-7A58-D3FC33D22D9C}"/>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EAF2D93E-96F5-5BC7-8178-D2D275925673}"/>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9CB4A12F-36C2-D001-AF72-7CC6DCEECDEE}"/>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9B967E-E285-ADC6-0459-A05DE6D39042}"/>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7DC5CA6-2C47-A527-4E9D-F854BF06EF35}"/>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Year-wise Analysis</a:t>
            </a:r>
            <a:endParaRPr lang="en-US" sz="2800" b="1" dirty="0"/>
          </a:p>
        </p:txBody>
      </p:sp>
      <p:graphicFrame>
        <p:nvGraphicFramePr>
          <p:cNvPr id="7" name="Chart 6">
            <a:extLst>
              <a:ext uri="{FF2B5EF4-FFF2-40B4-BE49-F238E27FC236}">
                <a16:creationId xmlns:a16="http://schemas.microsoft.com/office/drawing/2014/main" id="{F0BE0EBF-88F7-4B30-AC9E-1BF157EC0AD1}"/>
              </a:ext>
            </a:extLst>
          </p:cNvPr>
          <p:cNvGraphicFramePr>
            <a:graphicFrameLocks/>
          </p:cNvGraphicFramePr>
          <p:nvPr>
            <p:extLst>
              <p:ext uri="{D42A27DB-BD31-4B8C-83A1-F6EECF244321}">
                <p14:modId xmlns:p14="http://schemas.microsoft.com/office/powerpoint/2010/main" val="758434254"/>
              </p:ext>
            </p:extLst>
          </p:nvPr>
        </p:nvGraphicFramePr>
        <p:xfrm>
          <a:off x="1359108" y="2084342"/>
          <a:ext cx="5236564" cy="354472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084C29A-BAE6-CBE8-3EE6-E79E6552A2C1}"/>
              </a:ext>
            </a:extLst>
          </p:cNvPr>
          <p:cNvSpPr txBox="1"/>
          <p:nvPr/>
        </p:nvSpPr>
        <p:spPr>
          <a:xfrm>
            <a:off x="7195279" y="2579429"/>
            <a:ext cx="3637613" cy="255454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sales have increased steadily from 2010 to 2013</a:t>
            </a:r>
          </a:p>
          <a:p>
            <a:endParaRPr lang="en-US" sz="2000" dirty="0"/>
          </a:p>
          <a:p>
            <a:pPr marL="342900" indent="-342900">
              <a:buFont typeface="Wingdings" panose="05000000000000000000" pitchFamily="2" charset="2"/>
              <a:buChar char="v"/>
            </a:pPr>
            <a:r>
              <a:rPr lang="en-US" sz="2000" dirty="0"/>
              <a:t>Year 2013 having highest recorded sales</a:t>
            </a:r>
          </a:p>
          <a:p>
            <a:endParaRPr lang="en-US" sz="2000" dirty="0"/>
          </a:p>
          <a:p>
            <a:pPr marL="342900" indent="-342900">
              <a:buFont typeface="Wingdings" panose="05000000000000000000" pitchFamily="2" charset="2"/>
              <a:buChar char="v"/>
            </a:pPr>
            <a:r>
              <a:rPr lang="en-US" sz="2000" dirty="0"/>
              <a:t>Years 2014 and 2010 recorded lowest sales</a:t>
            </a:r>
            <a:endParaRPr lang="en-IN" sz="2000" dirty="0"/>
          </a:p>
        </p:txBody>
      </p:sp>
    </p:spTree>
    <p:extLst>
      <p:ext uri="{BB962C8B-B14F-4D97-AF65-F5344CB8AC3E}">
        <p14:creationId xmlns:p14="http://schemas.microsoft.com/office/powerpoint/2010/main" val="345969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C79D7-A5B1-6A7C-DFB5-E421D93B0DC9}"/>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570C6811-B4DF-F82A-C884-DABFF87B61CB}"/>
              </a:ext>
            </a:extLst>
          </p:cNvPr>
          <p:cNvSpPr txBox="1"/>
          <p:nvPr/>
        </p:nvSpPr>
        <p:spPr>
          <a:xfrm>
            <a:off x="0" y="324463"/>
            <a:ext cx="12192000" cy="523220"/>
          </a:xfrm>
          <a:prstGeom prst="rect">
            <a:avLst/>
          </a:prstGeom>
          <a:noFill/>
        </p:spPr>
        <p:txBody>
          <a:bodyPr wrap="square" rtlCol="0">
            <a:spAutoFit/>
          </a:bodyPr>
          <a:lstStyle/>
          <a:p>
            <a:pPr algn="ctr"/>
            <a:r>
              <a:rPr lang="en-IN" sz="2800" dirty="0">
                <a:latin typeface="Georgia" panose="02040502050405020303" pitchFamily="18" charset="0"/>
                <a:ea typeface="Cambria" panose="02040503050406030204" pitchFamily="18" charset="0"/>
                <a:cs typeface="+mj-cs"/>
              </a:rPr>
              <a:t> INSIGHTS</a:t>
            </a:r>
          </a:p>
        </p:txBody>
      </p:sp>
      <p:grpSp>
        <p:nvGrpSpPr>
          <p:cNvPr id="25" name="Group 24">
            <a:extLst>
              <a:ext uri="{FF2B5EF4-FFF2-40B4-BE49-F238E27FC236}">
                <a16:creationId xmlns:a16="http://schemas.microsoft.com/office/drawing/2014/main" id="{B5C621F9-7101-B37A-7B71-9CB355286AA5}"/>
              </a:ext>
            </a:extLst>
          </p:cNvPr>
          <p:cNvGrpSpPr/>
          <p:nvPr/>
        </p:nvGrpSpPr>
        <p:grpSpPr>
          <a:xfrm>
            <a:off x="1631887" y="1178135"/>
            <a:ext cx="8928227" cy="50800"/>
            <a:chOff x="1879537" y="698500"/>
            <a:chExt cx="8928227" cy="50800"/>
          </a:xfrm>
        </p:grpSpPr>
        <p:cxnSp>
          <p:nvCxnSpPr>
            <p:cNvPr id="26" name="Straight Connector 25">
              <a:extLst>
                <a:ext uri="{FF2B5EF4-FFF2-40B4-BE49-F238E27FC236}">
                  <a16:creationId xmlns:a16="http://schemas.microsoft.com/office/drawing/2014/main" id="{89F4BC29-788D-DE58-0BCC-840158589F57}"/>
                </a:ext>
              </a:extLst>
            </p:cNvPr>
            <p:cNvCxnSpPr/>
            <p:nvPr/>
          </p:nvCxnSpPr>
          <p:spPr>
            <a:xfrm>
              <a:off x="1879537" y="698500"/>
              <a:ext cx="89282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5125E5-DE6A-55B4-6E08-4B6B8A09100A}"/>
                </a:ext>
              </a:extLst>
            </p:cNvPr>
            <p:cNvCxnSpPr/>
            <p:nvPr/>
          </p:nvCxnSpPr>
          <p:spPr>
            <a:xfrm>
              <a:off x="2654300" y="749300"/>
              <a:ext cx="73787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1E527705-C2AB-D1E5-F6F1-8D34450B963A}"/>
              </a:ext>
            </a:extLst>
          </p:cNvPr>
          <p:cNvSpPr txBox="1"/>
          <p:nvPr/>
        </p:nvSpPr>
        <p:spPr>
          <a:xfrm>
            <a:off x="1359107" y="1395030"/>
            <a:ext cx="9473785" cy="523220"/>
          </a:xfrm>
          <a:prstGeom prst="rect">
            <a:avLst/>
          </a:prstGeom>
          <a:noFill/>
        </p:spPr>
        <p:txBody>
          <a:bodyPr wrap="square" rtlCol="0">
            <a:spAutoFit/>
          </a:bodyPr>
          <a:lstStyle/>
          <a:p>
            <a:pPr algn="ctr"/>
            <a:r>
              <a:rPr lang="en-US" sz="2800" b="1" dirty="0">
                <a:solidFill>
                  <a:srgbClr val="0070C0"/>
                </a:solidFill>
              </a:rPr>
              <a:t>Quarter-wise Analysis</a:t>
            </a:r>
            <a:endParaRPr lang="en-US" sz="2800" b="1" dirty="0"/>
          </a:p>
        </p:txBody>
      </p:sp>
      <p:graphicFrame>
        <p:nvGraphicFramePr>
          <p:cNvPr id="8" name="Chart 7">
            <a:extLst>
              <a:ext uri="{FF2B5EF4-FFF2-40B4-BE49-F238E27FC236}">
                <a16:creationId xmlns:a16="http://schemas.microsoft.com/office/drawing/2014/main" id="{3AE2D9A5-A0CD-2B3C-4CB0-544697F2E9D6}"/>
              </a:ext>
            </a:extLst>
          </p:cNvPr>
          <p:cNvGraphicFramePr>
            <a:graphicFrameLocks/>
          </p:cNvGraphicFramePr>
          <p:nvPr>
            <p:extLst>
              <p:ext uri="{D42A27DB-BD31-4B8C-83A1-F6EECF244321}">
                <p14:modId xmlns:p14="http://schemas.microsoft.com/office/powerpoint/2010/main" val="458931270"/>
              </p:ext>
            </p:extLst>
          </p:nvPr>
        </p:nvGraphicFramePr>
        <p:xfrm>
          <a:off x="5596327" y="2084342"/>
          <a:ext cx="5236565" cy="3544721"/>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68D2F234-43DC-DE66-81CA-79B1C9AC3C71}"/>
              </a:ext>
            </a:extLst>
          </p:cNvPr>
          <p:cNvSpPr txBox="1"/>
          <p:nvPr/>
        </p:nvSpPr>
        <p:spPr>
          <a:xfrm>
            <a:off x="1359107" y="2425541"/>
            <a:ext cx="3637613"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sales have increased steadily through all the quarters</a:t>
            </a:r>
          </a:p>
          <a:p>
            <a:endParaRPr lang="en-US" sz="2000" dirty="0"/>
          </a:p>
          <a:p>
            <a:pPr marL="342900" indent="-342900">
              <a:buFont typeface="Wingdings" panose="05000000000000000000" pitchFamily="2" charset="2"/>
              <a:buChar char="v"/>
            </a:pPr>
            <a:r>
              <a:rPr lang="en-US" sz="2000" dirty="0"/>
              <a:t>Q4 having highest recorded sales</a:t>
            </a:r>
          </a:p>
          <a:p>
            <a:endParaRPr lang="en-US" sz="2000" dirty="0"/>
          </a:p>
          <a:p>
            <a:pPr marL="342900" indent="-342900">
              <a:buFont typeface="Wingdings" panose="05000000000000000000" pitchFamily="2" charset="2"/>
              <a:buChar char="v"/>
            </a:pPr>
            <a:r>
              <a:rPr lang="en-US" sz="2000" dirty="0"/>
              <a:t>Q1 having lowest recorded sales</a:t>
            </a:r>
            <a:endParaRPr lang="en-IN" sz="2000" dirty="0"/>
          </a:p>
        </p:txBody>
      </p:sp>
    </p:spTree>
    <p:extLst>
      <p:ext uri="{BB962C8B-B14F-4D97-AF65-F5344CB8AC3E}">
        <p14:creationId xmlns:p14="http://schemas.microsoft.com/office/powerpoint/2010/main" val="214155785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BF2424"/>
      </a:lt2>
      <a:accent1>
        <a:srgbClr val="286D94"/>
      </a:accent1>
      <a:accent2>
        <a:srgbClr val="941358"/>
      </a:accent2>
      <a:accent3>
        <a:srgbClr val="2CACB8"/>
      </a:accent3>
      <a:accent4>
        <a:srgbClr val="E74B59"/>
      </a:accent4>
      <a:accent5>
        <a:srgbClr val="591959"/>
      </a:accent5>
      <a:accent6>
        <a:srgbClr val="FE9E50"/>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625</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Calibri</vt:lpstr>
      <vt:lpstr>Calibri Light</vt:lpstr>
      <vt:lpstr>Georgia</vt:lpstr>
      <vt:lpstr>Georgia Pro</vt:lpstr>
      <vt:lpstr>Georgia Pro </vt:lpstr>
      <vt:lpstr>Georgia Pro Light</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HI</cp:lastModifiedBy>
  <cp:revision>7</cp:revision>
  <dcterms:created xsi:type="dcterms:W3CDTF">2021-07-13T06:54:04Z</dcterms:created>
  <dcterms:modified xsi:type="dcterms:W3CDTF">2025-02-09T05:28:40Z</dcterms:modified>
</cp:coreProperties>
</file>