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7" r:id="rId13"/>
    <p:sldId id="266" r:id="rId14"/>
    <p:sldId id="268" r:id="rId15"/>
    <p:sldId id="273" r:id="rId16"/>
    <p:sldId id="274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0D1"/>
    <a:srgbClr val="D440A3"/>
    <a:srgbClr val="207390"/>
    <a:srgbClr val="3FAED5"/>
    <a:srgbClr val="D16D98"/>
    <a:srgbClr val="98D3E8"/>
    <a:srgbClr val="E93B58"/>
    <a:srgbClr val="5A9074"/>
    <a:srgbClr val="D03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CB97-C4D1-0634-1B2F-E2119251E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CF4F8-620B-D77A-29EB-46081B5E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C6CAA-2ACA-9810-D089-FDA58252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5825-4731-C5FD-E857-3757D2A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B545-5C0E-E220-FA21-C9075042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FD2-FEDF-8108-5E0E-11139676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C7536-F7C6-6D6A-AD5E-A73F466F1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CC18-A3B1-B0F5-2B59-EDBF68F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658C-E3D2-95EC-6561-0D4A75A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A2B2-2C15-528D-F149-6E295CA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0700F-25FD-9BD1-4E9E-35FC1152C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841F-421D-9E13-B3FD-60B95DD5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BEF0-6F26-E033-7920-7F29410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518F-0773-7CFB-FD9D-E1A3B80C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8198-752C-5585-60B7-01530DA1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5314-5C4D-6BB3-C228-F618A4FF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8E8C-7213-8ED2-623F-C4CB7193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A720-7A71-9FDE-82CF-FD19ECBC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2740-3093-6B7D-DC24-F21649FF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29FC-0FDB-3B1A-49A7-01D4C37F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2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0DD6-7B24-A134-D00C-38D19323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A6FE-1295-EBBF-7915-23E6A354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58A6-5A20-62D6-0AB7-D2C06243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42EE-66A9-ED7F-82B9-CAD352DB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2D51-A028-D754-C132-7102B524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4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3A71-25B2-02CD-F1C6-E38B081A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1C39-8FD0-FF57-32A5-5A73B1996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0B8C2-9377-E5AB-DF15-941B0DFB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7534-6D28-3215-0C7A-1C5CC665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1D05-F397-4091-C0E6-3F64C684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7C80-B210-41F9-13DF-99399BCB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3604-BD48-2352-6216-6C532004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1D1F-917F-1D95-D4F0-374A8A37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2DBEC-A2EC-F202-964F-33A67AC92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5888F-7D9E-0187-3215-0BD1080B3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08019-83AC-5533-9EC7-B4B4C36DD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50EFA-A138-6696-D9FD-3F0C35E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0FA88-6485-3F60-C4C4-96866507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CFE23-B473-0616-81D5-F057AB95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3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41A-9FD0-F0B4-730E-7E620548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82FF4-4EC8-AAB3-3B94-EF01972A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400E-79D8-2D7B-0ABE-D6C761A2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7D1F9-F455-F221-640C-92381AA1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3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444CF-3D30-1629-AA01-F4B2EA47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E4E02-D2FD-FC07-0DD5-96ECE6F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EC13-315C-6DEB-BDD9-40077C05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6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E4E0-4CA7-FAB9-0AFC-CF78C4B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BCE6-D4DF-0F20-849A-DDFB47B3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8D0BA-3FD5-FFB6-861B-CAC29A38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A68AF-B324-111E-49BD-E8F84630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F2BED-006E-66DF-7DD0-1BF18510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3CB1-42DE-64EF-19E4-A318CA49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9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3804-2F6F-0366-65FE-D8A190B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DBFF9-B25C-C185-DE2B-3569628D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34A61-0A45-C0EB-B213-D4895A0AB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D657C-3E88-2CCD-DD04-ED16C1C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2E6D3-647D-3C1A-A890-D0FA1B67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6D546-858E-C718-2A55-0453773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7AB64-0350-1368-D360-2AA56F69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835D-8EE7-23DE-6566-68256ACFA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C4E0-46D0-29BA-5861-45873452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6128E-5571-4312-AA42-B823A7C6C00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92EE-38C2-9FF1-3B1C-44AD3BD9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2F16-90F1-F343-A277-EE6BD2629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AEB9-8AEB-4E57-AD18-5CD1CD59D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2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46BF64-2EBE-C186-CA8F-D815B7540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7" b="7477"/>
          <a:stretch/>
        </p:blipFill>
        <p:spPr>
          <a:xfrm>
            <a:off x="28282" y="0"/>
            <a:ext cx="12173145" cy="68473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8E85E2-E6E2-861C-40DA-32DF1D9A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12771120" y="186189"/>
            <a:ext cx="12234423" cy="688186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30FA7D-D65F-529B-7FCB-22D64A6D3F22}"/>
              </a:ext>
            </a:extLst>
          </p:cNvPr>
          <p:cNvSpPr/>
          <p:nvPr/>
        </p:nvSpPr>
        <p:spPr>
          <a:xfrm>
            <a:off x="28282" y="1060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57249" y="5264451"/>
                </a:moveTo>
                <a:lnTo>
                  <a:pt x="9584093" y="5264451"/>
                </a:lnTo>
                <a:cubicBezTo>
                  <a:pt x="9592353" y="5264451"/>
                  <a:pt x="9599065" y="5265197"/>
                  <a:pt x="9604227" y="5266688"/>
                </a:cubicBezTo>
                <a:cubicBezTo>
                  <a:pt x="9609389" y="5268180"/>
                  <a:pt x="9613635" y="5270302"/>
                  <a:pt x="9616961" y="5273055"/>
                </a:cubicBezTo>
                <a:cubicBezTo>
                  <a:pt x="9620289" y="5275809"/>
                  <a:pt x="9622812" y="5279222"/>
                  <a:pt x="9624533" y="5283294"/>
                </a:cubicBezTo>
                <a:cubicBezTo>
                  <a:pt x="9626254" y="5287367"/>
                  <a:pt x="9627114" y="5291984"/>
                  <a:pt x="9627114" y="5297147"/>
                </a:cubicBezTo>
                <a:cubicBezTo>
                  <a:pt x="9627114" y="5302080"/>
                  <a:pt x="9626225" y="5306468"/>
                  <a:pt x="9624447" y="5310311"/>
                </a:cubicBezTo>
                <a:cubicBezTo>
                  <a:pt x="9622669" y="5314154"/>
                  <a:pt x="9620203" y="5317367"/>
                  <a:pt x="9617047" y="5319948"/>
                </a:cubicBezTo>
                <a:cubicBezTo>
                  <a:pt x="9613893" y="5322529"/>
                  <a:pt x="9610164" y="5324479"/>
                  <a:pt x="9605862" y="5325799"/>
                </a:cubicBezTo>
                <a:cubicBezTo>
                  <a:pt x="9601560" y="5327118"/>
                  <a:pt x="9596255" y="5327778"/>
                  <a:pt x="9589945" y="5327778"/>
                </a:cubicBezTo>
                <a:lnTo>
                  <a:pt x="9557249" y="5327778"/>
                </a:lnTo>
                <a:close/>
                <a:moveTo>
                  <a:pt x="9316329" y="5258256"/>
                </a:moveTo>
                <a:cubicBezTo>
                  <a:pt x="9313461" y="5258256"/>
                  <a:pt x="9311395" y="5259576"/>
                  <a:pt x="9310133" y="5262214"/>
                </a:cubicBezTo>
                <a:cubicBezTo>
                  <a:pt x="9308872" y="5264853"/>
                  <a:pt x="9308241" y="5269384"/>
                  <a:pt x="9308241" y="5275809"/>
                </a:cubicBezTo>
                <a:cubicBezTo>
                  <a:pt x="9308241" y="5282348"/>
                  <a:pt x="9308872" y="5286965"/>
                  <a:pt x="9310133" y="5289661"/>
                </a:cubicBezTo>
                <a:cubicBezTo>
                  <a:pt x="9311395" y="5292357"/>
                  <a:pt x="9313461" y="5293705"/>
                  <a:pt x="9316329" y="5293705"/>
                </a:cubicBezTo>
                <a:lnTo>
                  <a:pt x="9387915" y="5293705"/>
                </a:lnTo>
                <a:cubicBezTo>
                  <a:pt x="9390668" y="5293705"/>
                  <a:pt x="9392676" y="5292386"/>
                  <a:pt x="9393937" y="5289747"/>
                </a:cubicBezTo>
                <a:cubicBezTo>
                  <a:pt x="9395200" y="5287109"/>
                  <a:pt x="9395831" y="5282463"/>
                  <a:pt x="9395831" y="5275809"/>
                </a:cubicBezTo>
                <a:cubicBezTo>
                  <a:pt x="9395831" y="5272597"/>
                  <a:pt x="9395687" y="5269843"/>
                  <a:pt x="9395401" y="5267549"/>
                </a:cubicBezTo>
                <a:cubicBezTo>
                  <a:pt x="9395114" y="5265254"/>
                  <a:pt x="9394626" y="5263419"/>
                  <a:pt x="9393937" y="5262042"/>
                </a:cubicBezTo>
                <a:cubicBezTo>
                  <a:pt x="9393249" y="5260665"/>
                  <a:pt x="9392418" y="5259690"/>
                  <a:pt x="9391443" y="5259117"/>
                </a:cubicBezTo>
                <a:cubicBezTo>
                  <a:pt x="9390467" y="5258543"/>
                  <a:pt x="9389291" y="5258256"/>
                  <a:pt x="9387915" y="5258256"/>
                </a:cubicBezTo>
                <a:close/>
                <a:moveTo>
                  <a:pt x="10770700" y="5230207"/>
                </a:moveTo>
                <a:cubicBezTo>
                  <a:pt x="10776436" y="5230207"/>
                  <a:pt x="10781226" y="5231612"/>
                  <a:pt x="10785069" y="5234423"/>
                </a:cubicBezTo>
                <a:cubicBezTo>
                  <a:pt x="10788912" y="5237234"/>
                  <a:pt x="10792010" y="5240991"/>
                  <a:pt x="10794362" y="5245694"/>
                </a:cubicBezTo>
                <a:cubicBezTo>
                  <a:pt x="10796714" y="5250398"/>
                  <a:pt x="10798377" y="5255761"/>
                  <a:pt x="10799352" y="5261784"/>
                </a:cubicBezTo>
                <a:cubicBezTo>
                  <a:pt x="10800327" y="5267807"/>
                  <a:pt x="10800815" y="5274088"/>
                  <a:pt x="10800815" y="5280627"/>
                </a:cubicBezTo>
                <a:cubicBezTo>
                  <a:pt x="10800815" y="5286478"/>
                  <a:pt x="10800212" y="5292329"/>
                  <a:pt x="10799008" y="5298179"/>
                </a:cubicBezTo>
                <a:cubicBezTo>
                  <a:pt x="10797803" y="5304030"/>
                  <a:pt x="10795939" y="5309279"/>
                  <a:pt x="10793415" y="5313925"/>
                </a:cubicBezTo>
                <a:cubicBezTo>
                  <a:pt x="10790891" y="5318571"/>
                  <a:pt x="10787650" y="5322328"/>
                  <a:pt x="10783692" y="5325196"/>
                </a:cubicBezTo>
                <a:cubicBezTo>
                  <a:pt x="10779735" y="5328064"/>
                  <a:pt x="10774945" y="5329498"/>
                  <a:pt x="10769324" y="5329498"/>
                </a:cubicBezTo>
                <a:cubicBezTo>
                  <a:pt x="10763358" y="5329498"/>
                  <a:pt x="10757622" y="5327405"/>
                  <a:pt x="10752115" y="5323217"/>
                </a:cubicBezTo>
                <a:cubicBezTo>
                  <a:pt x="10746609" y="5319030"/>
                  <a:pt x="10740815" y="5313093"/>
                  <a:pt x="10734735" y="5305407"/>
                </a:cubicBezTo>
                <a:lnTo>
                  <a:pt x="10734735" y="5254815"/>
                </a:lnTo>
                <a:cubicBezTo>
                  <a:pt x="10738177" y="5250226"/>
                  <a:pt x="10741446" y="5246383"/>
                  <a:pt x="10744544" y="5243285"/>
                </a:cubicBezTo>
                <a:cubicBezTo>
                  <a:pt x="10747641" y="5240188"/>
                  <a:pt x="10750653" y="5237664"/>
                  <a:pt x="10753578" y="5235714"/>
                </a:cubicBezTo>
                <a:cubicBezTo>
                  <a:pt x="10756503" y="5233763"/>
                  <a:pt x="10759372" y="5232358"/>
                  <a:pt x="10762182" y="5231497"/>
                </a:cubicBezTo>
                <a:cubicBezTo>
                  <a:pt x="10764993" y="5230637"/>
                  <a:pt x="10767832" y="5230207"/>
                  <a:pt x="10770700" y="5230207"/>
                </a:cubicBezTo>
                <a:close/>
                <a:moveTo>
                  <a:pt x="10383677" y="5227454"/>
                </a:moveTo>
                <a:cubicBezTo>
                  <a:pt x="10390905" y="5227454"/>
                  <a:pt x="10396899" y="5228773"/>
                  <a:pt x="10401660" y="5231411"/>
                </a:cubicBezTo>
                <a:cubicBezTo>
                  <a:pt x="10406421" y="5234050"/>
                  <a:pt x="10410236" y="5237721"/>
                  <a:pt x="10413103" y="5242425"/>
                </a:cubicBezTo>
                <a:cubicBezTo>
                  <a:pt x="10415972" y="5247128"/>
                  <a:pt x="10418008" y="5252664"/>
                  <a:pt x="10419212" y="5259031"/>
                </a:cubicBezTo>
                <a:cubicBezTo>
                  <a:pt x="10420417" y="5265398"/>
                  <a:pt x="10421019" y="5272367"/>
                  <a:pt x="10421019" y="5279939"/>
                </a:cubicBezTo>
                <a:cubicBezTo>
                  <a:pt x="10421019" y="5288084"/>
                  <a:pt x="10420274" y="5295340"/>
                  <a:pt x="10418782" y="5301707"/>
                </a:cubicBezTo>
                <a:cubicBezTo>
                  <a:pt x="10417291" y="5308074"/>
                  <a:pt x="10414996" y="5313495"/>
                  <a:pt x="10411899" y="5317969"/>
                </a:cubicBezTo>
                <a:cubicBezTo>
                  <a:pt x="10408801" y="5322443"/>
                  <a:pt x="10404843" y="5325856"/>
                  <a:pt x="10400025" y="5328208"/>
                </a:cubicBezTo>
                <a:cubicBezTo>
                  <a:pt x="10395207" y="5330560"/>
                  <a:pt x="10389528" y="5331736"/>
                  <a:pt x="10382989" y="5331736"/>
                </a:cubicBezTo>
                <a:cubicBezTo>
                  <a:pt x="10375877" y="5331736"/>
                  <a:pt x="10369911" y="5330445"/>
                  <a:pt x="10365092" y="5327864"/>
                </a:cubicBezTo>
                <a:cubicBezTo>
                  <a:pt x="10360274" y="5325282"/>
                  <a:pt x="10356460" y="5321640"/>
                  <a:pt x="10353649" y="5316936"/>
                </a:cubicBezTo>
                <a:cubicBezTo>
                  <a:pt x="10350839" y="5312233"/>
                  <a:pt x="10348802" y="5306698"/>
                  <a:pt x="10347540" y="5300330"/>
                </a:cubicBezTo>
                <a:cubicBezTo>
                  <a:pt x="10346278" y="5293963"/>
                  <a:pt x="10345647" y="5286994"/>
                  <a:pt x="10345647" y="5279422"/>
                </a:cubicBezTo>
                <a:cubicBezTo>
                  <a:pt x="10345647" y="5271277"/>
                  <a:pt x="10346421" y="5264021"/>
                  <a:pt x="10347970" y="5257654"/>
                </a:cubicBezTo>
                <a:cubicBezTo>
                  <a:pt x="10349519" y="5251287"/>
                  <a:pt x="10351842" y="5245838"/>
                  <a:pt x="10354940" y="5241306"/>
                </a:cubicBezTo>
                <a:cubicBezTo>
                  <a:pt x="10358037" y="5236775"/>
                  <a:pt x="10361995" y="5233333"/>
                  <a:pt x="10366813" y="5230981"/>
                </a:cubicBezTo>
                <a:cubicBezTo>
                  <a:pt x="10371632" y="5228629"/>
                  <a:pt x="10377253" y="5227454"/>
                  <a:pt x="10383677" y="5227454"/>
                </a:cubicBezTo>
                <a:close/>
                <a:moveTo>
                  <a:pt x="10521520" y="5196135"/>
                </a:moveTo>
                <a:cubicBezTo>
                  <a:pt x="10517390" y="5196135"/>
                  <a:pt x="10513920" y="5196278"/>
                  <a:pt x="10511109" y="5196565"/>
                </a:cubicBezTo>
                <a:cubicBezTo>
                  <a:pt x="10508299" y="5196852"/>
                  <a:pt x="10506062" y="5197282"/>
                  <a:pt x="10504398" y="5197855"/>
                </a:cubicBezTo>
                <a:cubicBezTo>
                  <a:pt x="10502735" y="5198429"/>
                  <a:pt x="10501588" y="5199146"/>
                  <a:pt x="10500956" y="5200006"/>
                </a:cubicBezTo>
                <a:cubicBezTo>
                  <a:pt x="10500325" y="5200867"/>
                  <a:pt x="10500010" y="5201871"/>
                  <a:pt x="10500010" y="5203018"/>
                </a:cubicBezTo>
                <a:lnTo>
                  <a:pt x="10500010" y="5296975"/>
                </a:lnTo>
                <a:cubicBezTo>
                  <a:pt x="10500010" y="5308676"/>
                  <a:pt x="10500956" y="5318457"/>
                  <a:pt x="10502849" y="5326315"/>
                </a:cubicBezTo>
                <a:cubicBezTo>
                  <a:pt x="10504742" y="5334173"/>
                  <a:pt x="10507897" y="5341085"/>
                  <a:pt x="10512314" y="5347051"/>
                </a:cubicBezTo>
                <a:cubicBezTo>
                  <a:pt x="10516731" y="5353016"/>
                  <a:pt x="10522524" y="5357720"/>
                  <a:pt x="10529694" y="5361162"/>
                </a:cubicBezTo>
                <a:cubicBezTo>
                  <a:pt x="10536864" y="5364603"/>
                  <a:pt x="10545727" y="5366324"/>
                  <a:pt x="10556281" y="5366324"/>
                </a:cubicBezTo>
                <a:cubicBezTo>
                  <a:pt x="10565688" y="5366324"/>
                  <a:pt x="10574780" y="5364030"/>
                  <a:pt x="10583556" y="5359441"/>
                </a:cubicBezTo>
                <a:cubicBezTo>
                  <a:pt x="10592332" y="5354852"/>
                  <a:pt x="10600965" y="5347969"/>
                  <a:pt x="10609454" y="5338791"/>
                </a:cubicBezTo>
                <a:lnTo>
                  <a:pt x="10609454" y="5356515"/>
                </a:lnTo>
                <a:cubicBezTo>
                  <a:pt x="10609454" y="5357663"/>
                  <a:pt x="10609741" y="5358666"/>
                  <a:pt x="10610315" y="5359527"/>
                </a:cubicBezTo>
                <a:cubicBezTo>
                  <a:pt x="10610888" y="5360387"/>
                  <a:pt x="10611863" y="5361104"/>
                  <a:pt x="10613240" y="5361678"/>
                </a:cubicBezTo>
                <a:cubicBezTo>
                  <a:pt x="10614617" y="5362252"/>
                  <a:pt x="10616481" y="5362682"/>
                  <a:pt x="10618833" y="5362969"/>
                </a:cubicBezTo>
                <a:cubicBezTo>
                  <a:pt x="10621185" y="5363255"/>
                  <a:pt x="10624253" y="5363399"/>
                  <a:pt x="10628039" y="5363399"/>
                </a:cubicBezTo>
                <a:cubicBezTo>
                  <a:pt x="10631596" y="5363399"/>
                  <a:pt x="10634550" y="5363255"/>
                  <a:pt x="10636901" y="5362969"/>
                </a:cubicBezTo>
                <a:cubicBezTo>
                  <a:pt x="10639254" y="5362682"/>
                  <a:pt x="10641146" y="5362252"/>
                  <a:pt x="10642580" y="5361678"/>
                </a:cubicBezTo>
                <a:cubicBezTo>
                  <a:pt x="10644014" y="5361104"/>
                  <a:pt x="10645018" y="5360387"/>
                  <a:pt x="10645592" y="5359527"/>
                </a:cubicBezTo>
                <a:cubicBezTo>
                  <a:pt x="10646165" y="5358666"/>
                  <a:pt x="10646452" y="5357663"/>
                  <a:pt x="10646452" y="5356515"/>
                </a:cubicBezTo>
                <a:lnTo>
                  <a:pt x="10646452" y="5203018"/>
                </a:lnTo>
                <a:cubicBezTo>
                  <a:pt x="10646452" y="5201871"/>
                  <a:pt x="10646108" y="5200867"/>
                  <a:pt x="10645419" y="5200006"/>
                </a:cubicBezTo>
                <a:cubicBezTo>
                  <a:pt x="10644731" y="5199146"/>
                  <a:pt x="10643584" y="5198429"/>
                  <a:pt x="10641978" y="5197855"/>
                </a:cubicBezTo>
                <a:cubicBezTo>
                  <a:pt x="10640372" y="5197282"/>
                  <a:pt x="10638192" y="5196852"/>
                  <a:pt x="10635439" y="5196565"/>
                </a:cubicBezTo>
                <a:cubicBezTo>
                  <a:pt x="10632685" y="5196278"/>
                  <a:pt x="10629187" y="5196135"/>
                  <a:pt x="10624942" y="5196135"/>
                </a:cubicBezTo>
                <a:cubicBezTo>
                  <a:pt x="10620697" y="5196135"/>
                  <a:pt x="10617198" y="5196278"/>
                  <a:pt x="10614445" y="5196565"/>
                </a:cubicBezTo>
                <a:cubicBezTo>
                  <a:pt x="10611691" y="5196852"/>
                  <a:pt x="10609483" y="5197282"/>
                  <a:pt x="10607819" y="5197855"/>
                </a:cubicBezTo>
                <a:cubicBezTo>
                  <a:pt x="10606156" y="5198429"/>
                  <a:pt x="10605009" y="5199146"/>
                  <a:pt x="10604378" y="5200006"/>
                </a:cubicBezTo>
                <a:cubicBezTo>
                  <a:pt x="10603747" y="5200867"/>
                  <a:pt x="10603431" y="5201871"/>
                  <a:pt x="10603431" y="5203018"/>
                </a:cubicBezTo>
                <a:lnTo>
                  <a:pt x="10603431" y="5305063"/>
                </a:lnTo>
                <a:cubicBezTo>
                  <a:pt x="10597122" y="5312749"/>
                  <a:pt x="10591185" y="5318600"/>
                  <a:pt x="10585621" y="5322615"/>
                </a:cubicBezTo>
                <a:cubicBezTo>
                  <a:pt x="10580057" y="5326630"/>
                  <a:pt x="10574521" y="5328638"/>
                  <a:pt x="10569015" y="5328638"/>
                </a:cubicBezTo>
                <a:cubicBezTo>
                  <a:pt x="10564656" y="5328638"/>
                  <a:pt x="10560841" y="5327806"/>
                  <a:pt x="10557571" y="5326143"/>
                </a:cubicBezTo>
                <a:cubicBezTo>
                  <a:pt x="10554302" y="5324479"/>
                  <a:pt x="10551606" y="5322128"/>
                  <a:pt x="10549483" y="5319087"/>
                </a:cubicBezTo>
                <a:cubicBezTo>
                  <a:pt x="10547362" y="5316047"/>
                  <a:pt x="10545784" y="5312405"/>
                  <a:pt x="10544751" y="5308160"/>
                </a:cubicBezTo>
                <a:cubicBezTo>
                  <a:pt x="10543719" y="5303916"/>
                  <a:pt x="10543202" y="5297778"/>
                  <a:pt x="10543202" y="5289747"/>
                </a:cubicBezTo>
                <a:lnTo>
                  <a:pt x="10543202" y="5203018"/>
                </a:lnTo>
                <a:cubicBezTo>
                  <a:pt x="10543202" y="5201871"/>
                  <a:pt x="10542858" y="5200867"/>
                  <a:pt x="10542170" y="5200006"/>
                </a:cubicBezTo>
                <a:cubicBezTo>
                  <a:pt x="10541482" y="5199146"/>
                  <a:pt x="10540306" y="5198429"/>
                  <a:pt x="10538642" y="5197855"/>
                </a:cubicBezTo>
                <a:cubicBezTo>
                  <a:pt x="10536979" y="5197282"/>
                  <a:pt x="10534770" y="5196852"/>
                  <a:pt x="10532017" y="5196565"/>
                </a:cubicBezTo>
                <a:cubicBezTo>
                  <a:pt x="10529264" y="5196278"/>
                  <a:pt x="10525765" y="5196135"/>
                  <a:pt x="10521520" y="5196135"/>
                </a:cubicBezTo>
                <a:close/>
                <a:moveTo>
                  <a:pt x="9714425" y="5196135"/>
                </a:moveTo>
                <a:cubicBezTo>
                  <a:pt x="9709033" y="5196135"/>
                  <a:pt x="9704703" y="5196364"/>
                  <a:pt x="9701433" y="5196823"/>
                </a:cubicBezTo>
                <a:cubicBezTo>
                  <a:pt x="9698163" y="5197282"/>
                  <a:pt x="9695840" y="5198113"/>
                  <a:pt x="9694463" y="5199318"/>
                </a:cubicBezTo>
                <a:cubicBezTo>
                  <a:pt x="9693087" y="5200523"/>
                  <a:pt x="9692399" y="5202186"/>
                  <a:pt x="9692399" y="5204308"/>
                </a:cubicBezTo>
                <a:cubicBezTo>
                  <a:pt x="9692399" y="5206431"/>
                  <a:pt x="9693145" y="5209500"/>
                  <a:pt x="9694635" y="5213515"/>
                </a:cubicBezTo>
                <a:lnTo>
                  <a:pt x="9747465" y="5354623"/>
                </a:lnTo>
                <a:cubicBezTo>
                  <a:pt x="9748039" y="5356229"/>
                  <a:pt x="9748927" y="5357749"/>
                  <a:pt x="9750133" y="5359183"/>
                </a:cubicBezTo>
                <a:cubicBezTo>
                  <a:pt x="9751337" y="5360617"/>
                  <a:pt x="9752685" y="5361678"/>
                  <a:pt x="9754176" y="5362366"/>
                </a:cubicBezTo>
                <a:lnTo>
                  <a:pt x="9733699" y="5413819"/>
                </a:lnTo>
                <a:cubicBezTo>
                  <a:pt x="9732895" y="5415769"/>
                  <a:pt x="9732551" y="5417433"/>
                  <a:pt x="9732666" y="5418809"/>
                </a:cubicBezTo>
                <a:cubicBezTo>
                  <a:pt x="9732781" y="5420186"/>
                  <a:pt x="9733527" y="5421333"/>
                  <a:pt x="9734903" y="5422251"/>
                </a:cubicBezTo>
                <a:cubicBezTo>
                  <a:pt x="9736279" y="5423169"/>
                  <a:pt x="9738345" y="5423828"/>
                  <a:pt x="9741098" y="5424230"/>
                </a:cubicBezTo>
                <a:cubicBezTo>
                  <a:pt x="9743851" y="5424631"/>
                  <a:pt x="9747523" y="5424832"/>
                  <a:pt x="9752111" y="5424832"/>
                </a:cubicBezTo>
                <a:cubicBezTo>
                  <a:pt x="9760945" y="5424832"/>
                  <a:pt x="9767656" y="5424201"/>
                  <a:pt x="9772245" y="5422939"/>
                </a:cubicBezTo>
                <a:cubicBezTo>
                  <a:pt x="9776834" y="5421677"/>
                  <a:pt x="9779645" y="5419612"/>
                  <a:pt x="9780677" y="5416744"/>
                </a:cubicBezTo>
                <a:lnTo>
                  <a:pt x="9799262" y="5362366"/>
                </a:lnTo>
                <a:lnTo>
                  <a:pt x="9850371" y="5211966"/>
                </a:lnTo>
                <a:cubicBezTo>
                  <a:pt x="9851289" y="5209098"/>
                  <a:pt x="9851747" y="5206603"/>
                  <a:pt x="9851747" y="5204481"/>
                </a:cubicBezTo>
                <a:cubicBezTo>
                  <a:pt x="9851747" y="5202358"/>
                  <a:pt x="9850973" y="5200666"/>
                  <a:pt x="9849424" y="5199404"/>
                </a:cubicBezTo>
                <a:cubicBezTo>
                  <a:pt x="9847875" y="5198142"/>
                  <a:pt x="9845466" y="5197282"/>
                  <a:pt x="9842197" y="5196823"/>
                </a:cubicBezTo>
                <a:cubicBezTo>
                  <a:pt x="9838927" y="5196364"/>
                  <a:pt x="9834826" y="5196135"/>
                  <a:pt x="9829893" y="5196135"/>
                </a:cubicBezTo>
                <a:cubicBezTo>
                  <a:pt x="9823583" y="5196135"/>
                  <a:pt x="9819167" y="5196364"/>
                  <a:pt x="9816642" y="5196823"/>
                </a:cubicBezTo>
                <a:cubicBezTo>
                  <a:pt x="9814119" y="5197282"/>
                  <a:pt x="9812311" y="5197999"/>
                  <a:pt x="9811221" y="5198974"/>
                </a:cubicBezTo>
                <a:cubicBezTo>
                  <a:pt x="9810132" y="5199949"/>
                  <a:pt x="9809243" y="5201928"/>
                  <a:pt x="9808555" y="5204911"/>
                </a:cubicBezTo>
                <a:lnTo>
                  <a:pt x="9775515" y="5309709"/>
                </a:lnTo>
                <a:lnTo>
                  <a:pt x="9774998" y="5309709"/>
                </a:lnTo>
                <a:lnTo>
                  <a:pt x="9738861" y="5206976"/>
                </a:lnTo>
                <a:cubicBezTo>
                  <a:pt x="9738058" y="5204337"/>
                  <a:pt x="9737255" y="5202301"/>
                  <a:pt x="9736451" y="5200867"/>
                </a:cubicBezTo>
                <a:cubicBezTo>
                  <a:pt x="9735649" y="5199433"/>
                  <a:pt x="9734445" y="5198372"/>
                  <a:pt x="9732838" y="5197683"/>
                </a:cubicBezTo>
                <a:cubicBezTo>
                  <a:pt x="9731233" y="5196995"/>
                  <a:pt x="9728995" y="5196565"/>
                  <a:pt x="9726127" y="5196393"/>
                </a:cubicBezTo>
                <a:cubicBezTo>
                  <a:pt x="9723259" y="5196221"/>
                  <a:pt x="9719359" y="5196135"/>
                  <a:pt x="9714425" y="5196135"/>
                </a:cubicBezTo>
                <a:close/>
                <a:moveTo>
                  <a:pt x="10783434" y="5193209"/>
                </a:moveTo>
                <a:cubicBezTo>
                  <a:pt x="10778043" y="5193209"/>
                  <a:pt x="10772966" y="5193783"/>
                  <a:pt x="10768205" y="5194930"/>
                </a:cubicBezTo>
                <a:cubicBezTo>
                  <a:pt x="10763444" y="5196077"/>
                  <a:pt x="10758827" y="5197827"/>
                  <a:pt x="10754352" y="5200178"/>
                </a:cubicBezTo>
                <a:cubicBezTo>
                  <a:pt x="10749878" y="5202530"/>
                  <a:pt x="10745490" y="5205456"/>
                  <a:pt x="10741188" y="5208955"/>
                </a:cubicBezTo>
                <a:cubicBezTo>
                  <a:pt x="10736886" y="5212454"/>
                  <a:pt x="10732498" y="5216498"/>
                  <a:pt x="10728024" y="5221086"/>
                </a:cubicBezTo>
                <a:lnTo>
                  <a:pt x="10728024" y="5203018"/>
                </a:lnTo>
                <a:cubicBezTo>
                  <a:pt x="10728024" y="5201871"/>
                  <a:pt x="10727737" y="5200867"/>
                  <a:pt x="10727163" y="5200006"/>
                </a:cubicBezTo>
                <a:cubicBezTo>
                  <a:pt x="10726590" y="5199146"/>
                  <a:pt x="10725586" y="5198429"/>
                  <a:pt x="10724152" y="5197855"/>
                </a:cubicBezTo>
                <a:cubicBezTo>
                  <a:pt x="10722718" y="5197282"/>
                  <a:pt x="10720825" y="5196852"/>
                  <a:pt x="10718473" y="5196565"/>
                </a:cubicBezTo>
                <a:cubicBezTo>
                  <a:pt x="10716122" y="5196278"/>
                  <a:pt x="10713225" y="5196135"/>
                  <a:pt x="10709783" y="5196135"/>
                </a:cubicBezTo>
                <a:cubicBezTo>
                  <a:pt x="10706227" y="5196135"/>
                  <a:pt x="10703273" y="5196278"/>
                  <a:pt x="10700921" y="5196565"/>
                </a:cubicBezTo>
                <a:cubicBezTo>
                  <a:pt x="10698569" y="5196852"/>
                  <a:pt x="10696676" y="5197282"/>
                  <a:pt x="10695242" y="5197855"/>
                </a:cubicBezTo>
                <a:cubicBezTo>
                  <a:pt x="10693808" y="5198429"/>
                  <a:pt x="10692804" y="5199146"/>
                  <a:pt x="10692231" y="5200006"/>
                </a:cubicBezTo>
                <a:cubicBezTo>
                  <a:pt x="10691657" y="5200867"/>
                  <a:pt x="10691370" y="5201871"/>
                  <a:pt x="10691370" y="5203018"/>
                </a:cubicBezTo>
                <a:lnTo>
                  <a:pt x="10691370" y="5417433"/>
                </a:lnTo>
                <a:cubicBezTo>
                  <a:pt x="10691370" y="5418580"/>
                  <a:pt x="10691714" y="5419612"/>
                  <a:pt x="10692403" y="5420530"/>
                </a:cubicBezTo>
                <a:cubicBezTo>
                  <a:pt x="10693091" y="5421448"/>
                  <a:pt x="10694267" y="5422222"/>
                  <a:pt x="10695930" y="5422853"/>
                </a:cubicBezTo>
                <a:cubicBezTo>
                  <a:pt x="10697594" y="5423484"/>
                  <a:pt x="10699802" y="5423972"/>
                  <a:pt x="10702556" y="5424316"/>
                </a:cubicBezTo>
                <a:cubicBezTo>
                  <a:pt x="10705309" y="5424660"/>
                  <a:pt x="10708808" y="5424832"/>
                  <a:pt x="10713053" y="5424832"/>
                </a:cubicBezTo>
                <a:cubicBezTo>
                  <a:pt x="10717298" y="5424832"/>
                  <a:pt x="10720796" y="5424660"/>
                  <a:pt x="10723550" y="5424316"/>
                </a:cubicBezTo>
                <a:cubicBezTo>
                  <a:pt x="10726303" y="5423972"/>
                  <a:pt x="10728512" y="5423484"/>
                  <a:pt x="10730175" y="5422853"/>
                </a:cubicBezTo>
                <a:cubicBezTo>
                  <a:pt x="10731839" y="5422222"/>
                  <a:pt x="10733014" y="5421448"/>
                  <a:pt x="10733702" y="5420530"/>
                </a:cubicBezTo>
                <a:cubicBezTo>
                  <a:pt x="10734391" y="5419612"/>
                  <a:pt x="10734735" y="5418580"/>
                  <a:pt x="10734735" y="5417433"/>
                </a:cubicBezTo>
                <a:lnTo>
                  <a:pt x="10734735" y="5345158"/>
                </a:lnTo>
                <a:cubicBezTo>
                  <a:pt x="10738406" y="5348714"/>
                  <a:pt x="10741962" y="5351812"/>
                  <a:pt x="10745404" y="5354450"/>
                </a:cubicBezTo>
                <a:cubicBezTo>
                  <a:pt x="10748846" y="5357089"/>
                  <a:pt x="10752316" y="5359297"/>
                  <a:pt x="10755815" y="5361076"/>
                </a:cubicBezTo>
                <a:cubicBezTo>
                  <a:pt x="10759314" y="5362854"/>
                  <a:pt x="10762928" y="5364173"/>
                  <a:pt x="10766656" y="5365034"/>
                </a:cubicBezTo>
                <a:cubicBezTo>
                  <a:pt x="10770385" y="5365894"/>
                  <a:pt x="10774486" y="5366324"/>
                  <a:pt x="10778960" y="5366324"/>
                </a:cubicBezTo>
                <a:cubicBezTo>
                  <a:pt x="10789744" y="5366324"/>
                  <a:pt x="10799323" y="5364259"/>
                  <a:pt x="10807698" y="5360129"/>
                </a:cubicBezTo>
                <a:cubicBezTo>
                  <a:pt x="10816073" y="5355999"/>
                  <a:pt x="10823071" y="5350091"/>
                  <a:pt x="10828692" y="5342405"/>
                </a:cubicBezTo>
                <a:cubicBezTo>
                  <a:pt x="10834314" y="5334718"/>
                  <a:pt x="10838587" y="5325397"/>
                  <a:pt x="10841512" y="5314441"/>
                </a:cubicBezTo>
                <a:cubicBezTo>
                  <a:pt x="10844438" y="5303485"/>
                  <a:pt x="10845900" y="5291181"/>
                  <a:pt x="10845900" y="5277530"/>
                </a:cubicBezTo>
                <a:cubicBezTo>
                  <a:pt x="10845900" y="5265943"/>
                  <a:pt x="10844753" y="5255044"/>
                  <a:pt x="10842459" y="5244834"/>
                </a:cubicBezTo>
                <a:cubicBezTo>
                  <a:pt x="10840165" y="5234624"/>
                  <a:pt x="10836522" y="5225675"/>
                  <a:pt x="10831531" y="5217989"/>
                </a:cubicBezTo>
                <a:cubicBezTo>
                  <a:pt x="10826541" y="5210303"/>
                  <a:pt x="10820088" y="5204251"/>
                  <a:pt x="10812172" y="5199834"/>
                </a:cubicBezTo>
                <a:cubicBezTo>
                  <a:pt x="10804256" y="5195418"/>
                  <a:pt x="10794677" y="5193209"/>
                  <a:pt x="10783434" y="5193209"/>
                </a:cubicBezTo>
                <a:close/>
                <a:moveTo>
                  <a:pt x="10385226" y="5193209"/>
                </a:moveTo>
                <a:cubicBezTo>
                  <a:pt x="10371115" y="5193209"/>
                  <a:pt x="10358811" y="5195331"/>
                  <a:pt x="10348314" y="5199576"/>
                </a:cubicBezTo>
                <a:cubicBezTo>
                  <a:pt x="10337817" y="5203821"/>
                  <a:pt x="10329070" y="5209815"/>
                  <a:pt x="10322072" y="5217559"/>
                </a:cubicBezTo>
                <a:cubicBezTo>
                  <a:pt x="10315074" y="5225303"/>
                  <a:pt x="10309825" y="5234595"/>
                  <a:pt x="10306326" y="5245436"/>
                </a:cubicBezTo>
                <a:cubicBezTo>
                  <a:pt x="10302828" y="5256277"/>
                  <a:pt x="10301078" y="5268237"/>
                  <a:pt x="10301078" y="5281315"/>
                </a:cubicBezTo>
                <a:cubicBezTo>
                  <a:pt x="10301078" y="5294853"/>
                  <a:pt x="10302684" y="5306898"/>
                  <a:pt x="10305896" y="5317453"/>
                </a:cubicBezTo>
                <a:cubicBezTo>
                  <a:pt x="10309109" y="5328007"/>
                  <a:pt x="10314041" y="5336898"/>
                  <a:pt x="10320695" y="5344125"/>
                </a:cubicBezTo>
                <a:cubicBezTo>
                  <a:pt x="10327349" y="5351353"/>
                  <a:pt x="10335724" y="5356860"/>
                  <a:pt x="10345819" y="5360645"/>
                </a:cubicBezTo>
                <a:cubicBezTo>
                  <a:pt x="10355915" y="5364431"/>
                  <a:pt x="10367789" y="5366324"/>
                  <a:pt x="10381440" y="5366324"/>
                </a:cubicBezTo>
                <a:cubicBezTo>
                  <a:pt x="10395551" y="5366324"/>
                  <a:pt x="10407884" y="5364202"/>
                  <a:pt x="10418438" y="5359957"/>
                </a:cubicBezTo>
                <a:cubicBezTo>
                  <a:pt x="10428993" y="5355712"/>
                  <a:pt x="10437769" y="5349689"/>
                  <a:pt x="10444767" y="5341888"/>
                </a:cubicBezTo>
                <a:cubicBezTo>
                  <a:pt x="10451765" y="5334087"/>
                  <a:pt x="10456984" y="5324795"/>
                  <a:pt x="10460426" y="5314011"/>
                </a:cubicBezTo>
                <a:cubicBezTo>
                  <a:pt x="10463868" y="5303227"/>
                  <a:pt x="10465589" y="5291296"/>
                  <a:pt x="10465589" y="5278218"/>
                </a:cubicBezTo>
                <a:cubicBezTo>
                  <a:pt x="10465589" y="5264566"/>
                  <a:pt x="10463983" y="5252463"/>
                  <a:pt x="10460770" y="5241908"/>
                </a:cubicBezTo>
                <a:cubicBezTo>
                  <a:pt x="10457558" y="5231354"/>
                  <a:pt x="10452654" y="5222463"/>
                  <a:pt x="10446057" y="5215236"/>
                </a:cubicBezTo>
                <a:cubicBezTo>
                  <a:pt x="10439461" y="5208008"/>
                  <a:pt x="10431115" y="5202530"/>
                  <a:pt x="10421019" y="5198802"/>
                </a:cubicBezTo>
                <a:cubicBezTo>
                  <a:pt x="10410924" y="5195073"/>
                  <a:pt x="10398993" y="5193209"/>
                  <a:pt x="10385226" y="5193209"/>
                </a:cubicBezTo>
                <a:close/>
                <a:moveTo>
                  <a:pt x="10264327" y="5193209"/>
                </a:moveTo>
                <a:cubicBezTo>
                  <a:pt x="10261115" y="5193209"/>
                  <a:pt x="10257903" y="5193639"/>
                  <a:pt x="10254690" y="5194500"/>
                </a:cubicBezTo>
                <a:cubicBezTo>
                  <a:pt x="10251478" y="5195360"/>
                  <a:pt x="10248266" y="5196880"/>
                  <a:pt x="10245053" y="5199060"/>
                </a:cubicBezTo>
                <a:cubicBezTo>
                  <a:pt x="10241841" y="5201240"/>
                  <a:pt x="10238457" y="5204194"/>
                  <a:pt x="10234901" y="5207922"/>
                </a:cubicBezTo>
                <a:cubicBezTo>
                  <a:pt x="10231344" y="5211651"/>
                  <a:pt x="10227559" y="5216383"/>
                  <a:pt x="10223543" y="5222119"/>
                </a:cubicBezTo>
                <a:lnTo>
                  <a:pt x="10223543" y="5203018"/>
                </a:lnTo>
                <a:cubicBezTo>
                  <a:pt x="10223543" y="5201871"/>
                  <a:pt x="10223257" y="5200867"/>
                  <a:pt x="10222683" y="5200006"/>
                </a:cubicBezTo>
                <a:cubicBezTo>
                  <a:pt x="10222109" y="5199146"/>
                  <a:pt x="10221163" y="5198429"/>
                  <a:pt x="10219843" y="5197855"/>
                </a:cubicBezTo>
                <a:cubicBezTo>
                  <a:pt x="10218524" y="5197282"/>
                  <a:pt x="10216659" y="5196852"/>
                  <a:pt x="10214251" y="5196565"/>
                </a:cubicBezTo>
                <a:cubicBezTo>
                  <a:pt x="10211841" y="5196278"/>
                  <a:pt x="10208801" y="5196135"/>
                  <a:pt x="10205130" y="5196135"/>
                </a:cubicBezTo>
                <a:cubicBezTo>
                  <a:pt x="10201574" y="5196135"/>
                  <a:pt x="10198620" y="5196278"/>
                  <a:pt x="10196268" y="5196565"/>
                </a:cubicBezTo>
                <a:cubicBezTo>
                  <a:pt x="10193916" y="5196852"/>
                  <a:pt x="10191995" y="5197282"/>
                  <a:pt x="10190503" y="5197855"/>
                </a:cubicBezTo>
                <a:cubicBezTo>
                  <a:pt x="10189012" y="5198429"/>
                  <a:pt x="10187979" y="5199146"/>
                  <a:pt x="10187405" y="5200006"/>
                </a:cubicBezTo>
                <a:cubicBezTo>
                  <a:pt x="10186833" y="5200867"/>
                  <a:pt x="10186545" y="5201871"/>
                  <a:pt x="10186545" y="5203018"/>
                </a:cubicBezTo>
                <a:lnTo>
                  <a:pt x="10186545" y="5356515"/>
                </a:lnTo>
                <a:cubicBezTo>
                  <a:pt x="10186545" y="5357663"/>
                  <a:pt x="10186889" y="5358666"/>
                  <a:pt x="10187577" y="5359527"/>
                </a:cubicBezTo>
                <a:cubicBezTo>
                  <a:pt x="10188266" y="5360387"/>
                  <a:pt x="10189442" y="5361104"/>
                  <a:pt x="10191105" y="5361678"/>
                </a:cubicBezTo>
                <a:cubicBezTo>
                  <a:pt x="10192769" y="5362252"/>
                  <a:pt x="10194977" y="5362682"/>
                  <a:pt x="10197731" y="5362969"/>
                </a:cubicBezTo>
                <a:cubicBezTo>
                  <a:pt x="10200484" y="5363255"/>
                  <a:pt x="10203983" y="5363399"/>
                  <a:pt x="10208227" y="5363399"/>
                </a:cubicBezTo>
                <a:cubicBezTo>
                  <a:pt x="10212473" y="5363399"/>
                  <a:pt x="10215971" y="5363255"/>
                  <a:pt x="10218725" y="5362969"/>
                </a:cubicBezTo>
                <a:cubicBezTo>
                  <a:pt x="10221478" y="5362682"/>
                  <a:pt x="10223687" y="5362252"/>
                  <a:pt x="10225350" y="5361678"/>
                </a:cubicBezTo>
                <a:cubicBezTo>
                  <a:pt x="10227013" y="5361104"/>
                  <a:pt x="10228189" y="5360387"/>
                  <a:pt x="10228877" y="5359527"/>
                </a:cubicBezTo>
                <a:cubicBezTo>
                  <a:pt x="10229566" y="5358666"/>
                  <a:pt x="10229910" y="5357663"/>
                  <a:pt x="10229910" y="5356515"/>
                </a:cubicBezTo>
                <a:lnTo>
                  <a:pt x="10229910" y="5260838"/>
                </a:lnTo>
                <a:cubicBezTo>
                  <a:pt x="10233123" y="5255790"/>
                  <a:pt x="10236134" y="5251545"/>
                  <a:pt x="10238945" y="5248103"/>
                </a:cubicBezTo>
                <a:cubicBezTo>
                  <a:pt x="10241755" y="5244662"/>
                  <a:pt x="10244451" y="5241908"/>
                  <a:pt x="10247032" y="5239843"/>
                </a:cubicBezTo>
                <a:cubicBezTo>
                  <a:pt x="10249613" y="5237778"/>
                  <a:pt x="10252109" y="5236258"/>
                  <a:pt x="10254518" y="5235283"/>
                </a:cubicBezTo>
                <a:cubicBezTo>
                  <a:pt x="10256927" y="5234308"/>
                  <a:pt x="10259336" y="5233821"/>
                  <a:pt x="10261745" y="5233821"/>
                </a:cubicBezTo>
                <a:cubicBezTo>
                  <a:pt x="10263810" y="5233821"/>
                  <a:pt x="10265703" y="5234021"/>
                  <a:pt x="10267424" y="5234423"/>
                </a:cubicBezTo>
                <a:cubicBezTo>
                  <a:pt x="10269145" y="5234824"/>
                  <a:pt x="10270723" y="5235255"/>
                  <a:pt x="10272156" y="5235714"/>
                </a:cubicBezTo>
                <a:cubicBezTo>
                  <a:pt x="10273591" y="5236172"/>
                  <a:pt x="10274881" y="5236603"/>
                  <a:pt x="10276028" y="5237004"/>
                </a:cubicBezTo>
                <a:cubicBezTo>
                  <a:pt x="10277175" y="5237406"/>
                  <a:pt x="10278208" y="5237606"/>
                  <a:pt x="10279125" y="5237606"/>
                </a:cubicBezTo>
                <a:cubicBezTo>
                  <a:pt x="10280273" y="5237606"/>
                  <a:pt x="10281219" y="5237320"/>
                  <a:pt x="10281965" y="5236746"/>
                </a:cubicBezTo>
                <a:cubicBezTo>
                  <a:pt x="10282711" y="5236172"/>
                  <a:pt x="10283313" y="5235140"/>
                  <a:pt x="10283772" y="5233649"/>
                </a:cubicBezTo>
                <a:cubicBezTo>
                  <a:pt x="10284231" y="5232157"/>
                  <a:pt x="10284575" y="5230092"/>
                  <a:pt x="10284805" y="5227454"/>
                </a:cubicBezTo>
                <a:cubicBezTo>
                  <a:pt x="10285034" y="5224815"/>
                  <a:pt x="10285149" y="5221431"/>
                  <a:pt x="10285149" y="5217301"/>
                </a:cubicBezTo>
                <a:cubicBezTo>
                  <a:pt x="10285149" y="5213171"/>
                  <a:pt x="10285091" y="5209901"/>
                  <a:pt x="10284977" y="5207492"/>
                </a:cubicBezTo>
                <a:cubicBezTo>
                  <a:pt x="10284862" y="5205083"/>
                  <a:pt x="10284690" y="5203276"/>
                  <a:pt x="10284460" y="5202071"/>
                </a:cubicBezTo>
                <a:cubicBezTo>
                  <a:pt x="10284231" y="5200867"/>
                  <a:pt x="10283973" y="5199920"/>
                  <a:pt x="10283685" y="5199232"/>
                </a:cubicBezTo>
                <a:cubicBezTo>
                  <a:pt x="10283399" y="5198544"/>
                  <a:pt x="10282941" y="5197913"/>
                  <a:pt x="10282309" y="5197339"/>
                </a:cubicBezTo>
                <a:cubicBezTo>
                  <a:pt x="10281679" y="5196765"/>
                  <a:pt x="10280675" y="5196221"/>
                  <a:pt x="10279297" y="5195704"/>
                </a:cubicBezTo>
                <a:cubicBezTo>
                  <a:pt x="10277921" y="5195188"/>
                  <a:pt x="10276315" y="5194729"/>
                  <a:pt x="10274479" y="5194328"/>
                </a:cubicBezTo>
                <a:cubicBezTo>
                  <a:pt x="10272644" y="5193926"/>
                  <a:pt x="10270865" y="5193639"/>
                  <a:pt x="10269145" y="5193467"/>
                </a:cubicBezTo>
                <a:cubicBezTo>
                  <a:pt x="10267424" y="5193295"/>
                  <a:pt x="10265818" y="5193209"/>
                  <a:pt x="10264327" y="5193209"/>
                </a:cubicBezTo>
                <a:close/>
                <a:moveTo>
                  <a:pt x="9557249" y="5173592"/>
                </a:moveTo>
                <a:lnTo>
                  <a:pt x="9580135" y="5173592"/>
                </a:lnTo>
                <a:cubicBezTo>
                  <a:pt x="9587134" y="5173592"/>
                  <a:pt x="9592727" y="5174223"/>
                  <a:pt x="9596913" y="5175485"/>
                </a:cubicBezTo>
                <a:cubicBezTo>
                  <a:pt x="9601101" y="5176747"/>
                  <a:pt x="9604571" y="5178553"/>
                  <a:pt x="9607325" y="5180905"/>
                </a:cubicBezTo>
                <a:cubicBezTo>
                  <a:pt x="9610078" y="5183257"/>
                  <a:pt x="9612143" y="5186211"/>
                  <a:pt x="9613519" y="5189767"/>
                </a:cubicBezTo>
                <a:cubicBezTo>
                  <a:pt x="9614897" y="5193324"/>
                  <a:pt x="9615585" y="5197339"/>
                  <a:pt x="9615585" y="5201813"/>
                </a:cubicBezTo>
                <a:cubicBezTo>
                  <a:pt x="9615585" y="5205828"/>
                  <a:pt x="9614954" y="5209643"/>
                  <a:pt x="9613692" y="5213257"/>
                </a:cubicBezTo>
                <a:cubicBezTo>
                  <a:pt x="9612430" y="5216870"/>
                  <a:pt x="9610508" y="5220025"/>
                  <a:pt x="9607927" y="5222721"/>
                </a:cubicBezTo>
                <a:cubicBezTo>
                  <a:pt x="9605346" y="5225417"/>
                  <a:pt x="9602105" y="5227540"/>
                  <a:pt x="9598205" y="5229088"/>
                </a:cubicBezTo>
                <a:cubicBezTo>
                  <a:pt x="9594304" y="5230637"/>
                  <a:pt x="9589084" y="5231411"/>
                  <a:pt x="9582545" y="5231411"/>
                </a:cubicBezTo>
                <a:lnTo>
                  <a:pt x="9557249" y="5231411"/>
                </a:lnTo>
                <a:close/>
                <a:moveTo>
                  <a:pt x="9526274" y="5139691"/>
                </a:moveTo>
                <a:cubicBezTo>
                  <a:pt x="9522488" y="5139691"/>
                  <a:pt x="9519305" y="5140810"/>
                  <a:pt x="9516723" y="5143047"/>
                </a:cubicBezTo>
                <a:cubicBezTo>
                  <a:pt x="9514142" y="5145284"/>
                  <a:pt x="9512851" y="5148927"/>
                  <a:pt x="9512851" y="5153974"/>
                </a:cubicBezTo>
                <a:lnTo>
                  <a:pt x="9512851" y="5348083"/>
                </a:lnTo>
                <a:cubicBezTo>
                  <a:pt x="9512851" y="5353131"/>
                  <a:pt x="9514142" y="5356774"/>
                  <a:pt x="9516723" y="5359011"/>
                </a:cubicBezTo>
                <a:cubicBezTo>
                  <a:pt x="9519305" y="5361248"/>
                  <a:pt x="9522488" y="5362366"/>
                  <a:pt x="9526274" y="5362366"/>
                </a:cubicBezTo>
                <a:lnTo>
                  <a:pt x="9585470" y="5362366"/>
                </a:lnTo>
                <a:cubicBezTo>
                  <a:pt x="9594419" y="5362366"/>
                  <a:pt x="9602535" y="5361821"/>
                  <a:pt x="9609820" y="5360731"/>
                </a:cubicBezTo>
                <a:cubicBezTo>
                  <a:pt x="9617105" y="5359642"/>
                  <a:pt x="9623959" y="5357949"/>
                  <a:pt x="9630384" y="5355655"/>
                </a:cubicBezTo>
                <a:cubicBezTo>
                  <a:pt x="9636809" y="5353361"/>
                  <a:pt x="9642687" y="5350435"/>
                  <a:pt x="9648022" y="5346879"/>
                </a:cubicBezTo>
                <a:cubicBezTo>
                  <a:pt x="9653357" y="5343322"/>
                  <a:pt x="9657946" y="5339078"/>
                  <a:pt x="9661789" y="5334145"/>
                </a:cubicBezTo>
                <a:cubicBezTo>
                  <a:pt x="9665632" y="5329212"/>
                  <a:pt x="9668643" y="5323533"/>
                  <a:pt x="9670823" y="5317109"/>
                </a:cubicBezTo>
                <a:cubicBezTo>
                  <a:pt x="9673003" y="5310684"/>
                  <a:pt x="9674093" y="5303514"/>
                  <a:pt x="9674093" y="5295598"/>
                </a:cubicBezTo>
                <a:cubicBezTo>
                  <a:pt x="9674093" y="5288027"/>
                  <a:pt x="9672945" y="5281201"/>
                  <a:pt x="9670651" y="5275120"/>
                </a:cubicBezTo>
                <a:cubicBezTo>
                  <a:pt x="9668357" y="5269040"/>
                  <a:pt x="9665231" y="5263734"/>
                  <a:pt x="9661273" y="5259203"/>
                </a:cubicBezTo>
                <a:cubicBezTo>
                  <a:pt x="9657315" y="5254671"/>
                  <a:pt x="9652669" y="5250971"/>
                  <a:pt x="9647334" y="5248103"/>
                </a:cubicBezTo>
                <a:cubicBezTo>
                  <a:pt x="9641999" y="5245235"/>
                  <a:pt x="9636177" y="5243228"/>
                  <a:pt x="9629867" y="5242081"/>
                </a:cubicBezTo>
                <a:cubicBezTo>
                  <a:pt x="9634801" y="5240245"/>
                  <a:pt x="9639189" y="5237836"/>
                  <a:pt x="9643032" y="5234853"/>
                </a:cubicBezTo>
                <a:cubicBezTo>
                  <a:pt x="9646875" y="5231870"/>
                  <a:pt x="9650117" y="5228429"/>
                  <a:pt x="9652755" y="5224528"/>
                </a:cubicBezTo>
                <a:cubicBezTo>
                  <a:pt x="9655393" y="5220628"/>
                  <a:pt x="9657401" y="5216297"/>
                  <a:pt x="9658777" y="5211536"/>
                </a:cubicBezTo>
                <a:cubicBezTo>
                  <a:pt x="9660154" y="5206775"/>
                  <a:pt x="9660843" y="5201699"/>
                  <a:pt x="9660843" y="5196307"/>
                </a:cubicBezTo>
                <a:cubicBezTo>
                  <a:pt x="9660843" y="5186670"/>
                  <a:pt x="9659121" y="5178295"/>
                  <a:pt x="9655680" y="5171183"/>
                </a:cubicBezTo>
                <a:cubicBezTo>
                  <a:pt x="9652238" y="5164070"/>
                  <a:pt x="9647277" y="5158190"/>
                  <a:pt x="9640795" y="5153544"/>
                </a:cubicBezTo>
                <a:cubicBezTo>
                  <a:pt x="9634313" y="5148898"/>
                  <a:pt x="9626340" y="5145428"/>
                  <a:pt x="9616875" y="5143133"/>
                </a:cubicBezTo>
                <a:cubicBezTo>
                  <a:pt x="9607411" y="5140839"/>
                  <a:pt x="9595853" y="5139691"/>
                  <a:pt x="9582201" y="5139691"/>
                </a:cubicBezTo>
                <a:close/>
                <a:moveTo>
                  <a:pt x="10064809" y="5135906"/>
                </a:moveTo>
                <a:cubicBezTo>
                  <a:pt x="10047256" y="5135906"/>
                  <a:pt x="10031339" y="5138602"/>
                  <a:pt x="10017055" y="5143994"/>
                </a:cubicBezTo>
                <a:cubicBezTo>
                  <a:pt x="10002773" y="5149385"/>
                  <a:pt x="9990584" y="5157158"/>
                  <a:pt x="9980488" y="5167311"/>
                </a:cubicBezTo>
                <a:cubicBezTo>
                  <a:pt x="9970393" y="5177464"/>
                  <a:pt x="9962591" y="5189796"/>
                  <a:pt x="9957085" y="5204308"/>
                </a:cubicBezTo>
                <a:cubicBezTo>
                  <a:pt x="9951578" y="5218821"/>
                  <a:pt x="9948825" y="5235197"/>
                  <a:pt x="9948825" y="5253438"/>
                </a:cubicBezTo>
                <a:cubicBezTo>
                  <a:pt x="9948825" y="5271105"/>
                  <a:pt x="9951406" y="5286908"/>
                  <a:pt x="9956569" y="5300847"/>
                </a:cubicBezTo>
                <a:cubicBezTo>
                  <a:pt x="9961731" y="5314785"/>
                  <a:pt x="9969188" y="5326602"/>
                  <a:pt x="9978939" y="5336296"/>
                </a:cubicBezTo>
                <a:cubicBezTo>
                  <a:pt x="9988691" y="5345990"/>
                  <a:pt x="10000593" y="5353389"/>
                  <a:pt x="10014647" y="5358494"/>
                </a:cubicBezTo>
                <a:cubicBezTo>
                  <a:pt x="10028700" y="5363600"/>
                  <a:pt x="10044618" y="5366152"/>
                  <a:pt x="10062399" y="5366152"/>
                </a:cubicBezTo>
                <a:cubicBezTo>
                  <a:pt x="10068479" y="5366152"/>
                  <a:pt x="10074531" y="5365865"/>
                  <a:pt x="10080554" y="5365292"/>
                </a:cubicBezTo>
                <a:cubicBezTo>
                  <a:pt x="10086577" y="5364718"/>
                  <a:pt x="10092543" y="5363858"/>
                  <a:pt x="10098451" y="5362710"/>
                </a:cubicBezTo>
                <a:cubicBezTo>
                  <a:pt x="10104359" y="5361563"/>
                  <a:pt x="10110066" y="5360187"/>
                  <a:pt x="10115573" y="5358580"/>
                </a:cubicBezTo>
                <a:cubicBezTo>
                  <a:pt x="10121079" y="5356974"/>
                  <a:pt x="10125697" y="5355426"/>
                  <a:pt x="10129425" y="5353934"/>
                </a:cubicBezTo>
                <a:cubicBezTo>
                  <a:pt x="10133154" y="5352443"/>
                  <a:pt x="10135621" y="5350406"/>
                  <a:pt x="10136825" y="5347825"/>
                </a:cubicBezTo>
                <a:cubicBezTo>
                  <a:pt x="10138029" y="5345244"/>
                  <a:pt x="10138632" y="5342233"/>
                  <a:pt x="10138632" y="5338791"/>
                </a:cubicBezTo>
                <a:lnTo>
                  <a:pt x="10138632" y="5250168"/>
                </a:lnTo>
                <a:cubicBezTo>
                  <a:pt x="10138632" y="5247874"/>
                  <a:pt x="10138345" y="5245838"/>
                  <a:pt x="10137771" y="5244060"/>
                </a:cubicBezTo>
                <a:cubicBezTo>
                  <a:pt x="10137198" y="5242281"/>
                  <a:pt x="10136367" y="5240761"/>
                  <a:pt x="10135276" y="5239499"/>
                </a:cubicBezTo>
                <a:cubicBezTo>
                  <a:pt x="10134187" y="5238237"/>
                  <a:pt x="10132925" y="5237291"/>
                  <a:pt x="10131491" y="5236660"/>
                </a:cubicBezTo>
                <a:cubicBezTo>
                  <a:pt x="10130057" y="5236029"/>
                  <a:pt x="10128422" y="5235714"/>
                  <a:pt x="10126586" y="5235714"/>
                </a:cubicBezTo>
                <a:lnTo>
                  <a:pt x="10051386" y="5235714"/>
                </a:lnTo>
                <a:cubicBezTo>
                  <a:pt x="10050353" y="5235714"/>
                  <a:pt x="10049436" y="5236029"/>
                  <a:pt x="10048633" y="5236660"/>
                </a:cubicBezTo>
                <a:cubicBezTo>
                  <a:pt x="10047830" y="5237291"/>
                  <a:pt x="10047141" y="5238266"/>
                  <a:pt x="10046567" y="5239585"/>
                </a:cubicBezTo>
                <a:cubicBezTo>
                  <a:pt x="10045995" y="5240905"/>
                  <a:pt x="10045564" y="5242654"/>
                  <a:pt x="10045277" y="5244834"/>
                </a:cubicBezTo>
                <a:cubicBezTo>
                  <a:pt x="10044991" y="5247014"/>
                  <a:pt x="10044847" y="5249710"/>
                  <a:pt x="10044847" y="5252922"/>
                </a:cubicBezTo>
                <a:cubicBezTo>
                  <a:pt x="10044847" y="5259117"/>
                  <a:pt x="10045421" y="5263505"/>
                  <a:pt x="10046567" y="5266086"/>
                </a:cubicBezTo>
                <a:cubicBezTo>
                  <a:pt x="10047715" y="5268667"/>
                  <a:pt x="10049321" y="5269958"/>
                  <a:pt x="10051386" y="5269958"/>
                </a:cubicBezTo>
                <a:lnTo>
                  <a:pt x="10093546" y="5269958"/>
                </a:lnTo>
                <a:lnTo>
                  <a:pt x="10093546" y="5321583"/>
                </a:lnTo>
                <a:cubicBezTo>
                  <a:pt x="10089301" y="5323877"/>
                  <a:pt x="10084713" y="5325598"/>
                  <a:pt x="10079779" y="5326745"/>
                </a:cubicBezTo>
                <a:cubicBezTo>
                  <a:pt x="10074847" y="5327892"/>
                  <a:pt x="10069857" y="5328466"/>
                  <a:pt x="10064809" y="5328466"/>
                </a:cubicBezTo>
                <a:cubicBezTo>
                  <a:pt x="10054483" y="5328466"/>
                  <a:pt x="10045048" y="5326803"/>
                  <a:pt x="10036501" y="5323476"/>
                </a:cubicBezTo>
                <a:cubicBezTo>
                  <a:pt x="10027955" y="5320149"/>
                  <a:pt x="10020641" y="5315216"/>
                  <a:pt x="10014561" y="5308676"/>
                </a:cubicBezTo>
                <a:cubicBezTo>
                  <a:pt x="10008481" y="5302137"/>
                  <a:pt x="10003748" y="5294021"/>
                  <a:pt x="10000363" y="5284327"/>
                </a:cubicBezTo>
                <a:cubicBezTo>
                  <a:pt x="9996979" y="5274633"/>
                  <a:pt x="9995287" y="5263419"/>
                  <a:pt x="9995287" y="5250685"/>
                </a:cubicBezTo>
                <a:cubicBezTo>
                  <a:pt x="9995287" y="5239098"/>
                  <a:pt x="9996951" y="5228515"/>
                  <a:pt x="10000277" y="5218935"/>
                </a:cubicBezTo>
                <a:cubicBezTo>
                  <a:pt x="10003605" y="5209356"/>
                  <a:pt x="10008365" y="5201154"/>
                  <a:pt x="10014561" y="5194328"/>
                </a:cubicBezTo>
                <a:cubicBezTo>
                  <a:pt x="10020755" y="5187502"/>
                  <a:pt x="10028213" y="5182225"/>
                  <a:pt x="10036931" y="5178496"/>
                </a:cubicBezTo>
                <a:cubicBezTo>
                  <a:pt x="10045651" y="5174768"/>
                  <a:pt x="10055401" y="5172903"/>
                  <a:pt x="10066185" y="5172903"/>
                </a:cubicBezTo>
                <a:cubicBezTo>
                  <a:pt x="10076281" y="5172903"/>
                  <a:pt x="10085143" y="5173936"/>
                  <a:pt x="10092772" y="5176001"/>
                </a:cubicBezTo>
                <a:cubicBezTo>
                  <a:pt x="10100401" y="5178066"/>
                  <a:pt x="10106969" y="5180303"/>
                  <a:pt x="10112475" y="5182712"/>
                </a:cubicBezTo>
                <a:cubicBezTo>
                  <a:pt x="10117982" y="5185121"/>
                  <a:pt x="10122399" y="5187358"/>
                  <a:pt x="10125725" y="5189423"/>
                </a:cubicBezTo>
                <a:cubicBezTo>
                  <a:pt x="10129053" y="5191488"/>
                  <a:pt x="10131462" y="5192521"/>
                  <a:pt x="10132953" y="5192521"/>
                </a:cubicBezTo>
                <a:cubicBezTo>
                  <a:pt x="10133985" y="5192521"/>
                  <a:pt x="10134875" y="5192234"/>
                  <a:pt x="10135621" y="5191660"/>
                </a:cubicBezTo>
                <a:cubicBezTo>
                  <a:pt x="10136367" y="5191087"/>
                  <a:pt x="10136997" y="5190083"/>
                  <a:pt x="10137513" y="5188649"/>
                </a:cubicBezTo>
                <a:cubicBezTo>
                  <a:pt x="10138029" y="5187215"/>
                  <a:pt x="10138431" y="5185293"/>
                  <a:pt x="10138718" y="5182884"/>
                </a:cubicBezTo>
                <a:cubicBezTo>
                  <a:pt x="10139005" y="5180475"/>
                  <a:pt x="10139148" y="5177607"/>
                  <a:pt x="10139148" y="5174280"/>
                </a:cubicBezTo>
                <a:cubicBezTo>
                  <a:pt x="10139148" y="5168544"/>
                  <a:pt x="10138804" y="5164213"/>
                  <a:pt x="10138115" y="5161288"/>
                </a:cubicBezTo>
                <a:cubicBezTo>
                  <a:pt x="10137427" y="5158362"/>
                  <a:pt x="10136309" y="5156097"/>
                  <a:pt x="10134760" y="5154491"/>
                </a:cubicBezTo>
                <a:cubicBezTo>
                  <a:pt x="10133211" y="5152884"/>
                  <a:pt x="10130487" y="5150992"/>
                  <a:pt x="10126586" y="5148812"/>
                </a:cubicBezTo>
                <a:cubicBezTo>
                  <a:pt x="10122685" y="5146632"/>
                  <a:pt x="10117781" y="5144596"/>
                  <a:pt x="10111873" y="5142703"/>
                </a:cubicBezTo>
                <a:cubicBezTo>
                  <a:pt x="10105965" y="5140810"/>
                  <a:pt x="10099053" y="5139204"/>
                  <a:pt x="10091137" y="5137885"/>
                </a:cubicBezTo>
                <a:cubicBezTo>
                  <a:pt x="10083221" y="5136565"/>
                  <a:pt x="10074445" y="5135906"/>
                  <a:pt x="10064809" y="5135906"/>
                </a:cubicBezTo>
                <a:close/>
                <a:moveTo>
                  <a:pt x="11022773" y="5135734"/>
                </a:moveTo>
                <a:cubicBezTo>
                  <a:pt x="11014513" y="5135734"/>
                  <a:pt x="11006856" y="5136451"/>
                  <a:pt x="10999800" y="5137885"/>
                </a:cubicBezTo>
                <a:cubicBezTo>
                  <a:pt x="10992745" y="5139319"/>
                  <a:pt x="10986521" y="5141068"/>
                  <a:pt x="10981129" y="5143133"/>
                </a:cubicBezTo>
                <a:cubicBezTo>
                  <a:pt x="10975738" y="5145198"/>
                  <a:pt x="10971264" y="5147320"/>
                  <a:pt x="10967707" y="5149500"/>
                </a:cubicBezTo>
                <a:cubicBezTo>
                  <a:pt x="10964151" y="5151680"/>
                  <a:pt x="10961799" y="5153315"/>
                  <a:pt x="10960651" y="5154405"/>
                </a:cubicBezTo>
                <a:cubicBezTo>
                  <a:pt x="10959504" y="5155494"/>
                  <a:pt x="10958672" y="5156498"/>
                  <a:pt x="10958156" y="5157416"/>
                </a:cubicBezTo>
                <a:cubicBezTo>
                  <a:pt x="10957640" y="5158334"/>
                  <a:pt x="10957210" y="5159424"/>
                  <a:pt x="10956866" y="5160686"/>
                </a:cubicBezTo>
                <a:cubicBezTo>
                  <a:pt x="10956521" y="5161947"/>
                  <a:pt x="10956292" y="5163525"/>
                  <a:pt x="10956177" y="5165418"/>
                </a:cubicBezTo>
                <a:cubicBezTo>
                  <a:pt x="10956063" y="5167311"/>
                  <a:pt x="10956005" y="5169691"/>
                  <a:pt x="10956005" y="5172559"/>
                </a:cubicBezTo>
                <a:cubicBezTo>
                  <a:pt x="10956005" y="5176001"/>
                  <a:pt x="10956120" y="5178812"/>
                  <a:pt x="10956349" y="5180991"/>
                </a:cubicBezTo>
                <a:cubicBezTo>
                  <a:pt x="10956579" y="5183171"/>
                  <a:pt x="10956923" y="5184834"/>
                  <a:pt x="10957382" y="5185982"/>
                </a:cubicBezTo>
                <a:cubicBezTo>
                  <a:pt x="10957841" y="5187129"/>
                  <a:pt x="10958414" y="5187903"/>
                  <a:pt x="10959103" y="5188305"/>
                </a:cubicBezTo>
                <a:cubicBezTo>
                  <a:pt x="10959791" y="5188706"/>
                  <a:pt x="10960594" y="5188907"/>
                  <a:pt x="10961512" y="5188907"/>
                </a:cubicBezTo>
                <a:cubicBezTo>
                  <a:pt x="10962888" y="5188907"/>
                  <a:pt x="10965040" y="5187989"/>
                  <a:pt x="10967965" y="5186154"/>
                </a:cubicBezTo>
                <a:cubicBezTo>
                  <a:pt x="10970890" y="5184318"/>
                  <a:pt x="10974447" y="5182339"/>
                  <a:pt x="10978634" y="5180217"/>
                </a:cubicBezTo>
                <a:cubicBezTo>
                  <a:pt x="10982822" y="5178095"/>
                  <a:pt x="10987554" y="5176144"/>
                  <a:pt x="10992831" y="5174366"/>
                </a:cubicBezTo>
                <a:cubicBezTo>
                  <a:pt x="10998108" y="5172588"/>
                  <a:pt x="11003730" y="5171699"/>
                  <a:pt x="11009695" y="5171699"/>
                </a:cubicBezTo>
                <a:cubicBezTo>
                  <a:pt x="11014973" y="5171699"/>
                  <a:pt x="11019561" y="5172416"/>
                  <a:pt x="11023462" y="5173850"/>
                </a:cubicBezTo>
                <a:cubicBezTo>
                  <a:pt x="11027362" y="5175284"/>
                  <a:pt x="11030546" y="5177234"/>
                  <a:pt x="11033012" y="5179701"/>
                </a:cubicBezTo>
                <a:cubicBezTo>
                  <a:pt x="11035479" y="5182167"/>
                  <a:pt x="11037343" y="5185093"/>
                  <a:pt x="11038605" y="5188477"/>
                </a:cubicBezTo>
                <a:cubicBezTo>
                  <a:pt x="11039867" y="5191861"/>
                  <a:pt x="11040498" y="5195446"/>
                  <a:pt x="11040498" y="5199232"/>
                </a:cubicBezTo>
                <a:cubicBezTo>
                  <a:pt x="11040498" y="5204165"/>
                  <a:pt x="11039580" y="5208668"/>
                  <a:pt x="11037744" y="5212740"/>
                </a:cubicBezTo>
                <a:cubicBezTo>
                  <a:pt x="11035909" y="5216813"/>
                  <a:pt x="11033242" y="5220283"/>
                  <a:pt x="11029743" y="5223151"/>
                </a:cubicBezTo>
                <a:cubicBezTo>
                  <a:pt x="11026244" y="5226020"/>
                  <a:pt x="11021913" y="5228228"/>
                  <a:pt x="11016750" y="5229777"/>
                </a:cubicBezTo>
                <a:cubicBezTo>
                  <a:pt x="11011588" y="5231325"/>
                  <a:pt x="11005680" y="5232100"/>
                  <a:pt x="10999026" y="5232100"/>
                </a:cubicBezTo>
                <a:lnTo>
                  <a:pt x="10979580" y="5232100"/>
                </a:lnTo>
                <a:cubicBezTo>
                  <a:pt x="10978204" y="5232100"/>
                  <a:pt x="10977028" y="5232329"/>
                  <a:pt x="10976053" y="5232788"/>
                </a:cubicBezTo>
                <a:cubicBezTo>
                  <a:pt x="10975078" y="5233247"/>
                  <a:pt x="10974275" y="5234050"/>
                  <a:pt x="10973644" y="5235197"/>
                </a:cubicBezTo>
                <a:cubicBezTo>
                  <a:pt x="10973013" y="5236344"/>
                  <a:pt x="10972554" y="5237979"/>
                  <a:pt x="10972267" y="5240102"/>
                </a:cubicBezTo>
                <a:cubicBezTo>
                  <a:pt x="10971980" y="5242224"/>
                  <a:pt x="10971837" y="5244949"/>
                  <a:pt x="10971837" y="5248276"/>
                </a:cubicBezTo>
                <a:cubicBezTo>
                  <a:pt x="10971837" y="5251832"/>
                  <a:pt x="10971980" y="5254729"/>
                  <a:pt x="10972267" y="5256966"/>
                </a:cubicBezTo>
                <a:cubicBezTo>
                  <a:pt x="10972554" y="5259203"/>
                  <a:pt x="10973041" y="5260952"/>
                  <a:pt x="10973730" y="5262214"/>
                </a:cubicBezTo>
                <a:cubicBezTo>
                  <a:pt x="10974418" y="5263476"/>
                  <a:pt x="10975278" y="5264308"/>
                  <a:pt x="10976311" y="5264709"/>
                </a:cubicBezTo>
                <a:cubicBezTo>
                  <a:pt x="10977343" y="5265111"/>
                  <a:pt x="10978606" y="5265312"/>
                  <a:pt x="10980097" y="5265312"/>
                </a:cubicBezTo>
                <a:lnTo>
                  <a:pt x="10999370" y="5265312"/>
                </a:lnTo>
                <a:cubicBezTo>
                  <a:pt x="11007515" y="5265312"/>
                  <a:pt x="11014599" y="5266115"/>
                  <a:pt x="11020622" y="5267721"/>
                </a:cubicBezTo>
                <a:cubicBezTo>
                  <a:pt x="11026645" y="5269327"/>
                  <a:pt x="11031635" y="5271593"/>
                  <a:pt x="11035593" y="5274518"/>
                </a:cubicBezTo>
                <a:cubicBezTo>
                  <a:pt x="11039551" y="5277444"/>
                  <a:pt x="11042534" y="5280971"/>
                  <a:pt x="11044542" y="5285101"/>
                </a:cubicBezTo>
                <a:cubicBezTo>
                  <a:pt x="11046550" y="5289231"/>
                  <a:pt x="11047553" y="5293877"/>
                  <a:pt x="11047553" y="5299040"/>
                </a:cubicBezTo>
                <a:cubicBezTo>
                  <a:pt x="11047553" y="5303743"/>
                  <a:pt x="11046722" y="5308017"/>
                  <a:pt x="11045058" y="5311860"/>
                </a:cubicBezTo>
                <a:cubicBezTo>
                  <a:pt x="11043395" y="5315703"/>
                  <a:pt x="11040871" y="5318973"/>
                  <a:pt x="11037486" y="5321669"/>
                </a:cubicBezTo>
                <a:cubicBezTo>
                  <a:pt x="11034102" y="5324365"/>
                  <a:pt x="11030001" y="5326458"/>
                  <a:pt x="11025182" y="5327950"/>
                </a:cubicBezTo>
                <a:cubicBezTo>
                  <a:pt x="11020364" y="5329441"/>
                  <a:pt x="11014800" y="5330187"/>
                  <a:pt x="11008490" y="5330187"/>
                </a:cubicBezTo>
                <a:cubicBezTo>
                  <a:pt x="11001034" y="5330187"/>
                  <a:pt x="10994380" y="5329412"/>
                  <a:pt x="10988529" y="5327864"/>
                </a:cubicBezTo>
                <a:cubicBezTo>
                  <a:pt x="10982678" y="5326315"/>
                  <a:pt x="10977573" y="5324651"/>
                  <a:pt x="10973213" y="5322873"/>
                </a:cubicBezTo>
                <a:cubicBezTo>
                  <a:pt x="10968854" y="5321095"/>
                  <a:pt x="10965269" y="5319432"/>
                  <a:pt x="10962458" y="5317883"/>
                </a:cubicBezTo>
                <a:cubicBezTo>
                  <a:pt x="10959648" y="5316334"/>
                  <a:pt x="10957669" y="5315560"/>
                  <a:pt x="10956521" y="5315560"/>
                </a:cubicBezTo>
                <a:cubicBezTo>
                  <a:pt x="10954686" y="5315560"/>
                  <a:pt x="10953309" y="5316621"/>
                  <a:pt x="10952391" y="5318743"/>
                </a:cubicBezTo>
                <a:cubicBezTo>
                  <a:pt x="10951474" y="5320866"/>
                  <a:pt x="10951015" y="5324680"/>
                  <a:pt x="10951015" y="5330187"/>
                </a:cubicBezTo>
                <a:cubicBezTo>
                  <a:pt x="10951015" y="5333514"/>
                  <a:pt x="10951101" y="5336353"/>
                  <a:pt x="10951273" y="5338705"/>
                </a:cubicBezTo>
                <a:cubicBezTo>
                  <a:pt x="10951445" y="5341057"/>
                  <a:pt x="10951732" y="5343007"/>
                  <a:pt x="10952133" y="5344556"/>
                </a:cubicBezTo>
                <a:cubicBezTo>
                  <a:pt x="10952535" y="5346104"/>
                  <a:pt x="10952994" y="5347452"/>
                  <a:pt x="10953510" y="5348600"/>
                </a:cubicBezTo>
                <a:cubicBezTo>
                  <a:pt x="10954026" y="5349747"/>
                  <a:pt x="10954801" y="5350779"/>
                  <a:pt x="10955833" y="5351697"/>
                </a:cubicBezTo>
                <a:cubicBezTo>
                  <a:pt x="10956866" y="5352615"/>
                  <a:pt x="10959046" y="5353934"/>
                  <a:pt x="10962372" y="5355655"/>
                </a:cubicBezTo>
                <a:cubicBezTo>
                  <a:pt x="10965699" y="5357376"/>
                  <a:pt x="10969915" y="5359039"/>
                  <a:pt x="10975020" y="5360645"/>
                </a:cubicBezTo>
                <a:cubicBezTo>
                  <a:pt x="10980126" y="5362252"/>
                  <a:pt x="10986005" y="5363600"/>
                  <a:pt x="10992659" y="5364689"/>
                </a:cubicBezTo>
                <a:cubicBezTo>
                  <a:pt x="10999313" y="5365779"/>
                  <a:pt x="11006425" y="5366324"/>
                  <a:pt x="11013997" y="5366324"/>
                </a:cubicBezTo>
                <a:cubicBezTo>
                  <a:pt x="11026502" y="5366324"/>
                  <a:pt x="11038032" y="5364804"/>
                  <a:pt x="11048586" y="5361764"/>
                </a:cubicBezTo>
                <a:cubicBezTo>
                  <a:pt x="11059140" y="5358724"/>
                  <a:pt x="11068203" y="5354278"/>
                  <a:pt x="11075775" y="5348428"/>
                </a:cubicBezTo>
                <a:cubicBezTo>
                  <a:pt x="11083346" y="5342577"/>
                  <a:pt x="11089255" y="5335349"/>
                  <a:pt x="11093499" y="5326745"/>
                </a:cubicBezTo>
                <a:cubicBezTo>
                  <a:pt x="11097744" y="5318141"/>
                  <a:pt x="11099866" y="5308275"/>
                  <a:pt x="11099866" y="5297147"/>
                </a:cubicBezTo>
                <a:cubicBezTo>
                  <a:pt x="11099866" y="5290493"/>
                  <a:pt x="11098719" y="5284269"/>
                  <a:pt x="11096425" y="5278476"/>
                </a:cubicBezTo>
                <a:cubicBezTo>
                  <a:pt x="11094130" y="5272683"/>
                  <a:pt x="11090832" y="5267491"/>
                  <a:pt x="11086530" y="5262903"/>
                </a:cubicBezTo>
                <a:cubicBezTo>
                  <a:pt x="11082228" y="5258314"/>
                  <a:pt x="11076979" y="5254499"/>
                  <a:pt x="11070784" y="5251459"/>
                </a:cubicBezTo>
                <a:cubicBezTo>
                  <a:pt x="11064589" y="5248419"/>
                  <a:pt x="11057591" y="5246440"/>
                  <a:pt x="11049790" y="5245522"/>
                </a:cubicBezTo>
                <a:lnTo>
                  <a:pt x="11049790" y="5245006"/>
                </a:lnTo>
                <a:cubicBezTo>
                  <a:pt x="11056329" y="5243400"/>
                  <a:pt x="11062094" y="5240991"/>
                  <a:pt x="11067084" y="5237778"/>
                </a:cubicBezTo>
                <a:cubicBezTo>
                  <a:pt x="11072075" y="5234566"/>
                  <a:pt x="11076234" y="5230666"/>
                  <a:pt x="11079560" y="5226077"/>
                </a:cubicBezTo>
                <a:cubicBezTo>
                  <a:pt x="11082888" y="5221488"/>
                  <a:pt x="11085411" y="5216268"/>
                  <a:pt x="11087132" y="5210417"/>
                </a:cubicBezTo>
                <a:cubicBezTo>
                  <a:pt x="11088853" y="5204567"/>
                  <a:pt x="11089713" y="5198257"/>
                  <a:pt x="11089713" y="5191488"/>
                </a:cubicBezTo>
                <a:cubicBezTo>
                  <a:pt x="11089713" y="5182769"/>
                  <a:pt x="11088251" y="5174940"/>
                  <a:pt x="11085325" y="5167999"/>
                </a:cubicBezTo>
                <a:cubicBezTo>
                  <a:pt x="11082400" y="5161058"/>
                  <a:pt x="11078098" y="5155208"/>
                  <a:pt x="11072419" y="5150447"/>
                </a:cubicBezTo>
                <a:cubicBezTo>
                  <a:pt x="11066740" y="5145686"/>
                  <a:pt x="11059742" y="5142043"/>
                  <a:pt x="11051425" y="5139519"/>
                </a:cubicBezTo>
                <a:cubicBezTo>
                  <a:pt x="11043108" y="5136996"/>
                  <a:pt x="11033557" y="5135734"/>
                  <a:pt x="11022773" y="5135734"/>
                </a:cubicBezTo>
                <a:close/>
                <a:moveTo>
                  <a:pt x="4352383" y="4010258"/>
                </a:moveTo>
                <a:lnTo>
                  <a:pt x="4467527" y="4385263"/>
                </a:lnTo>
                <a:lnTo>
                  <a:pt x="4238441" y="4385263"/>
                </a:lnTo>
                <a:close/>
                <a:moveTo>
                  <a:pt x="2018758" y="4010258"/>
                </a:moveTo>
                <a:lnTo>
                  <a:pt x="2133902" y="4385263"/>
                </a:lnTo>
                <a:lnTo>
                  <a:pt x="1904816" y="4385263"/>
                </a:lnTo>
                <a:close/>
                <a:moveTo>
                  <a:pt x="8077814" y="3739856"/>
                </a:moveTo>
                <a:lnTo>
                  <a:pt x="8077814" y="4783039"/>
                </a:lnTo>
                <a:lnTo>
                  <a:pt x="8400873" y="4783039"/>
                </a:lnTo>
                <a:lnTo>
                  <a:pt x="8400873" y="3739856"/>
                </a:lnTo>
                <a:close/>
                <a:moveTo>
                  <a:pt x="6943962" y="3739856"/>
                </a:moveTo>
                <a:lnTo>
                  <a:pt x="6943962" y="3997450"/>
                </a:lnTo>
                <a:lnTo>
                  <a:pt x="7272714" y="3997450"/>
                </a:lnTo>
                <a:lnTo>
                  <a:pt x="7272714" y="4783039"/>
                </a:lnTo>
                <a:lnTo>
                  <a:pt x="7595062" y="4783039"/>
                </a:lnTo>
                <a:lnTo>
                  <a:pt x="7595062" y="3997450"/>
                </a:lnTo>
                <a:lnTo>
                  <a:pt x="7923814" y="3997450"/>
                </a:lnTo>
                <a:lnTo>
                  <a:pt x="7923814" y="3739856"/>
                </a:lnTo>
                <a:close/>
                <a:moveTo>
                  <a:pt x="5778466" y="3739856"/>
                </a:moveTo>
                <a:lnTo>
                  <a:pt x="6184780" y="4346126"/>
                </a:lnTo>
                <a:lnTo>
                  <a:pt x="6184780" y="4783039"/>
                </a:lnTo>
                <a:lnTo>
                  <a:pt x="6507840" y="4783039"/>
                </a:lnTo>
                <a:lnTo>
                  <a:pt x="6507840" y="4346126"/>
                </a:lnTo>
                <a:lnTo>
                  <a:pt x="6913443" y="3739856"/>
                </a:lnTo>
                <a:lnTo>
                  <a:pt x="6557306" y="3739856"/>
                </a:lnTo>
                <a:lnTo>
                  <a:pt x="6346699" y="4091779"/>
                </a:lnTo>
                <a:lnTo>
                  <a:pt x="6136526" y="3739856"/>
                </a:lnTo>
                <a:close/>
                <a:moveTo>
                  <a:pt x="5026531" y="3739856"/>
                </a:moveTo>
                <a:lnTo>
                  <a:pt x="5026531" y="4783039"/>
                </a:lnTo>
                <a:lnTo>
                  <a:pt x="5851969" y="4783039"/>
                </a:lnTo>
                <a:lnTo>
                  <a:pt x="5851969" y="4526157"/>
                </a:lnTo>
                <a:lnTo>
                  <a:pt x="5348878" y="4526157"/>
                </a:lnTo>
                <a:lnTo>
                  <a:pt x="5348878" y="3739856"/>
                </a:lnTo>
                <a:close/>
                <a:moveTo>
                  <a:pt x="4180536" y="3739856"/>
                </a:moveTo>
                <a:lnTo>
                  <a:pt x="3788453" y="4783039"/>
                </a:lnTo>
                <a:lnTo>
                  <a:pt x="4117583" y="4783039"/>
                </a:lnTo>
                <a:lnTo>
                  <a:pt x="4168428" y="4610836"/>
                </a:lnTo>
                <a:lnTo>
                  <a:pt x="4534393" y="4610836"/>
                </a:lnTo>
                <a:lnTo>
                  <a:pt x="4586583" y="4783039"/>
                </a:lnTo>
                <a:lnTo>
                  <a:pt x="4924141" y="4783039"/>
                </a:lnTo>
                <a:lnTo>
                  <a:pt x="4532147" y="3739856"/>
                </a:lnTo>
                <a:close/>
                <a:moveTo>
                  <a:pt x="2695040" y="3739856"/>
                </a:moveTo>
                <a:lnTo>
                  <a:pt x="2695040" y="4783039"/>
                </a:lnTo>
                <a:lnTo>
                  <a:pt x="2998176" y="4783039"/>
                </a:lnTo>
                <a:lnTo>
                  <a:pt x="2998176" y="4210258"/>
                </a:lnTo>
                <a:lnTo>
                  <a:pt x="3388836" y="4783039"/>
                </a:lnTo>
                <a:lnTo>
                  <a:pt x="3692682" y="4783039"/>
                </a:lnTo>
                <a:lnTo>
                  <a:pt x="3692682" y="3739856"/>
                </a:lnTo>
                <a:lnTo>
                  <a:pt x="3388836" y="3739856"/>
                </a:lnTo>
                <a:lnTo>
                  <a:pt x="3388836" y="4316996"/>
                </a:lnTo>
                <a:lnTo>
                  <a:pt x="2996041" y="3739856"/>
                </a:lnTo>
                <a:close/>
                <a:moveTo>
                  <a:pt x="1846911" y="3739856"/>
                </a:moveTo>
                <a:lnTo>
                  <a:pt x="1454828" y="4783039"/>
                </a:lnTo>
                <a:lnTo>
                  <a:pt x="1783958" y="4783039"/>
                </a:lnTo>
                <a:lnTo>
                  <a:pt x="1834803" y="4610836"/>
                </a:lnTo>
                <a:lnTo>
                  <a:pt x="2200769" y="4610836"/>
                </a:lnTo>
                <a:lnTo>
                  <a:pt x="2252959" y="4783039"/>
                </a:lnTo>
                <a:lnTo>
                  <a:pt x="2590517" y="4783039"/>
                </a:lnTo>
                <a:lnTo>
                  <a:pt x="2198523" y="3739856"/>
                </a:lnTo>
                <a:close/>
                <a:moveTo>
                  <a:pt x="10196219" y="3722067"/>
                </a:moveTo>
                <a:cubicBezTo>
                  <a:pt x="10087584" y="3722067"/>
                  <a:pt x="10002075" y="3735705"/>
                  <a:pt x="9939693" y="3762983"/>
                </a:cubicBezTo>
                <a:cubicBezTo>
                  <a:pt x="9877311" y="3790260"/>
                  <a:pt x="9830583" y="3827737"/>
                  <a:pt x="9799511" y="3875413"/>
                </a:cubicBezTo>
                <a:cubicBezTo>
                  <a:pt x="9768438" y="3923089"/>
                  <a:pt x="9752902" y="3973730"/>
                  <a:pt x="9752902" y="4027336"/>
                </a:cubicBezTo>
                <a:cubicBezTo>
                  <a:pt x="9752902" y="4108931"/>
                  <a:pt x="9783263" y="4176057"/>
                  <a:pt x="9843985" y="4228715"/>
                </a:cubicBezTo>
                <a:cubicBezTo>
                  <a:pt x="9904232" y="4281372"/>
                  <a:pt x="10005040" y="4323593"/>
                  <a:pt x="10146408" y="4355377"/>
                </a:cubicBezTo>
                <a:cubicBezTo>
                  <a:pt x="10232747" y="4374352"/>
                  <a:pt x="10287776" y="4394514"/>
                  <a:pt x="10311496" y="4415861"/>
                </a:cubicBezTo>
                <a:cubicBezTo>
                  <a:pt x="10335215" y="4437209"/>
                  <a:pt x="10347075" y="4461403"/>
                  <a:pt x="10347075" y="4488443"/>
                </a:cubicBezTo>
                <a:cubicBezTo>
                  <a:pt x="10347075" y="4516906"/>
                  <a:pt x="10334622" y="4541930"/>
                  <a:pt x="10309717" y="4563515"/>
                </a:cubicBezTo>
                <a:cubicBezTo>
                  <a:pt x="10284811" y="4585100"/>
                  <a:pt x="10249351" y="4595892"/>
                  <a:pt x="10203335" y="4595892"/>
                </a:cubicBezTo>
                <a:cubicBezTo>
                  <a:pt x="10141664" y="4595892"/>
                  <a:pt x="10094225" y="4574782"/>
                  <a:pt x="10061018" y="4532561"/>
                </a:cubicBezTo>
                <a:cubicBezTo>
                  <a:pt x="10040619" y="4506470"/>
                  <a:pt x="10027099" y="4468519"/>
                  <a:pt x="10020458" y="4418708"/>
                </a:cubicBezTo>
                <a:lnTo>
                  <a:pt x="9713765" y="4437921"/>
                </a:lnTo>
                <a:cubicBezTo>
                  <a:pt x="9722778" y="4543235"/>
                  <a:pt x="9761441" y="4630048"/>
                  <a:pt x="9829753" y="4698360"/>
                </a:cubicBezTo>
                <a:cubicBezTo>
                  <a:pt x="9898065" y="4766673"/>
                  <a:pt x="10020932" y="4800829"/>
                  <a:pt x="10198354" y="4800829"/>
                </a:cubicBezTo>
                <a:cubicBezTo>
                  <a:pt x="10299399" y="4800829"/>
                  <a:pt x="10383129" y="4786241"/>
                  <a:pt x="10449543" y="4757066"/>
                </a:cubicBezTo>
                <a:cubicBezTo>
                  <a:pt x="10515958" y="4727891"/>
                  <a:pt x="10567667" y="4685078"/>
                  <a:pt x="10604669" y="4628625"/>
                </a:cubicBezTo>
                <a:cubicBezTo>
                  <a:pt x="10641672" y="4572173"/>
                  <a:pt x="10660173" y="4510502"/>
                  <a:pt x="10660173" y="4443613"/>
                </a:cubicBezTo>
                <a:cubicBezTo>
                  <a:pt x="10660173" y="4386686"/>
                  <a:pt x="10646297" y="4335215"/>
                  <a:pt x="10618545" y="4289199"/>
                </a:cubicBezTo>
                <a:cubicBezTo>
                  <a:pt x="10590793" y="4243184"/>
                  <a:pt x="10546438" y="4204640"/>
                  <a:pt x="10485479" y="4173567"/>
                </a:cubicBezTo>
                <a:cubicBezTo>
                  <a:pt x="10424519" y="4142494"/>
                  <a:pt x="10323593" y="4111778"/>
                  <a:pt x="10182699" y="4081417"/>
                </a:cubicBezTo>
                <a:cubicBezTo>
                  <a:pt x="10125772" y="4069557"/>
                  <a:pt x="10089719" y="4056748"/>
                  <a:pt x="10074538" y="4042991"/>
                </a:cubicBezTo>
                <a:cubicBezTo>
                  <a:pt x="10058883" y="4029708"/>
                  <a:pt x="10051056" y="4014765"/>
                  <a:pt x="10051056" y="3998161"/>
                </a:cubicBezTo>
                <a:cubicBezTo>
                  <a:pt x="10051056" y="3975391"/>
                  <a:pt x="10060544" y="3956059"/>
                  <a:pt x="10079519" y="3940167"/>
                </a:cubicBezTo>
                <a:cubicBezTo>
                  <a:pt x="10098495" y="3924275"/>
                  <a:pt x="10126721" y="3916329"/>
                  <a:pt x="10164198" y="3916329"/>
                </a:cubicBezTo>
                <a:cubicBezTo>
                  <a:pt x="10209739" y="3916329"/>
                  <a:pt x="10245437" y="3927003"/>
                  <a:pt x="10271291" y="3948351"/>
                </a:cubicBezTo>
                <a:cubicBezTo>
                  <a:pt x="10297145" y="3969698"/>
                  <a:pt x="10314105" y="4003854"/>
                  <a:pt x="10322170" y="4050819"/>
                </a:cubicBezTo>
                <a:lnTo>
                  <a:pt x="10626017" y="4033029"/>
                </a:lnTo>
                <a:cubicBezTo>
                  <a:pt x="10612734" y="3924868"/>
                  <a:pt x="10571106" y="3846001"/>
                  <a:pt x="10501134" y="3796427"/>
                </a:cubicBezTo>
                <a:cubicBezTo>
                  <a:pt x="10431161" y="3746854"/>
                  <a:pt x="10329523" y="3722067"/>
                  <a:pt x="10196219" y="3722067"/>
                </a:cubicBezTo>
                <a:close/>
                <a:moveTo>
                  <a:pt x="9126075" y="3722067"/>
                </a:moveTo>
                <a:cubicBezTo>
                  <a:pt x="8958141" y="3722067"/>
                  <a:pt x="8828277" y="3768409"/>
                  <a:pt x="8736483" y="3861093"/>
                </a:cubicBezTo>
                <a:cubicBezTo>
                  <a:pt x="8644688" y="3953776"/>
                  <a:pt x="8598791" y="4086398"/>
                  <a:pt x="8598791" y="4258957"/>
                </a:cubicBezTo>
                <a:cubicBezTo>
                  <a:pt x="8598791" y="4388384"/>
                  <a:pt x="8624883" y="4494579"/>
                  <a:pt x="8677065" y="4577541"/>
                </a:cubicBezTo>
                <a:cubicBezTo>
                  <a:pt x="8729248" y="4660504"/>
                  <a:pt x="8791275" y="4718459"/>
                  <a:pt x="8863145" y="4751407"/>
                </a:cubicBezTo>
                <a:cubicBezTo>
                  <a:pt x="8935015" y="4784355"/>
                  <a:pt x="9027639" y="4800829"/>
                  <a:pt x="9141018" y="4800829"/>
                </a:cubicBezTo>
                <a:cubicBezTo>
                  <a:pt x="9234473" y="4800829"/>
                  <a:pt x="9311443" y="4787309"/>
                  <a:pt x="9371928" y="4760268"/>
                </a:cubicBezTo>
                <a:cubicBezTo>
                  <a:pt x="9432412" y="4733228"/>
                  <a:pt x="9483053" y="4693142"/>
                  <a:pt x="9523851" y="4640011"/>
                </a:cubicBezTo>
                <a:cubicBezTo>
                  <a:pt x="9564648" y="4586879"/>
                  <a:pt x="9594535" y="4520702"/>
                  <a:pt x="9613510" y="4441478"/>
                </a:cubicBezTo>
                <a:lnTo>
                  <a:pt x="9331011" y="4356088"/>
                </a:lnTo>
                <a:cubicBezTo>
                  <a:pt x="9316780" y="4422028"/>
                  <a:pt x="9293890" y="4472314"/>
                  <a:pt x="9262344" y="4506944"/>
                </a:cubicBezTo>
                <a:cubicBezTo>
                  <a:pt x="9230797" y="4541575"/>
                  <a:pt x="9184188" y="4558890"/>
                  <a:pt x="9122517" y="4558890"/>
                </a:cubicBezTo>
                <a:cubicBezTo>
                  <a:pt x="9058949" y="4558890"/>
                  <a:pt x="9009613" y="4537450"/>
                  <a:pt x="8974507" y="4494569"/>
                </a:cubicBezTo>
                <a:cubicBezTo>
                  <a:pt x="8939403" y="4451689"/>
                  <a:pt x="8921851" y="4372440"/>
                  <a:pt x="8921851" y="4256823"/>
                </a:cubicBezTo>
                <a:cubicBezTo>
                  <a:pt x="8921851" y="4163486"/>
                  <a:pt x="8936557" y="4095022"/>
                  <a:pt x="8965969" y="4051430"/>
                </a:cubicBezTo>
                <a:cubicBezTo>
                  <a:pt x="9004869" y="3992673"/>
                  <a:pt x="9060847" y="3963294"/>
                  <a:pt x="9133903" y="3963294"/>
                </a:cubicBezTo>
                <a:cubicBezTo>
                  <a:pt x="9166161" y="3963294"/>
                  <a:pt x="9195336" y="3969935"/>
                  <a:pt x="9221427" y="3983218"/>
                </a:cubicBezTo>
                <a:cubicBezTo>
                  <a:pt x="9247519" y="3996501"/>
                  <a:pt x="9269578" y="4015477"/>
                  <a:pt x="9287605" y="4040145"/>
                </a:cubicBezTo>
                <a:cubicBezTo>
                  <a:pt x="9298516" y="4054851"/>
                  <a:pt x="9308952" y="4078096"/>
                  <a:pt x="9318914" y="4109880"/>
                </a:cubicBezTo>
                <a:lnTo>
                  <a:pt x="9603548" y="4046549"/>
                </a:lnTo>
                <a:cubicBezTo>
                  <a:pt x="9567020" y="3936491"/>
                  <a:pt x="9511161" y="3854896"/>
                  <a:pt x="9435970" y="3801764"/>
                </a:cubicBezTo>
                <a:cubicBezTo>
                  <a:pt x="9360779" y="3748633"/>
                  <a:pt x="9257481" y="3722067"/>
                  <a:pt x="9126075" y="3722067"/>
                </a:cubicBezTo>
                <a:close/>
                <a:moveTo>
                  <a:pt x="5830821" y="2197886"/>
                </a:moveTo>
                <a:lnTo>
                  <a:pt x="5972426" y="2197886"/>
                </a:lnTo>
                <a:cubicBezTo>
                  <a:pt x="6031251" y="2197886"/>
                  <a:pt x="6071336" y="2206899"/>
                  <a:pt x="6092684" y="2224926"/>
                </a:cubicBezTo>
                <a:cubicBezTo>
                  <a:pt x="6114031" y="2242952"/>
                  <a:pt x="6124705" y="2268807"/>
                  <a:pt x="6124705" y="2302488"/>
                </a:cubicBezTo>
                <a:cubicBezTo>
                  <a:pt x="6124705" y="2325259"/>
                  <a:pt x="6117945" y="2345421"/>
                  <a:pt x="6104425" y="2362973"/>
                </a:cubicBezTo>
                <a:cubicBezTo>
                  <a:pt x="6090905" y="2380525"/>
                  <a:pt x="6073471" y="2391437"/>
                  <a:pt x="6052123" y="2395706"/>
                </a:cubicBezTo>
                <a:cubicBezTo>
                  <a:pt x="6009904" y="2405194"/>
                  <a:pt x="5981440" y="2409938"/>
                  <a:pt x="5966733" y="2409938"/>
                </a:cubicBezTo>
                <a:lnTo>
                  <a:pt x="5830821" y="2409938"/>
                </a:lnTo>
                <a:close/>
                <a:moveTo>
                  <a:pt x="6632697" y="1987256"/>
                </a:moveTo>
                <a:lnTo>
                  <a:pt x="6632697" y="3030439"/>
                </a:lnTo>
                <a:lnTo>
                  <a:pt x="6896695" y="3030439"/>
                </a:lnTo>
                <a:lnTo>
                  <a:pt x="6896695" y="2234888"/>
                </a:lnTo>
                <a:lnTo>
                  <a:pt x="7099730" y="3030439"/>
                </a:lnTo>
                <a:lnTo>
                  <a:pt x="7338689" y="3030439"/>
                </a:lnTo>
                <a:lnTo>
                  <a:pt x="7542102" y="2234888"/>
                </a:lnTo>
                <a:lnTo>
                  <a:pt x="7542102" y="3030439"/>
                </a:lnTo>
                <a:lnTo>
                  <a:pt x="7806100" y="3030439"/>
                </a:lnTo>
                <a:lnTo>
                  <a:pt x="7806100" y="1987256"/>
                </a:lnTo>
                <a:lnTo>
                  <a:pt x="7382429" y="1987256"/>
                </a:lnTo>
                <a:lnTo>
                  <a:pt x="7220110" y="2621990"/>
                </a:lnTo>
                <a:lnTo>
                  <a:pt x="7056624" y="1987256"/>
                </a:lnTo>
                <a:close/>
                <a:moveTo>
                  <a:pt x="5507050" y="1987256"/>
                </a:moveTo>
                <a:lnTo>
                  <a:pt x="5507050" y="3030439"/>
                </a:lnTo>
                <a:lnTo>
                  <a:pt x="5830821" y="3030439"/>
                </a:lnTo>
                <a:lnTo>
                  <a:pt x="5830821" y="2607046"/>
                </a:lnTo>
                <a:lnTo>
                  <a:pt x="5859284" y="2607046"/>
                </a:lnTo>
                <a:cubicBezTo>
                  <a:pt x="5888697" y="2607046"/>
                  <a:pt x="5915025" y="2615111"/>
                  <a:pt x="5938270" y="2631240"/>
                </a:cubicBezTo>
                <a:cubicBezTo>
                  <a:pt x="5955348" y="2643575"/>
                  <a:pt x="5974799" y="2670378"/>
                  <a:pt x="5996620" y="2711650"/>
                </a:cubicBezTo>
                <a:lnTo>
                  <a:pt x="6168924" y="3030439"/>
                </a:lnTo>
                <a:lnTo>
                  <a:pt x="6533155" y="3030439"/>
                </a:lnTo>
                <a:lnTo>
                  <a:pt x="6377051" y="2728160"/>
                </a:lnTo>
                <a:cubicBezTo>
                  <a:pt x="6369468" y="2712965"/>
                  <a:pt x="6354417" y="2691360"/>
                  <a:pt x="6331899" y="2663345"/>
                </a:cubicBezTo>
                <a:cubicBezTo>
                  <a:pt x="6309380" y="2635330"/>
                  <a:pt x="6292194" y="2617050"/>
                  <a:pt x="6280342" y="2608503"/>
                </a:cubicBezTo>
                <a:cubicBezTo>
                  <a:pt x="6262797" y="2595687"/>
                  <a:pt x="6234827" y="2582868"/>
                  <a:pt x="6196431" y="2570044"/>
                </a:cubicBezTo>
                <a:cubicBezTo>
                  <a:pt x="6244374" y="2559133"/>
                  <a:pt x="6282110" y="2545376"/>
                  <a:pt x="6309640" y="2528772"/>
                </a:cubicBezTo>
                <a:cubicBezTo>
                  <a:pt x="6352831" y="2502681"/>
                  <a:pt x="6386769" y="2468643"/>
                  <a:pt x="6411452" y="2426660"/>
                </a:cubicBezTo>
                <a:cubicBezTo>
                  <a:pt x="6436135" y="2384676"/>
                  <a:pt x="6448476" y="2334747"/>
                  <a:pt x="6448476" y="2276871"/>
                </a:cubicBezTo>
                <a:cubicBezTo>
                  <a:pt x="6448476" y="2210457"/>
                  <a:pt x="6432347" y="2154123"/>
                  <a:pt x="6400088" y="2107870"/>
                </a:cubicBezTo>
                <a:cubicBezTo>
                  <a:pt x="6367830" y="2061617"/>
                  <a:pt x="6325372" y="2029952"/>
                  <a:pt x="6272715" y="2012874"/>
                </a:cubicBezTo>
                <a:cubicBezTo>
                  <a:pt x="6220057" y="1995795"/>
                  <a:pt x="6143918" y="1987256"/>
                  <a:pt x="6044297" y="1987256"/>
                </a:cubicBezTo>
                <a:close/>
                <a:moveTo>
                  <a:pt x="4858877" y="1969467"/>
                </a:moveTo>
                <a:cubicBezTo>
                  <a:pt x="4690942" y="1969467"/>
                  <a:pt x="4561078" y="2015809"/>
                  <a:pt x="4469283" y="2108493"/>
                </a:cubicBezTo>
                <a:cubicBezTo>
                  <a:pt x="4377489" y="2201177"/>
                  <a:pt x="4331591" y="2333798"/>
                  <a:pt x="4331591" y="2506358"/>
                </a:cubicBezTo>
                <a:cubicBezTo>
                  <a:pt x="4331591" y="2635784"/>
                  <a:pt x="4357684" y="2741979"/>
                  <a:pt x="4409867" y="2824941"/>
                </a:cubicBezTo>
                <a:cubicBezTo>
                  <a:pt x="4462049" y="2907904"/>
                  <a:pt x="4524075" y="2965859"/>
                  <a:pt x="4595945" y="2998807"/>
                </a:cubicBezTo>
                <a:cubicBezTo>
                  <a:pt x="4667816" y="3031755"/>
                  <a:pt x="4760440" y="3048229"/>
                  <a:pt x="4873820" y="3048229"/>
                </a:cubicBezTo>
                <a:cubicBezTo>
                  <a:pt x="4967275" y="3048229"/>
                  <a:pt x="5044244" y="3034709"/>
                  <a:pt x="5104729" y="3007669"/>
                </a:cubicBezTo>
                <a:cubicBezTo>
                  <a:pt x="5165213" y="2980628"/>
                  <a:pt x="5215854" y="2940542"/>
                  <a:pt x="5256651" y="2887411"/>
                </a:cubicBezTo>
                <a:cubicBezTo>
                  <a:pt x="5297449" y="2834279"/>
                  <a:pt x="5327335" y="2768102"/>
                  <a:pt x="5346312" y="2688879"/>
                </a:cubicBezTo>
                <a:lnTo>
                  <a:pt x="5063812" y="2603489"/>
                </a:lnTo>
                <a:cubicBezTo>
                  <a:pt x="5049580" y="2669429"/>
                  <a:pt x="5026691" y="2719714"/>
                  <a:pt x="4995144" y="2754345"/>
                </a:cubicBezTo>
                <a:cubicBezTo>
                  <a:pt x="4963597" y="2788975"/>
                  <a:pt x="4916988" y="2806290"/>
                  <a:pt x="4855318" y="2806290"/>
                </a:cubicBezTo>
                <a:cubicBezTo>
                  <a:pt x="4791749" y="2806290"/>
                  <a:pt x="4742413" y="2784850"/>
                  <a:pt x="4707308" y="2741970"/>
                </a:cubicBezTo>
                <a:cubicBezTo>
                  <a:pt x="4672204" y="2699089"/>
                  <a:pt x="4654651" y="2619840"/>
                  <a:pt x="4654651" y="2504223"/>
                </a:cubicBezTo>
                <a:cubicBezTo>
                  <a:pt x="4654651" y="2410886"/>
                  <a:pt x="4669357" y="2342422"/>
                  <a:pt x="4698770" y="2298830"/>
                </a:cubicBezTo>
                <a:cubicBezTo>
                  <a:pt x="4737669" y="2240073"/>
                  <a:pt x="4793647" y="2210694"/>
                  <a:pt x="4866703" y="2210694"/>
                </a:cubicBezTo>
                <a:cubicBezTo>
                  <a:pt x="4898962" y="2210694"/>
                  <a:pt x="4928137" y="2217335"/>
                  <a:pt x="4954228" y="2230618"/>
                </a:cubicBezTo>
                <a:cubicBezTo>
                  <a:pt x="4980320" y="2243901"/>
                  <a:pt x="5002379" y="2262877"/>
                  <a:pt x="5020405" y="2287545"/>
                </a:cubicBezTo>
                <a:cubicBezTo>
                  <a:pt x="5031316" y="2302251"/>
                  <a:pt x="5041753" y="2325496"/>
                  <a:pt x="5051715" y="2357280"/>
                </a:cubicBezTo>
                <a:lnTo>
                  <a:pt x="5336349" y="2293949"/>
                </a:lnTo>
                <a:cubicBezTo>
                  <a:pt x="5299821" y="2183891"/>
                  <a:pt x="5243961" y="2102296"/>
                  <a:pt x="5168771" y="2049164"/>
                </a:cubicBezTo>
                <a:cubicBezTo>
                  <a:pt x="5093580" y="1996033"/>
                  <a:pt x="4990282" y="1969467"/>
                  <a:pt x="4858877" y="196946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359E64-F7B5-263C-0527-F4A91C39EEAD}"/>
              </a:ext>
            </a:extLst>
          </p:cNvPr>
          <p:cNvSpPr/>
          <p:nvPr/>
        </p:nvSpPr>
        <p:spPr>
          <a:xfrm>
            <a:off x="12694920" y="1508760"/>
            <a:ext cx="152400" cy="423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024 L -0.96628 -0.0020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20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97175 0.0002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74203-CB62-76F1-709A-14F41ED875E3}"/>
              </a:ext>
            </a:extLst>
          </p:cNvPr>
          <p:cNvSpPr txBox="1"/>
          <p:nvPr/>
        </p:nvSpPr>
        <p:spPr>
          <a:xfrm>
            <a:off x="557752" y="2721114"/>
            <a:ext cx="1107649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Opportunity Dashboard provides an overview of opportunity generation, conversion rates and sales performance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3D0-53F8-EF14-FE0C-4816B2CE7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" y="6869723"/>
            <a:ext cx="11745798" cy="58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28D0-C9EE-BDC9-BB87-AB05A9BD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5B551-AF67-85A3-3F7D-9B699321E7A4}"/>
              </a:ext>
            </a:extLst>
          </p:cNvPr>
          <p:cNvSpPr txBox="1"/>
          <p:nvPr/>
        </p:nvSpPr>
        <p:spPr>
          <a:xfrm>
            <a:off x="622169" y="141402"/>
            <a:ext cx="1107649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Opportunity Dashboard provides an overview of opportunity generation, conversion rates and sales performance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D0EBA-256F-F499-6376-C24739134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934130"/>
            <a:ext cx="11745798" cy="58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58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55D56-C0CA-7454-2C3A-AF0E9A1D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AFF3BCD-CCFA-DD3E-7388-26101FB7CC93}"/>
              </a:ext>
            </a:extLst>
          </p:cNvPr>
          <p:cNvSpPr txBox="1"/>
          <p:nvPr/>
        </p:nvSpPr>
        <p:spPr>
          <a:xfrm>
            <a:off x="4724398" y="1797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INSIGHTS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776D9E-7048-3B82-7300-7ADBEEDA8320}"/>
              </a:ext>
            </a:extLst>
          </p:cNvPr>
          <p:cNvGrpSpPr/>
          <p:nvPr/>
        </p:nvGrpSpPr>
        <p:grpSpPr>
          <a:xfrm>
            <a:off x="2000473" y="820550"/>
            <a:ext cx="7956099" cy="51473"/>
            <a:chOff x="1879537" y="698500"/>
            <a:chExt cx="8928227" cy="508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785FC0-5C99-F34C-A3AC-FEC67DB9F4D5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868AA-733B-8684-F37A-2D665D2A4E15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73">
            <a:extLst>
              <a:ext uri="{FF2B5EF4-FFF2-40B4-BE49-F238E27FC236}">
                <a16:creationId xmlns:a16="http://schemas.microsoft.com/office/drawing/2014/main" id="{47B63BCC-D172-B12B-44E4-5770E50A624E}"/>
              </a:ext>
            </a:extLst>
          </p:cNvPr>
          <p:cNvSpPr txBox="1"/>
          <p:nvPr/>
        </p:nvSpPr>
        <p:spPr>
          <a:xfrm>
            <a:off x="1084765" y="2185921"/>
            <a:ext cx="97875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KPIs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From 2013 to 2021, the company has generated about</a:t>
            </a:r>
            <a:endParaRPr lang="en-IN" sz="24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73112DA-C401-AD6D-52D2-628C8FAE6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4548" y="6244727"/>
            <a:ext cx="2106783" cy="62851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BE72B52-2D1B-5F74-9AFD-C6815497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57506" y="6211689"/>
            <a:ext cx="2106783" cy="628513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979829E-E3D3-1E0D-B69A-94A365EC8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0042" y="6211689"/>
            <a:ext cx="2106783" cy="62851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E817DF46-9F88-5F1C-E28F-D07991FD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05928" y="6229487"/>
            <a:ext cx="2106783" cy="62851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0A09FD4-D350-3135-87D3-096C1AB9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08116" y="6244727"/>
            <a:ext cx="2106783" cy="628513"/>
          </a:xfrm>
          <a:prstGeom prst="rect">
            <a:avLst/>
          </a:prstGeom>
        </p:spPr>
      </p:pic>
      <p:sp>
        <p:nvSpPr>
          <p:cNvPr id="72" name="TextBox 65">
            <a:extLst>
              <a:ext uri="{FF2B5EF4-FFF2-40B4-BE49-F238E27FC236}">
                <a16:creationId xmlns:a16="http://schemas.microsoft.com/office/drawing/2014/main" id="{EA9D56AE-66A2-3AC4-F794-C30A762F8459}"/>
              </a:ext>
            </a:extLst>
          </p:cNvPr>
          <p:cNvSpPr txBox="1"/>
          <p:nvPr/>
        </p:nvSpPr>
        <p:spPr>
          <a:xfrm>
            <a:off x="285537" y="4260190"/>
            <a:ext cx="21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$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8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.1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4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M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3" name="TextBox 65">
            <a:extLst>
              <a:ext uri="{FF2B5EF4-FFF2-40B4-BE49-F238E27FC236}">
                <a16:creationId xmlns:a16="http://schemas.microsoft.com/office/drawing/2014/main" id="{79A503A4-168C-527F-FD30-C734FFB8CB4C}"/>
              </a:ext>
            </a:extLst>
          </p:cNvPr>
          <p:cNvSpPr txBox="1"/>
          <p:nvPr/>
        </p:nvSpPr>
        <p:spPr>
          <a:xfrm>
            <a:off x="2609433" y="4293809"/>
            <a:ext cx="20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0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K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4" name="TextBox 65">
            <a:extLst>
              <a:ext uri="{FF2B5EF4-FFF2-40B4-BE49-F238E27FC236}">
                <a16:creationId xmlns:a16="http://schemas.microsoft.com/office/drawing/2014/main" id="{AB32EC2C-2CB7-5BF0-8E4A-317464CD0F5F}"/>
              </a:ext>
            </a:extLst>
          </p:cNvPr>
          <p:cNvSpPr txBox="1"/>
          <p:nvPr/>
        </p:nvSpPr>
        <p:spPr>
          <a:xfrm>
            <a:off x="5197252" y="4278429"/>
            <a:ext cx="20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0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6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5" name="TextBox 65">
            <a:extLst>
              <a:ext uri="{FF2B5EF4-FFF2-40B4-BE49-F238E27FC236}">
                <a16:creationId xmlns:a16="http://schemas.microsoft.com/office/drawing/2014/main" id="{CCF4BD00-4D67-A220-3736-0E68DBFCA980}"/>
              </a:ext>
            </a:extLst>
          </p:cNvPr>
          <p:cNvSpPr txBox="1"/>
          <p:nvPr/>
        </p:nvSpPr>
        <p:spPr>
          <a:xfrm>
            <a:off x="7576912" y="4293809"/>
            <a:ext cx="20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7" name="TextBox 65">
            <a:extLst>
              <a:ext uri="{FF2B5EF4-FFF2-40B4-BE49-F238E27FC236}">
                <a16:creationId xmlns:a16="http://schemas.microsoft.com/office/drawing/2014/main" id="{EE23A964-EE88-C2F5-47D3-E8DF3ED2B582}"/>
              </a:ext>
            </a:extLst>
          </p:cNvPr>
          <p:cNvSpPr txBox="1"/>
          <p:nvPr/>
        </p:nvSpPr>
        <p:spPr>
          <a:xfrm>
            <a:off x="9956569" y="4348654"/>
            <a:ext cx="200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Georgia Pro" panose="02040502050405020303" pitchFamily="18" charset="0"/>
              </a:rPr>
              <a:t>1</a:t>
            </a:r>
            <a:r>
              <a:rPr lang="en-US" sz="3200" dirty="0">
                <a:latin typeface="Georgia Pro" panose="02040502050405020303" pitchFamily="18" charset="0"/>
              </a:rPr>
              <a:t>0</a:t>
            </a:r>
            <a:r>
              <a:rPr lang="en-US" sz="2800" dirty="0">
                <a:latin typeface="Georgia Pro" panose="02040502050405020303" pitchFamily="18" charset="0"/>
              </a:rPr>
              <a:t>.</a:t>
            </a:r>
            <a:r>
              <a:rPr lang="en-US" sz="2400" dirty="0">
                <a:latin typeface="Georgia Pro" panose="02040502050405020303" pitchFamily="18" charset="0"/>
              </a:rPr>
              <a:t>3</a:t>
            </a:r>
            <a:r>
              <a:rPr lang="en-US" sz="3200" dirty="0">
                <a:latin typeface="Georgia Pro" panose="02040502050405020303" pitchFamily="18" charset="0"/>
              </a:rPr>
              <a:t>3%</a:t>
            </a:r>
            <a:endParaRPr lang="en-IN" sz="3200" dirty="0">
              <a:latin typeface="Georgia Pro" panose="02040502050405020303" pitchFamily="18" charset="0"/>
            </a:endParaRPr>
          </a:p>
        </p:txBody>
      </p:sp>
      <p:sp>
        <p:nvSpPr>
          <p:cNvPr id="78" name="TextBox 69">
            <a:extLst>
              <a:ext uri="{FF2B5EF4-FFF2-40B4-BE49-F238E27FC236}">
                <a16:creationId xmlns:a16="http://schemas.microsoft.com/office/drawing/2014/main" id="{5B5F32CC-D563-8CC0-E3BC-C334C00A08AB}"/>
              </a:ext>
            </a:extLst>
          </p:cNvPr>
          <p:cNvSpPr txBox="1"/>
          <p:nvPr/>
        </p:nvSpPr>
        <p:spPr>
          <a:xfrm>
            <a:off x="285537" y="5210974"/>
            <a:ext cx="228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Expected</a:t>
            </a:r>
          </a:p>
          <a:p>
            <a:pPr algn="ctr"/>
            <a:r>
              <a:rPr lang="en-US" sz="2000" dirty="0">
                <a:latin typeface="Georgia Pro "/>
              </a:rPr>
              <a:t> Amount</a:t>
            </a:r>
            <a:endParaRPr lang="en-IN" sz="2000" dirty="0">
              <a:latin typeface="Georgia Pro "/>
            </a:endParaRPr>
          </a:p>
        </p:txBody>
      </p:sp>
      <p:sp>
        <p:nvSpPr>
          <p:cNvPr id="79" name="TextBox 69">
            <a:extLst>
              <a:ext uri="{FF2B5EF4-FFF2-40B4-BE49-F238E27FC236}">
                <a16:creationId xmlns:a16="http://schemas.microsoft.com/office/drawing/2014/main" id="{2FE147D3-3D00-6DB0-9BD8-47A89773629C}"/>
              </a:ext>
            </a:extLst>
          </p:cNvPr>
          <p:cNvSpPr txBox="1"/>
          <p:nvPr/>
        </p:nvSpPr>
        <p:spPr>
          <a:xfrm>
            <a:off x="5323058" y="5225585"/>
            <a:ext cx="178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Converted</a:t>
            </a:r>
          </a:p>
          <a:p>
            <a:pPr algn="ctr"/>
            <a:r>
              <a:rPr lang="en-US" sz="2000" dirty="0">
                <a:latin typeface="Georgia Pro "/>
              </a:rPr>
              <a:t>Accounts</a:t>
            </a:r>
            <a:endParaRPr lang="en-IN" sz="2000" dirty="0">
              <a:latin typeface="Georgia Pro "/>
            </a:endParaRPr>
          </a:p>
        </p:txBody>
      </p:sp>
      <p:sp>
        <p:nvSpPr>
          <p:cNvPr id="80" name="TextBox 69">
            <a:extLst>
              <a:ext uri="{FF2B5EF4-FFF2-40B4-BE49-F238E27FC236}">
                <a16:creationId xmlns:a16="http://schemas.microsoft.com/office/drawing/2014/main" id="{5A0AA6A6-CACF-D9FA-522C-8808A6A98D87}"/>
              </a:ext>
            </a:extLst>
          </p:cNvPr>
          <p:cNvSpPr txBox="1"/>
          <p:nvPr/>
        </p:nvSpPr>
        <p:spPr>
          <a:xfrm>
            <a:off x="2725845" y="5208410"/>
            <a:ext cx="2106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Total </a:t>
            </a:r>
          </a:p>
          <a:p>
            <a:pPr algn="ctr"/>
            <a:r>
              <a:rPr lang="en-US" sz="2000" dirty="0">
                <a:latin typeface="Georgia Pro "/>
              </a:rPr>
              <a:t>Leads</a:t>
            </a:r>
            <a:endParaRPr lang="en-IN" sz="2000" dirty="0">
              <a:latin typeface="Georgia Pro "/>
            </a:endParaRPr>
          </a:p>
        </p:txBody>
      </p:sp>
      <p:sp>
        <p:nvSpPr>
          <p:cNvPr id="81" name="TextBox 69">
            <a:extLst>
              <a:ext uri="{FF2B5EF4-FFF2-40B4-BE49-F238E27FC236}">
                <a16:creationId xmlns:a16="http://schemas.microsoft.com/office/drawing/2014/main" id="{AEDFEBDC-B123-5CAC-00D3-58C6357F3452}"/>
              </a:ext>
            </a:extLst>
          </p:cNvPr>
          <p:cNvSpPr txBox="1"/>
          <p:nvPr/>
        </p:nvSpPr>
        <p:spPr>
          <a:xfrm>
            <a:off x="7729093" y="5225584"/>
            <a:ext cx="1853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Converted</a:t>
            </a:r>
          </a:p>
          <a:p>
            <a:pPr algn="ctr"/>
            <a:r>
              <a:rPr lang="en-US" sz="2000" dirty="0">
                <a:latin typeface="Georgia Pro "/>
              </a:rPr>
              <a:t>Opportunities</a:t>
            </a:r>
            <a:endParaRPr lang="en-IN" sz="2000" dirty="0">
              <a:latin typeface="Georgia Pro "/>
            </a:endParaRPr>
          </a:p>
        </p:txBody>
      </p:sp>
      <p:sp>
        <p:nvSpPr>
          <p:cNvPr id="82" name="TextBox 69">
            <a:extLst>
              <a:ext uri="{FF2B5EF4-FFF2-40B4-BE49-F238E27FC236}">
                <a16:creationId xmlns:a16="http://schemas.microsoft.com/office/drawing/2014/main" id="{D016EC3B-CADB-F2BF-5EC3-6B43F9188324}"/>
              </a:ext>
            </a:extLst>
          </p:cNvPr>
          <p:cNvSpPr txBox="1"/>
          <p:nvPr/>
        </p:nvSpPr>
        <p:spPr>
          <a:xfrm>
            <a:off x="9974156" y="5196026"/>
            <a:ext cx="2106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Lead Conversion Rate</a:t>
            </a:r>
            <a:endParaRPr lang="en-IN" sz="2000" dirty="0">
              <a:latin typeface="Georgia Pro 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2B6E5-31E6-6B8A-94E7-57F8B6C52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1" y="3534933"/>
            <a:ext cx="669253" cy="669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F88656-DC0A-03FF-C719-84448088B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01" y="3517801"/>
            <a:ext cx="669254" cy="669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2D4A0E-5107-C247-9B11-562FB92D8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14" y="3534933"/>
            <a:ext cx="669253" cy="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3673DD-1465-FB41-7554-5D54FF1A4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92" y="3534933"/>
            <a:ext cx="669253" cy="669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266A3-7CE5-2CA8-E6DD-C8B7581C7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385" y="3602279"/>
            <a:ext cx="584775" cy="58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D97BD-12E4-421D-A4D9-C8395141B50D}"/>
              </a:ext>
            </a:extLst>
          </p:cNvPr>
          <p:cNvSpPr txBox="1"/>
          <p:nvPr/>
        </p:nvSpPr>
        <p:spPr>
          <a:xfrm>
            <a:off x="4208677" y="1355297"/>
            <a:ext cx="37746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LEAD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34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6EA5F-07E4-EA5A-E865-9340E98285F9}"/>
              </a:ext>
            </a:extLst>
          </p:cNvPr>
          <p:cNvSpPr txBox="1"/>
          <p:nvPr/>
        </p:nvSpPr>
        <p:spPr>
          <a:xfrm>
            <a:off x="4766244" y="1797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INSIGHTS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EDC152-1FF9-F217-C28A-BD113B8F971F}"/>
              </a:ext>
            </a:extLst>
          </p:cNvPr>
          <p:cNvGrpSpPr/>
          <p:nvPr/>
        </p:nvGrpSpPr>
        <p:grpSpPr>
          <a:xfrm>
            <a:off x="2066461" y="764546"/>
            <a:ext cx="8142768" cy="45719"/>
            <a:chOff x="1879537" y="698500"/>
            <a:chExt cx="8928227" cy="508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3192316-6411-C863-FE6C-9548241C11BE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0974F0-EEEA-2DE9-AD4F-60BF5805E701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B51E54C-1126-0DCF-CD71-9348117C88CD}"/>
              </a:ext>
            </a:extLst>
          </p:cNvPr>
          <p:cNvSpPr txBox="1"/>
          <p:nvPr/>
        </p:nvSpPr>
        <p:spPr>
          <a:xfrm>
            <a:off x="4208677" y="1355297"/>
            <a:ext cx="37746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LEAD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52DED-BD96-E0D1-8FCF-0D8CE834EA5E}"/>
              </a:ext>
            </a:extLst>
          </p:cNvPr>
          <p:cNvSpPr txBox="1"/>
          <p:nvPr/>
        </p:nvSpPr>
        <p:spPr>
          <a:xfrm>
            <a:off x="6517779" y="2704279"/>
            <a:ext cx="3774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Inside Sales has generated more leads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Inside Sales has been performing best from the year 2019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Service has been generated least leads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B264CA-14A9-2886-E6CE-49E061A4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530" r="2486" b="2778"/>
          <a:stretch/>
        </p:blipFill>
        <p:spPr>
          <a:xfrm>
            <a:off x="194820" y="2337852"/>
            <a:ext cx="5901180" cy="27783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39388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8758A6-A40C-D6CF-84E1-BDF3E2199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5" y="2067037"/>
            <a:ext cx="3952701" cy="436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F6C6F-4234-8476-60F4-AC08BB6DCC60}"/>
              </a:ext>
            </a:extLst>
          </p:cNvPr>
          <p:cNvSpPr txBox="1"/>
          <p:nvPr/>
        </p:nvSpPr>
        <p:spPr>
          <a:xfrm>
            <a:off x="4766244" y="1797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INSIGHTS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37D0F9-B00D-4349-9E71-818BFFD95278}"/>
              </a:ext>
            </a:extLst>
          </p:cNvPr>
          <p:cNvGrpSpPr/>
          <p:nvPr/>
        </p:nvGrpSpPr>
        <p:grpSpPr>
          <a:xfrm>
            <a:off x="2066461" y="764546"/>
            <a:ext cx="8142768" cy="45719"/>
            <a:chOff x="1879537" y="698500"/>
            <a:chExt cx="8928227" cy="5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858B7-A88B-F64A-D1AC-C7179BB0474E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0165A7-2D65-E095-D154-F58E2ECBFFAE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8BF949-626C-1797-715E-7882064B4726}"/>
              </a:ext>
            </a:extLst>
          </p:cNvPr>
          <p:cNvSpPr txBox="1"/>
          <p:nvPr/>
        </p:nvSpPr>
        <p:spPr>
          <a:xfrm>
            <a:off x="4208677" y="1355297"/>
            <a:ext cx="37746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LEAD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811F-E7DD-3331-13F6-801AE427554D}"/>
              </a:ext>
            </a:extLst>
          </p:cNvPr>
          <p:cNvSpPr txBox="1"/>
          <p:nvPr/>
        </p:nvSpPr>
        <p:spPr>
          <a:xfrm>
            <a:off x="5533534" y="2435780"/>
            <a:ext cx="5109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Highest leads have been generated from Safety and Security Industry.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Applied markets, Hydro Carbon Processing, Rebel are the lowest Industries with least leads.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Safety and Security, Life Sciences Industries performed best in generating leads of all time. </a:t>
            </a:r>
          </a:p>
        </p:txBody>
      </p:sp>
    </p:spTree>
    <p:extLst>
      <p:ext uri="{BB962C8B-B14F-4D97-AF65-F5344CB8AC3E}">
        <p14:creationId xmlns:p14="http://schemas.microsoft.com/office/powerpoint/2010/main" val="1135260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C837D-2DA2-60E0-A62B-A64A7DE0C697}"/>
              </a:ext>
            </a:extLst>
          </p:cNvPr>
          <p:cNvSpPr txBox="1"/>
          <p:nvPr/>
        </p:nvSpPr>
        <p:spPr>
          <a:xfrm>
            <a:off x="557752" y="2721114"/>
            <a:ext cx="1107649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Lead Dashboard provides an overview of Lead generation, conversion rates and sales performance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B559A-5009-C4AB-63CB-BE11A665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4" y="6858000"/>
            <a:ext cx="11594970" cy="57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E696F-72D0-D3F7-25C3-E9483500342C}"/>
              </a:ext>
            </a:extLst>
          </p:cNvPr>
          <p:cNvSpPr txBox="1"/>
          <p:nvPr/>
        </p:nvSpPr>
        <p:spPr>
          <a:xfrm>
            <a:off x="622169" y="141402"/>
            <a:ext cx="1107649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Lead Dashboard provides an overview of Lead generation, conversion rates and sales performance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2B247-83F9-FF42-534C-686ABFEE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849289"/>
            <a:ext cx="11594970" cy="574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1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4A47E-6718-6EB9-67CD-ECF6DE71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E41EB-7B81-2FBF-F521-001A2710D6A5}"/>
              </a:ext>
            </a:extLst>
          </p:cNvPr>
          <p:cNvSpPr txBox="1"/>
          <p:nvPr/>
        </p:nvSpPr>
        <p:spPr>
          <a:xfrm>
            <a:off x="0" y="324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 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9BB5B4-DB85-1199-51A6-EDA815A50E56}"/>
              </a:ext>
            </a:extLst>
          </p:cNvPr>
          <p:cNvGrpSpPr/>
          <p:nvPr/>
        </p:nvGrpSpPr>
        <p:grpSpPr>
          <a:xfrm>
            <a:off x="2024616" y="867222"/>
            <a:ext cx="8142768" cy="45719"/>
            <a:chOff x="1879537" y="698500"/>
            <a:chExt cx="8928227" cy="5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A3331B-CAFF-BBFC-A646-E82F508B1B6C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C523B2-B29E-062F-FA81-08CCA1B2FB2C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DB3BAB-018A-AF1C-AEEF-7A2BA68DD1B7}"/>
              </a:ext>
            </a:extLst>
          </p:cNvPr>
          <p:cNvSpPr txBox="1"/>
          <p:nvPr/>
        </p:nvSpPr>
        <p:spPr>
          <a:xfrm>
            <a:off x="1265503" y="1668545"/>
            <a:ext cx="97661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2019 to 2021 are the strong years in sales and expected revenue for Opportunity. The decline in the sales for 2014 suggest for strategic decisions.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2016 to 2018 are the 0 converted leads, making it the lowest performing year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2020 had the highest conversion success.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Q1 is the strongest quarter, indicating a strong start to the year in Leads.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Q3 (July-Sept) is the weakest quarter, possibly due to seasonal slowdowns in Leads.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 Commit Forecast was zero until 2020, after which it increased gradually, reaching 12M</a:t>
            </a:r>
          </a:p>
          <a:p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Safety and Security Industry has dominated sales and revenue of all time.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A4E12B-D023-C885-5D62-BFF5F24E09AE}"/>
              </a:ext>
            </a:extLst>
          </p:cNvPr>
          <p:cNvSpPr/>
          <p:nvPr/>
        </p:nvSpPr>
        <p:spPr>
          <a:xfrm>
            <a:off x="1673901" y="1442803"/>
            <a:ext cx="4422099" cy="445207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BBD338-3F24-71F9-3E21-E629C1C5A1A4}"/>
              </a:ext>
            </a:extLst>
          </p:cNvPr>
          <p:cNvSpPr/>
          <p:nvPr/>
        </p:nvSpPr>
        <p:spPr>
          <a:xfrm>
            <a:off x="2400922" y="963118"/>
            <a:ext cx="4422099" cy="445207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31463-8667-83A9-EB0C-CC153E160329}"/>
              </a:ext>
            </a:extLst>
          </p:cNvPr>
          <p:cNvSpPr txBox="1"/>
          <p:nvPr/>
        </p:nvSpPr>
        <p:spPr>
          <a:xfrm>
            <a:off x="3627620" y="2668249"/>
            <a:ext cx="6535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eorgia Pro "/>
              </a:rPr>
              <a:t>THANK</a:t>
            </a:r>
            <a:r>
              <a:rPr lang="en-US" sz="6600" dirty="0">
                <a:latin typeface="Georgia Pro 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20649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A121669B-853E-C219-2FE6-D815A7BE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38" y="2609502"/>
            <a:ext cx="2535858" cy="25358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667E86-8FFF-DF4F-4F7C-55C1DFB48691}"/>
              </a:ext>
            </a:extLst>
          </p:cNvPr>
          <p:cNvGrpSpPr/>
          <p:nvPr/>
        </p:nvGrpSpPr>
        <p:grpSpPr>
          <a:xfrm>
            <a:off x="1834613" y="1423569"/>
            <a:ext cx="8928227" cy="50800"/>
            <a:chOff x="1879537" y="698500"/>
            <a:chExt cx="8928227" cy="5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B71DB3-8213-AAEC-1752-F88DA827DCAD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712851-B2AF-AAAB-0788-4BF4BAC2D073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A8D4F3-12CB-1FD3-EE6E-E744DB8B53AE}"/>
              </a:ext>
            </a:extLst>
          </p:cNvPr>
          <p:cNvSpPr txBox="1"/>
          <p:nvPr/>
        </p:nvSpPr>
        <p:spPr>
          <a:xfrm>
            <a:off x="3048000" y="7345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206A2B-0BBF-925B-38EF-70B34A3185F3}"/>
              </a:ext>
            </a:extLst>
          </p:cNvPr>
          <p:cNvCxnSpPr>
            <a:cxnSpLocks/>
          </p:cNvCxnSpPr>
          <p:nvPr/>
        </p:nvCxnSpPr>
        <p:spPr>
          <a:xfrm>
            <a:off x="1753807" y="6650182"/>
            <a:ext cx="0" cy="20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DC4E8AB3-B5C2-FF9C-BE12-238E509A3665}"/>
              </a:ext>
            </a:extLst>
          </p:cNvPr>
          <p:cNvSpPr/>
          <p:nvPr/>
        </p:nvSpPr>
        <p:spPr>
          <a:xfrm>
            <a:off x="7144661" y="2314900"/>
            <a:ext cx="3168000" cy="3168000"/>
          </a:xfrm>
          <a:prstGeom prst="arc">
            <a:avLst>
              <a:gd name="adj1" fmla="val 2363236"/>
              <a:gd name="adj2" fmla="val 20596869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F579B10-FC6F-7493-9DD6-8ED64E32EB2E}"/>
              </a:ext>
            </a:extLst>
          </p:cNvPr>
          <p:cNvSpPr/>
          <p:nvPr/>
        </p:nvSpPr>
        <p:spPr>
          <a:xfrm>
            <a:off x="7599830" y="2708719"/>
            <a:ext cx="2340000" cy="2340000"/>
          </a:xfrm>
          <a:prstGeom prst="arc">
            <a:avLst>
              <a:gd name="adj1" fmla="val 2227901"/>
              <a:gd name="adj2" fmla="val 2135868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68738C9-FC91-292C-169E-2E17D0BB3AB0}"/>
              </a:ext>
            </a:extLst>
          </p:cNvPr>
          <p:cNvSpPr/>
          <p:nvPr/>
        </p:nvSpPr>
        <p:spPr>
          <a:xfrm>
            <a:off x="6663721" y="1838145"/>
            <a:ext cx="4140000" cy="4140000"/>
          </a:xfrm>
          <a:prstGeom prst="arc">
            <a:avLst>
              <a:gd name="adj1" fmla="val 15519306"/>
              <a:gd name="adj2" fmla="val 8607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E989C0-DC0C-2F37-4B55-AEC6E79F90CB}"/>
              </a:ext>
            </a:extLst>
          </p:cNvPr>
          <p:cNvSpPr/>
          <p:nvPr/>
        </p:nvSpPr>
        <p:spPr>
          <a:xfrm>
            <a:off x="7594336" y="3457157"/>
            <a:ext cx="144000" cy="14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401D1B-2D54-AA88-105D-FA11339D21D6}"/>
              </a:ext>
            </a:extLst>
          </p:cNvPr>
          <p:cNvSpPr/>
          <p:nvPr/>
        </p:nvSpPr>
        <p:spPr>
          <a:xfrm>
            <a:off x="9907270" y="2171104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8B18E2-B84A-D1D9-22D1-644B99676392}"/>
              </a:ext>
            </a:extLst>
          </p:cNvPr>
          <p:cNvSpPr/>
          <p:nvPr/>
        </p:nvSpPr>
        <p:spPr>
          <a:xfrm>
            <a:off x="8276437" y="1830753"/>
            <a:ext cx="90000" cy="884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00BDC9-3241-6325-3F92-A3F83EA1CFBF}"/>
              </a:ext>
            </a:extLst>
          </p:cNvPr>
          <p:cNvSpPr/>
          <p:nvPr/>
        </p:nvSpPr>
        <p:spPr>
          <a:xfrm>
            <a:off x="10217167" y="3393389"/>
            <a:ext cx="90000" cy="884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0967A6-4080-15B2-4200-72B0225F295E}"/>
              </a:ext>
            </a:extLst>
          </p:cNvPr>
          <p:cNvSpPr/>
          <p:nvPr/>
        </p:nvSpPr>
        <p:spPr>
          <a:xfrm>
            <a:off x="9645373" y="4459771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FE3B7D-33A4-D60E-9B16-9B0AB8F90A2C}"/>
              </a:ext>
            </a:extLst>
          </p:cNvPr>
          <p:cNvSpPr/>
          <p:nvPr/>
        </p:nvSpPr>
        <p:spPr>
          <a:xfrm>
            <a:off x="10690840" y="4273790"/>
            <a:ext cx="144000" cy="14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A9C249-39C8-B7B0-846B-24E93D4B9FD8}"/>
              </a:ext>
            </a:extLst>
          </p:cNvPr>
          <p:cNvSpPr/>
          <p:nvPr/>
        </p:nvSpPr>
        <p:spPr>
          <a:xfrm>
            <a:off x="9912068" y="4859286"/>
            <a:ext cx="90000" cy="8840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741839-A782-A415-A8B7-7DD3BF13F231}"/>
              </a:ext>
            </a:extLst>
          </p:cNvPr>
          <p:cNvSpPr/>
          <p:nvPr/>
        </p:nvSpPr>
        <p:spPr>
          <a:xfrm>
            <a:off x="8689567" y="590486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334385-5DB7-1FE0-BA0E-6AD569E12A9C}"/>
              </a:ext>
            </a:extLst>
          </p:cNvPr>
          <p:cNvSpPr/>
          <p:nvPr/>
        </p:nvSpPr>
        <p:spPr>
          <a:xfrm>
            <a:off x="7020693" y="5104770"/>
            <a:ext cx="90000" cy="884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8F8103-CA71-CB76-0D12-A1ADA484198B}"/>
              </a:ext>
            </a:extLst>
          </p:cNvPr>
          <p:cNvGrpSpPr/>
          <p:nvPr/>
        </p:nvGrpSpPr>
        <p:grpSpPr>
          <a:xfrm>
            <a:off x="1037721" y="2026920"/>
            <a:ext cx="4059896" cy="4253342"/>
            <a:chOff x="5751689" y="610305"/>
            <a:chExt cx="3838223" cy="60614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C47CF3-A1C1-D494-26F8-B466D03111CD}"/>
                </a:ext>
              </a:extLst>
            </p:cNvPr>
            <p:cNvGrpSpPr/>
            <p:nvPr/>
          </p:nvGrpSpPr>
          <p:grpSpPr>
            <a:xfrm>
              <a:off x="5751689" y="610305"/>
              <a:ext cx="3838223" cy="688622"/>
              <a:chOff x="5751689" y="1111955"/>
              <a:chExt cx="3838223" cy="68862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CB0981-18D7-39FF-3192-B69E4C0995B7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"/>
                    <a:cs typeface="Arial" panose="020B0604020202020204" pitchFamily="34" charset="0"/>
                  </a:rPr>
                  <a:t>01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1E70C1-F572-F2C6-CD99-FFD4E710CE42}"/>
                  </a:ext>
                </a:extLst>
              </p:cNvPr>
              <p:cNvSpPr/>
              <p:nvPr/>
            </p:nvSpPr>
            <p:spPr>
              <a:xfrm>
                <a:off x="6556426" y="1193098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Project Recap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3599AC-9747-9880-8C00-1C99F234C6CF}"/>
                </a:ext>
              </a:extLst>
            </p:cNvPr>
            <p:cNvGrpSpPr/>
            <p:nvPr/>
          </p:nvGrpSpPr>
          <p:grpSpPr>
            <a:xfrm>
              <a:off x="5751689" y="1684873"/>
              <a:ext cx="3838223" cy="688622"/>
              <a:chOff x="5751689" y="1111955"/>
              <a:chExt cx="3838223" cy="68862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1EE44E6-3BA2-34BC-9112-25472A6CCA42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"/>
                    <a:cs typeface="Arial" panose="020B0604020202020204" pitchFamily="34" charset="0"/>
                  </a:rPr>
                  <a:t>02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32B5AD0-0EA4-BEE6-A360-F65A985A0969}"/>
                  </a:ext>
                </a:extLst>
              </p:cNvPr>
              <p:cNvSpPr/>
              <p:nvPr/>
            </p:nvSpPr>
            <p:spPr>
              <a:xfrm>
                <a:off x="6556426" y="1195315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Problem Statement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FE589F-B3C7-4EAE-B543-5F00CE97B8AB}"/>
                </a:ext>
              </a:extLst>
            </p:cNvPr>
            <p:cNvGrpSpPr/>
            <p:nvPr/>
          </p:nvGrpSpPr>
          <p:grpSpPr>
            <a:xfrm>
              <a:off x="5751689" y="2759441"/>
              <a:ext cx="3838223" cy="688622"/>
              <a:chOff x="5751689" y="1111955"/>
              <a:chExt cx="3838223" cy="68862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3A8544-3E43-BF12-F591-EE82B0CF31E7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"/>
                    <a:cs typeface="Arial" panose="020B0604020202020204" pitchFamily="34" charset="0"/>
                  </a:rPr>
                  <a:t>03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4056E9-DC4B-B55E-DE0D-312A9DD7521B}"/>
                  </a:ext>
                </a:extLst>
              </p:cNvPr>
              <p:cNvSpPr/>
              <p:nvPr/>
            </p:nvSpPr>
            <p:spPr>
              <a:xfrm>
                <a:off x="6556426" y="1193098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The Analytics Team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5BD433-940B-9DCA-07BC-E0C4561FEF51}"/>
                </a:ext>
              </a:extLst>
            </p:cNvPr>
            <p:cNvGrpSpPr/>
            <p:nvPr/>
          </p:nvGrpSpPr>
          <p:grpSpPr>
            <a:xfrm>
              <a:off x="5751689" y="3834009"/>
              <a:ext cx="3838223" cy="688622"/>
              <a:chOff x="5751689" y="1111955"/>
              <a:chExt cx="3838223" cy="68862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9E7FB68-50FC-66CE-DCA3-F477EAC075F9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 "/>
                    <a:cs typeface="Arial" panose="020B0604020202020204" pitchFamily="34" charset="0"/>
                  </a:rPr>
                  <a:t>04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2A9DFC-ED93-80EA-02A1-85EB082909FD}"/>
                  </a:ext>
                </a:extLst>
              </p:cNvPr>
              <p:cNvSpPr/>
              <p:nvPr/>
            </p:nvSpPr>
            <p:spPr>
              <a:xfrm>
                <a:off x="6556426" y="1190879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Process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0FBFBC-0A05-855C-1B02-66A9F227CC5C}"/>
                </a:ext>
              </a:extLst>
            </p:cNvPr>
            <p:cNvGrpSpPr/>
            <p:nvPr/>
          </p:nvGrpSpPr>
          <p:grpSpPr>
            <a:xfrm>
              <a:off x="5751689" y="4908577"/>
              <a:ext cx="3838223" cy="688622"/>
              <a:chOff x="5751689" y="1111955"/>
              <a:chExt cx="3838223" cy="68862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48D4D50-5F2C-5517-1D5A-C33F639F3EDD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05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DEB7FB-F6AB-321A-DFA1-52B2EA418ED7}"/>
                  </a:ext>
                </a:extLst>
              </p:cNvPr>
              <p:cNvSpPr/>
              <p:nvPr/>
            </p:nvSpPr>
            <p:spPr>
              <a:xfrm>
                <a:off x="6556426" y="1193098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Insights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3FB263-E7ED-1A23-DCBF-9FE6A96929F4}"/>
                </a:ext>
              </a:extLst>
            </p:cNvPr>
            <p:cNvGrpSpPr/>
            <p:nvPr/>
          </p:nvGrpSpPr>
          <p:grpSpPr>
            <a:xfrm>
              <a:off x="5751689" y="5983144"/>
              <a:ext cx="3838223" cy="688622"/>
              <a:chOff x="5751689" y="1111955"/>
              <a:chExt cx="3838223" cy="68862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91BCF22-23D7-AB16-7664-67042A3BFE10}"/>
                  </a:ext>
                </a:extLst>
              </p:cNvPr>
              <p:cNvSpPr/>
              <p:nvPr/>
            </p:nvSpPr>
            <p:spPr>
              <a:xfrm>
                <a:off x="5751689" y="1111955"/>
                <a:ext cx="688622" cy="6886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06</a:t>
                </a:r>
                <a:endPara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E521A1-D103-A53E-587C-84F975B230BB}"/>
                  </a:ext>
                </a:extLst>
              </p:cNvPr>
              <p:cNvSpPr/>
              <p:nvPr/>
            </p:nvSpPr>
            <p:spPr>
              <a:xfrm>
                <a:off x="6556426" y="1194380"/>
                <a:ext cx="3033486" cy="52633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Georgia Pro" panose="02040502050405020303" pitchFamily="18" charset="0"/>
                    <a:cs typeface="Arial" panose="020B0604020202020204" pitchFamily="34" charset="0"/>
                  </a:rPr>
                  <a:t>Summary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6E887-C144-0C34-E885-890C09B44BAB}"/>
              </a:ext>
            </a:extLst>
          </p:cNvPr>
          <p:cNvSpPr/>
          <p:nvPr/>
        </p:nvSpPr>
        <p:spPr>
          <a:xfrm>
            <a:off x="-3" y="-1000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93390-C5CD-F847-4B21-2ADDFCC6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1" y="1855529"/>
            <a:ext cx="2149313" cy="1504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295AD-18CA-21A3-60FD-55781EB0349F}"/>
              </a:ext>
            </a:extLst>
          </p:cNvPr>
          <p:cNvSpPr txBox="1"/>
          <p:nvPr/>
        </p:nvSpPr>
        <p:spPr>
          <a:xfrm>
            <a:off x="2818615" y="30951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PROJECT RECAP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B37BA5-EB85-7C4E-F813-8CC1696A4B8E}"/>
              </a:ext>
            </a:extLst>
          </p:cNvPr>
          <p:cNvGrpSpPr/>
          <p:nvPr/>
        </p:nvGrpSpPr>
        <p:grpSpPr>
          <a:xfrm>
            <a:off x="1631886" y="835454"/>
            <a:ext cx="8928227" cy="50800"/>
            <a:chOff x="1879537" y="698500"/>
            <a:chExt cx="8928227" cy="508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AC2175-8139-0E87-968F-2C63956D1340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406E4C-43F2-2921-C55B-9D4AD569917A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11207F-A293-137A-0E3F-6AA199336C99}"/>
              </a:ext>
            </a:extLst>
          </p:cNvPr>
          <p:cNvSpPr txBox="1"/>
          <p:nvPr/>
        </p:nvSpPr>
        <p:spPr>
          <a:xfrm>
            <a:off x="3168975" y="3898080"/>
            <a:ext cx="585404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CRM 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79C8A-C5E5-7EF3-B457-A3ECDB4262E2}"/>
              </a:ext>
            </a:extLst>
          </p:cNvPr>
          <p:cNvSpPr txBox="1"/>
          <p:nvPr/>
        </p:nvSpPr>
        <p:spPr>
          <a:xfrm>
            <a:off x="2643433" y="6847995"/>
            <a:ext cx="3619893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OPPORTUNITY</a:t>
            </a:r>
          </a:p>
          <a:p>
            <a:r>
              <a:rPr lang="en-US" dirty="0">
                <a:latin typeface="Sitka Banner" pitchFamily="2" charset="0"/>
              </a:rPr>
              <a:t>Opportunities in CRM Analytics help track, analyze, and forecast sales performance, enabling businesses to optimize their sales pipeline, prioritize high-value deals, and improve revenue forecasting</a:t>
            </a:r>
            <a:endParaRPr lang="en-IN" dirty="0">
              <a:latin typeface="Sitka Bann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F1BA8-6C60-F285-9E1C-7144CF2A89E7}"/>
              </a:ext>
            </a:extLst>
          </p:cNvPr>
          <p:cNvSpPr txBox="1"/>
          <p:nvPr/>
        </p:nvSpPr>
        <p:spPr>
          <a:xfrm>
            <a:off x="6263326" y="8360159"/>
            <a:ext cx="3374798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LEAD</a:t>
            </a:r>
          </a:p>
          <a:p>
            <a:r>
              <a:rPr lang="en-US" dirty="0">
                <a:latin typeface="Sitka Banner" pitchFamily="2" charset="0"/>
              </a:rPr>
              <a:t>Lead in CRM Analytics helps businesses capture, analyze lead dynamics, conversions, qualify, track, and analyze potential customers to optimize sales and marketing efforts.</a:t>
            </a:r>
            <a:endParaRPr lang="en-I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5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A628B-CCE1-293F-933E-05281D7D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65C9AF-EFE1-4172-9FB3-3A4635334D18}"/>
              </a:ext>
            </a:extLst>
          </p:cNvPr>
          <p:cNvSpPr/>
          <p:nvPr/>
        </p:nvSpPr>
        <p:spPr>
          <a:xfrm>
            <a:off x="0" y="-34928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8DAA7-A1D2-208F-DCB9-4B7C2DAD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61" y="1572570"/>
            <a:ext cx="2149313" cy="1504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BC279-5874-E024-26D8-0CE6C6AC86C5}"/>
              </a:ext>
            </a:extLst>
          </p:cNvPr>
          <p:cNvSpPr txBox="1"/>
          <p:nvPr/>
        </p:nvSpPr>
        <p:spPr>
          <a:xfrm>
            <a:off x="2818615" y="30951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PROJECT RECAP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D5B9B5-0E1F-962E-15E5-9C2EF745D7B0}"/>
              </a:ext>
            </a:extLst>
          </p:cNvPr>
          <p:cNvGrpSpPr/>
          <p:nvPr/>
        </p:nvGrpSpPr>
        <p:grpSpPr>
          <a:xfrm>
            <a:off x="1631886" y="835454"/>
            <a:ext cx="8928227" cy="50800"/>
            <a:chOff x="1879537" y="698500"/>
            <a:chExt cx="8928227" cy="508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2D196C-C38C-42D1-74ED-3BC812987B13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E53D37-6F23-D7EB-6CA4-4605E6E5B467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C62C5F-C0AE-D516-181A-50EE12433576}"/>
              </a:ext>
            </a:extLst>
          </p:cNvPr>
          <p:cNvSpPr txBox="1"/>
          <p:nvPr/>
        </p:nvSpPr>
        <p:spPr>
          <a:xfrm>
            <a:off x="3168976" y="3394072"/>
            <a:ext cx="5854045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sto MT" panose="02040603050505030304" pitchFamily="18" charset="0"/>
              </a:rPr>
              <a:t>CRM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35BC4-6F10-17AF-34F8-6B640B65C3B0}"/>
              </a:ext>
            </a:extLst>
          </p:cNvPr>
          <p:cNvSpPr txBox="1"/>
          <p:nvPr/>
        </p:nvSpPr>
        <p:spPr>
          <a:xfrm>
            <a:off x="2476105" y="4269767"/>
            <a:ext cx="3619893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OPPORTUNITY</a:t>
            </a:r>
          </a:p>
          <a:p>
            <a:r>
              <a:rPr lang="en-US" dirty="0">
                <a:latin typeface="Sitka Banner" pitchFamily="2" charset="0"/>
              </a:rPr>
              <a:t>Opportunities in CRM Analytics help track, analyze, and forecast sales performance, enabling businesses to optimize their sales pipeline, prioritize high-value deals, and improve revenue forecasting</a:t>
            </a:r>
            <a:endParaRPr lang="en-IN" dirty="0">
              <a:latin typeface="Sitka Bann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23BD1-BCAF-A868-0476-C79F2C8244FA}"/>
              </a:ext>
            </a:extLst>
          </p:cNvPr>
          <p:cNvSpPr txBox="1"/>
          <p:nvPr/>
        </p:nvSpPr>
        <p:spPr>
          <a:xfrm>
            <a:off x="6095998" y="4269766"/>
            <a:ext cx="3374798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LEAD</a:t>
            </a:r>
          </a:p>
          <a:p>
            <a:r>
              <a:rPr lang="en-US" dirty="0">
                <a:latin typeface="Sitka Banner" pitchFamily="2" charset="0"/>
              </a:rPr>
              <a:t>Lead in CRM Analytics helps businesses capture, analyze lead dynamics, conversions, qualify, track, and analyze potential customers to optimize sales and marketing efforts.</a:t>
            </a:r>
            <a:endParaRPr lang="en-I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1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62E25-286F-D320-F480-5EC75F248034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5CC1A-FE15-F6A3-A63E-95BFE140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92" y="2296992"/>
            <a:ext cx="4339602" cy="28907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28">
            <a:extLst>
              <a:ext uri="{FF2B5EF4-FFF2-40B4-BE49-F238E27FC236}">
                <a16:creationId xmlns:a16="http://schemas.microsoft.com/office/drawing/2014/main" id="{AFFE6E50-FC9A-9B93-B7B0-56609844A0F7}"/>
              </a:ext>
            </a:extLst>
          </p:cNvPr>
          <p:cNvSpPr txBox="1"/>
          <p:nvPr/>
        </p:nvSpPr>
        <p:spPr>
          <a:xfrm>
            <a:off x="-3" y="2471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 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3AD99-ACEC-E103-9DED-7FA94A5E96AE}"/>
              </a:ext>
            </a:extLst>
          </p:cNvPr>
          <p:cNvGrpSpPr/>
          <p:nvPr/>
        </p:nvGrpSpPr>
        <p:grpSpPr>
          <a:xfrm>
            <a:off x="1452778" y="976657"/>
            <a:ext cx="8928227" cy="50800"/>
            <a:chOff x="1879537" y="698500"/>
            <a:chExt cx="8928227" cy="508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6F289A-F9B2-2E13-D8FF-95283E6706EC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76F4ED-A425-5CE9-FC82-6EA2BCB32317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5CDBCF-FA66-63CA-D27B-A0DDA1FE62CF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44329" y="1669921"/>
            <a:ext cx="838831" cy="807952"/>
            <a:chOff x="0" y="0"/>
            <a:chExt cx="6350000" cy="6350000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116EA8F-4A50-A896-BFBF-BA8BAAA02D3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>
                <a:alpha val="20000"/>
              </a:srgb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920A14D-37CC-AC83-58A3-907B1A4CD985}"/>
              </a:ext>
            </a:extLst>
          </p:cNvPr>
          <p:cNvSpPr/>
          <p:nvPr/>
        </p:nvSpPr>
        <p:spPr>
          <a:xfrm>
            <a:off x="1048801" y="1547516"/>
            <a:ext cx="807953" cy="8388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A151C-0ABD-D8B6-6C71-2F1F7161BBCF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468331" y="2674522"/>
            <a:ext cx="838831" cy="807952"/>
            <a:chOff x="0" y="0"/>
            <a:chExt cx="6350000" cy="6350000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A6040BB-57D0-568F-A7D4-3969D577653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>
                <a:alpha val="20000"/>
              </a:srgb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252F3F-8A46-B52D-9A00-A9A8C95078E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678969" y="5825658"/>
            <a:ext cx="838831" cy="807952"/>
            <a:chOff x="0" y="0"/>
            <a:chExt cx="6350000" cy="6350000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5D87413-791F-78F7-9960-5446ECF5E3A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>
                <a:alpha val="20000"/>
              </a:srgb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6F5785-1453-9C5F-F264-6A391E0A85D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217813" y="4819086"/>
            <a:ext cx="838831" cy="807952"/>
            <a:chOff x="0" y="0"/>
            <a:chExt cx="6350000" cy="635000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4F5580F-F690-94BE-FEC6-1A38FD800B9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>
                <a:alpha val="20000"/>
              </a:srgb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23F92F-73EE-ABDF-B73B-BD6856C626B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845137" y="3771056"/>
            <a:ext cx="838831" cy="807952"/>
            <a:chOff x="0" y="0"/>
            <a:chExt cx="6350000" cy="6350000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7AA7150-EC6D-A9C3-6BF7-3E5D35AD751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>
                <a:alpha val="20000"/>
              </a:srgbClr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54C9085-C0BF-8E2D-91E2-8073217850C4}"/>
              </a:ext>
            </a:extLst>
          </p:cNvPr>
          <p:cNvSpPr/>
          <p:nvPr/>
        </p:nvSpPr>
        <p:spPr>
          <a:xfrm>
            <a:off x="6791296" y="5701214"/>
            <a:ext cx="807953" cy="838832"/>
          </a:xfrm>
          <a:prstGeom prst="ellipse">
            <a:avLst/>
          </a:prstGeom>
          <a:solidFill>
            <a:schemeClr val="bg2"/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4F460-9E6C-BFC7-6D9C-147A626A916B}"/>
              </a:ext>
            </a:extLst>
          </p:cNvPr>
          <p:cNvSpPr/>
          <p:nvPr/>
        </p:nvSpPr>
        <p:spPr>
          <a:xfrm>
            <a:off x="5342844" y="4732293"/>
            <a:ext cx="807953" cy="838832"/>
          </a:xfrm>
          <a:prstGeom prst="ellipse">
            <a:avLst/>
          </a:prstGeom>
          <a:solidFill>
            <a:schemeClr val="bg2"/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157E4E-AA7E-3F16-8FF2-23852778AA58}"/>
              </a:ext>
            </a:extLst>
          </p:cNvPr>
          <p:cNvSpPr/>
          <p:nvPr/>
        </p:nvSpPr>
        <p:spPr>
          <a:xfrm>
            <a:off x="3973175" y="3635553"/>
            <a:ext cx="807953" cy="838832"/>
          </a:xfrm>
          <a:prstGeom prst="ellipse">
            <a:avLst/>
          </a:prstGeom>
          <a:solidFill>
            <a:schemeClr val="bg2"/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14FC90-1FB1-ABB8-B7EB-8E2C18C26EE1}"/>
              </a:ext>
            </a:extLst>
          </p:cNvPr>
          <p:cNvSpPr/>
          <p:nvPr/>
        </p:nvSpPr>
        <p:spPr>
          <a:xfrm>
            <a:off x="2554805" y="2529206"/>
            <a:ext cx="807953" cy="838832"/>
          </a:xfrm>
          <a:prstGeom prst="ellipse">
            <a:avLst/>
          </a:prstGeom>
          <a:solidFill>
            <a:schemeClr val="bg2"/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9" name="TextBox 50">
            <a:extLst>
              <a:ext uri="{FF2B5EF4-FFF2-40B4-BE49-F238E27FC236}">
                <a16:creationId xmlns:a16="http://schemas.microsoft.com/office/drawing/2014/main" id="{66E01A0D-BAE4-228F-7CA0-56B6A4EE19F7}"/>
              </a:ext>
            </a:extLst>
          </p:cNvPr>
          <p:cNvSpPr txBox="1"/>
          <p:nvPr/>
        </p:nvSpPr>
        <p:spPr>
          <a:xfrm>
            <a:off x="773119" y="2175280"/>
            <a:ext cx="54345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The company is looking to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broaden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its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market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share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by,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Effectively track, prioritize, and convert leads into opportunities.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Aims to address the issues by providing                        predictive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Enhance sales performance and conversion rates.</a:t>
            </a:r>
          </a:p>
          <a:p>
            <a:endParaRPr lang="en-US" sz="2400" dirty="0"/>
          </a:p>
          <a:p>
            <a:r>
              <a:rPr lang="en-US" sz="2400" dirty="0"/>
              <a:t>    But what does our </a:t>
            </a:r>
            <a:r>
              <a:rPr lang="en-US" sz="2400" u="sng" dirty="0"/>
              <a:t>data</a:t>
            </a:r>
            <a:r>
              <a:rPr lang="en-US" sz="2400" dirty="0"/>
              <a:t> say?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30996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1582B-A0FA-F879-4671-41F3BA53C213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eorgia Pro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5B5449CE-E824-DF02-EFF7-6A6A1EECAB56}"/>
              </a:ext>
            </a:extLst>
          </p:cNvPr>
          <p:cNvSpPr txBox="1"/>
          <p:nvPr/>
        </p:nvSpPr>
        <p:spPr>
          <a:xfrm>
            <a:off x="-3" y="46189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 THE ANALYTICS TEAM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7639BD-E84C-2E19-CD8B-CB20ADA77C0E}"/>
              </a:ext>
            </a:extLst>
          </p:cNvPr>
          <p:cNvGrpSpPr/>
          <p:nvPr/>
        </p:nvGrpSpPr>
        <p:grpSpPr>
          <a:xfrm>
            <a:off x="1433925" y="1147000"/>
            <a:ext cx="8928227" cy="50800"/>
            <a:chOff x="1879537" y="698500"/>
            <a:chExt cx="8928227" cy="50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4C9F12-354E-597B-73DB-E342EF2C1EA8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84D6E06-ED0B-739C-3D66-F444FC4EDA02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85F28A6-34E8-67B8-C585-B28256A28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2121316"/>
            <a:ext cx="5435869" cy="305858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1F5903-A968-05B2-9DED-7B370FBC0885}"/>
              </a:ext>
            </a:extLst>
          </p:cNvPr>
          <p:cNvGrpSpPr/>
          <p:nvPr/>
        </p:nvGrpSpPr>
        <p:grpSpPr>
          <a:xfrm>
            <a:off x="7318952" y="2121316"/>
            <a:ext cx="3781813" cy="3159235"/>
            <a:chOff x="5751689" y="693673"/>
            <a:chExt cx="3033486" cy="41954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2F869E-7F4B-8F3E-09E7-BD64A05746CF}"/>
                </a:ext>
              </a:extLst>
            </p:cNvPr>
            <p:cNvSpPr/>
            <p:nvPr/>
          </p:nvSpPr>
          <p:spPr>
            <a:xfrm>
              <a:off x="5751689" y="693673"/>
              <a:ext cx="3033486" cy="4904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rPr>
                <a:t>Shalini Kadiyala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eorgia Pro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30F7BA-BBCD-01D2-193B-053AF5322AB0}"/>
                </a:ext>
              </a:extLst>
            </p:cNvPr>
            <p:cNvSpPr/>
            <p:nvPr/>
          </p:nvSpPr>
          <p:spPr>
            <a:xfrm>
              <a:off x="5751689" y="1790902"/>
              <a:ext cx="3033486" cy="4904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rPr>
                <a:t>Sagar Chauhan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eorgia Pro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BBDF6D-ADD5-021B-2084-6A373D09A7A7}"/>
                </a:ext>
              </a:extLst>
            </p:cNvPr>
            <p:cNvSpPr/>
            <p:nvPr/>
          </p:nvSpPr>
          <p:spPr>
            <a:xfrm>
              <a:off x="5751689" y="2855885"/>
              <a:ext cx="3033486" cy="49047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rPr>
                <a:t>Urmila Sen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eorgia Pro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34CE11-30CD-DA2D-7779-334684D38191}"/>
                </a:ext>
              </a:extLst>
            </p:cNvPr>
            <p:cNvSpPr/>
            <p:nvPr/>
          </p:nvSpPr>
          <p:spPr>
            <a:xfrm>
              <a:off x="5751689" y="3908213"/>
              <a:ext cx="3033486" cy="9809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3"/>
                </a:buBlip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Georgia Pro" panose="02040502050405020303" pitchFamily="18" charset="0"/>
                  <a:cs typeface="Arial" panose="020B0604020202020204" pitchFamily="34" charset="0"/>
                </a:rPr>
                <a:t>Arpita Pritam Havaldar</a:t>
              </a:r>
              <a:endPara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eorgia Pro" panose="020405020504050203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223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22BA256-A3CB-614C-3CD0-CFBE5348D6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15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E17D95-F287-1E84-9164-BCF5C2A6BBBD}"/>
              </a:ext>
            </a:extLst>
          </p:cNvPr>
          <p:cNvGrpSpPr/>
          <p:nvPr/>
        </p:nvGrpSpPr>
        <p:grpSpPr>
          <a:xfrm>
            <a:off x="305063" y="2388424"/>
            <a:ext cx="11581871" cy="3315017"/>
            <a:chOff x="305063" y="2225458"/>
            <a:chExt cx="11581871" cy="33150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4C8C6E-6A45-03C1-61E6-4037E12DCE43}"/>
                </a:ext>
              </a:extLst>
            </p:cNvPr>
            <p:cNvGrpSpPr/>
            <p:nvPr/>
          </p:nvGrpSpPr>
          <p:grpSpPr>
            <a:xfrm>
              <a:off x="305063" y="2225458"/>
              <a:ext cx="11581871" cy="3315017"/>
              <a:chOff x="1484592" y="3756912"/>
              <a:chExt cx="21417991" cy="6130355"/>
            </a:xfrm>
          </p:grpSpPr>
          <p:sp>
            <p:nvSpPr>
              <p:cNvPr id="10" name="Pentagon 41">
                <a:extLst>
                  <a:ext uri="{FF2B5EF4-FFF2-40B4-BE49-F238E27FC236}">
                    <a16:creationId xmlns:a16="http://schemas.microsoft.com/office/drawing/2014/main" id="{C832C941-6555-C3CA-58BF-DCD13DCE9B60}"/>
                  </a:ext>
                </a:extLst>
              </p:cNvPr>
              <p:cNvSpPr/>
              <p:nvPr/>
            </p:nvSpPr>
            <p:spPr>
              <a:xfrm>
                <a:off x="17559331" y="3756912"/>
                <a:ext cx="5343252" cy="6130355"/>
              </a:xfrm>
              <a:prstGeom prst="homePlate">
                <a:avLst>
                  <a:gd name="adj" fmla="val 20694"/>
                </a:avLst>
              </a:prstGeom>
              <a:solidFill>
                <a:srgbClr val="5A9074"/>
              </a:solidFill>
              <a:ln w="12700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365802" tIns="0" bIns="182901" rtlCol="0" anchor="ctr" anchorCtr="0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800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Pentagon 42">
                <a:extLst>
                  <a:ext uri="{FF2B5EF4-FFF2-40B4-BE49-F238E27FC236}">
                    <a16:creationId xmlns:a16="http://schemas.microsoft.com/office/drawing/2014/main" id="{766D3E4F-0F6C-65DD-018E-A21A6A853ECB}"/>
                  </a:ext>
                </a:extLst>
              </p:cNvPr>
              <p:cNvSpPr/>
              <p:nvPr/>
            </p:nvSpPr>
            <p:spPr>
              <a:xfrm>
                <a:off x="13359723" y="3756912"/>
                <a:ext cx="5343252" cy="6130355"/>
              </a:xfrm>
              <a:prstGeom prst="homePlate">
                <a:avLst>
                  <a:gd name="adj" fmla="val 20694"/>
                </a:avLst>
              </a:prstGeom>
              <a:solidFill>
                <a:schemeClr val="accent1"/>
              </a:solidFill>
              <a:ln w="12700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365802" tIns="0" bIns="182901" rtlCol="0" anchor="ctr" anchorCtr="0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800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Pentagon 43">
                <a:extLst>
                  <a:ext uri="{FF2B5EF4-FFF2-40B4-BE49-F238E27FC236}">
                    <a16:creationId xmlns:a16="http://schemas.microsoft.com/office/drawing/2014/main" id="{41FCEC18-E553-1E93-5B3C-C41A59BF44AF}"/>
                  </a:ext>
                </a:extLst>
              </p:cNvPr>
              <p:cNvSpPr/>
              <p:nvPr/>
            </p:nvSpPr>
            <p:spPr>
              <a:xfrm>
                <a:off x="9191787" y="3756912"/>
                <a:ext cx="5343252" cy="6130355"/>
              </a:xfrm>
              <a:prstGeom prst="homePlate">
                <a:avLst>
                  <a:gd name="adj" fmla="val 20694"/>
                </a:avLst>
              </a:prstGeom>
              <a:solidFill>
                <a:srgbClr val="D03075"/>
              </a:solidFill>
              <a:ln w="12700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365802" tIns="0" bIns="182901" rtlCol="0" anchor="ctr" anchorCtr="0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800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Pentagon 44">
                <a:extLst>
                  <a:ext uri="{FF2B5EF4-FFF2-40B4-BE49-F238E27FC236}">
                    <a16:creationId xmlns:a16="http://schemas.microsoft.com/office/drawing/2014/main" id="{5856385E-0502-62E2-C3EF-AE4EC13BBEF4}"/>
                  </a:ext>
                </a:extLst>
              </p:cNvPr>
              <p:cNvSpPr/>
              <p:nvPr/>
            </p:nvSpPr>
            <p:spPr>
              <a:xfrm>
                <a:off x="5048961" y="3756912"/>
                <a:ext cx="5343252" cy="6130355"/>
              </a:xfrm>
              <a:prstGeom prst="homePlate">
                <a:avLst>
                  <a:gd name="adj" fmla="val 20694"/>
                </a:avLst>
              </a:prstGeom>
              <a:solidFill>
                <a:srgbClr val="7030A0"/>
              </a:solidFill>
              <a:ln w="12700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365802" tIns="0" bIns="182901" rtlCol="0" anchor="ctr" anchorCtr="0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800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Pentagon 45">
                <a:extLst>
                  <a:ext uri="{FF2B5EF4-FFF2-40B4-BE49-F238E27FC236}">
                    <a16:creationId xmlns:a16="http://schemas.microsoft.com/office/drawing/2014/main" id="{0EF23EAB-AA5F-3C33-2D01-AB7BCF4399B5}"/>
                  </a:ext>
                </a:extLst>
              </p:cNvPr>
              <p:cNvSpPr/>
              <p:nvPr/>
            </p:nvSpPr>
            <p:spPr>
              <a:xfrm>
                <a:off x="1484592" y="3756912"/>
                <a:ext cx="4538818" cy="6130355"/>
              </a:xfrm>
              <a:prstGeom prst="homePlate">
                <a:avLst>
                  <a:gd name="adj" fmla="val 20694"/>
                </a:avLst>
              </a:prstGeom>
              <a:solidFill>
                <a:srgbClr val="002060"/>
              </a:solidFill>
              <a:ln w="12700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365802" tIns="0" bIns="182901" rtlCol="0" anchor="ctr" anchorCtr="0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828800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EF7CE6-760B-AA02-6978-CFEDC4EAE3A9}"/>
                </a:ext>
              </a:extLst>
            </p:cNvPr>
            <p:cNvGrpSpPr/>
            <p:nvPr/>
          </p:nvGrpSpPr>
          <p:grpSpPr>
            <a:xfrm>
              <a:off x="381114" y="3882966"/>
              <a:ext cx="11017721" cy="745591"/>
              <a:chOff x="407055" y="3882966"/>
              <a:chExt cx="11017721" cy="745591"/>
            </a:xfrm>
          </p:grpSpPr>
          <p:sp>
            <p:nvSpPr>
              <p:cNvPr id="5" name="TextBox 9">
                <a:extLst>
                  <a:ext uri="{FF2B5EF4-FFF2-40B4-BE49-F238E27FC236}">
                    <a16:creationId xmlns:a16="http://schemas.microsoft.com/office/drawing/2014/main" id="{CB3FCC8A-A83B-EA4E-148A-C23272D05915}"/>
                  </a:ext>
                </a:extLst>
              </p:cNvPr>
              <p:cNvSpPr txBox="1"/>
              <p:nvPr/>
            </p:nvSpPr>
            <p:spPr>
              <a:xfrm>
                <a:off x="407055" y="3882966"/>
                <a:ext cx="21015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Data Understanding</a:t>
                </a:r>
              </a:p>
            </p:txBody>
          </p:sp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B9232F19-19D4-AE4F-4971-0BB68E6093AF}"/>
                  </a:ext>
                </a:extLst>
              </p:cNvPr>
              <p:cNvSpPr txBox="1"/>
              <p:nvPr/>
            </p:nvSpPr>
            <p:spPr>
              <a:xfrm>
                <a:off x="2863304" y="3882966"/>
                <a:ext cx="177348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Data Cleaning</a:t>
                </a:r>
              </a:p>
            </p:txBody>
          </p:sp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AD5B6D02-8A00-B072-7286-3D9EA88125CE}"/>
                  </a:ext>
                </a:extLst>
              </p:cNvPr>
              <p:cNvSpPr txBox="1"/>
              <p:nvPr/>
            </p:nvSpPr>
            <p:spPr>
              <a:xfrm>
                <a:off x="5273537" y="3882966"/>
                <a:ext cx="15876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Data Modeling</a:t>
                </a:r>
              </a:p>
            </p:txBody>
          </p:sp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6547479E-CC1E-F6F5-145D-2B7891EF0944}"/>
                  </a:ext>
                </a:extLst>
              </p:cNvPr>
              <p:cNvSpPr txBox="1"/>
              <p:nvPr/>
            </p:nvSpPr>
            <p:spPr>
              <a:xfrm>
                <a:off x="7583330" y="3889893"/>
                <a:ext cx="15876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Data Analysis</a:t>
                </a:r>
                <a:endParaRPr lang="en-US" sz="2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9" name="TextBox 13">
                <a:extLst>
                  <a:ext uri="{FF2B5EF4-FFF2-40B4-BE49-F238E27FC236}">
                    <a16:creationId xmlns:a16="http://schemas.microsoft.com/office/drawing/2014/main" id="{32CBE073-DCDC-9771-DA5E-243B2A2E60C6}"/>
                  </a:ext>
                </a:extLst>
              </p:cNvPr>
              <p:cNvSpPr txBox="1"/>
              <p:nvPr/>
            </p:nvSpPr>
            <p:spPr>
              <a:xfrm>
                <a:off x="9837160" y="3889893"/>
                <a:ext cx="158761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bg1"/>
                    </a:solidFill>
                    <a:latin typeface="Georgia Pro Light" panose="02040302050405020303" pitchFamily="18" charset="0"/>
                  </a:rPr>
                  <a:t>Uncovering Insights</a:t>
                </a:r>
                <a:endParaRPr lang="en-US" sz="240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</p:grp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68813A0F-564D-23DB-B3EF-33256A1F64B3}"/>
              </a:ext>
            </a:extLst>
          </p:cNvPr>
          <p:cNvSpPr/>
          <p:nvPr/>
        </p:nvSpPr>
        <p:spPr>
          <a:xfrm>
            <a:off x="986319" y="3073300"/>
            <a:ext cx="762622" cy="7586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Georgia Pro "/>
                <a:cs typeface="Arial" panose="020B0604020202020204" pitchFamily="34" charset="0"/>
              </a:rPr>
              <a:t>1</a:t>
            </a:r>
            <a:endParaRPr lang="en-IN" sz="4000" dirty="0">
              <a:latin typeface="Georgia Pro 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1615CC-8AE7-5112-D08C-7D33D01FC652}"/>
              </a:ext>
            </a:extLst>
          </p:cNvPr>
          <p:cNvSpPr/>
          <p:nvPr/>
        </p:nvSpPr>
        <p:spPr>
          <a:xfrm>
            <a:off x="3359549" y="3073300"/>
            <a:ext cx="762622" cy="7586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Georgia Pro "/>
                <a:cs typeface="Arial" panose="020B0604020202020204" pitchFamily="34" charset="0"/>
              </a:rPr>
              <a:t>2</a:t>
            </a:r>
            <a:endParaRPr lang="en-IN" sz="4000" dirty="0">
              <a:latin typeface="Georgia Pro 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3AEE88-1918-CCA0-461B-2BCC9528FD77}"/>
              </a:ext>
            </a:extLst>
          </p:cNvPr>
          <p:cNvSpPr/>
          <p:nvPr/>
        </p:nvSpPr>
        <p:spPr>
          <a:xfrm>
            <a:off x="5658903" y="3073300"/>
            <a:ext cx="762622" cy="7586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Georgia Pro "/>
                <a:cs typeface="Arial" panose="020B0604020202020204" pitchFamily="34" charset="0"/>
              </a:rPr>
              <a:t>3</a:t>
            </a:r>
            <a:endParaRPr lang="en-IN" sz="4000" dirty="0">
              <a:latin typeface="Georgia Pro 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5E0289-F5C7-392F-8774-19802071781D}"/>
              </a:ext>
            </a:extLst>
          </p:cNvPr>
          <p:cNvSpPr/>
          <p:nvPr/>
        </p:nvSpPr>
        <p:spPr>
          <a:xfrm>
            <a:off x="7966777" y="3049652"/>
            <a:ext cx="762622" cy="7586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Georgia Pro "/>
                <a:cs typeface="Arial" panose="020B0604020202020204" pitchFamily="34" charset="0"/>
              </a:rPr>
              <a:t>4</a:t>
            </a:r>
            <a:endParaRPr lang="en-IN" sz="4000" dirty="0">
              <a:latin typeface="Georgia Pro 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27197A-4AF3-9EC5-10D5-B173AD797A53}"/>
              </a:ext>
            </a:extLst>
          </p:cNvPr>
          <p:cNvSpPr/>
          <p:nvPr/>
        </p:nvSpPr>
        <p:spPr>
          <a:xfrm>
            <a:off x="10220606" y="3049652"/>
            <a:ext cx="762622" cy="7586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Georgia Pro" panose="02040502050405020303" pitchFamily="18" charset="0"/>
                <a:cs typeface="Arial" panose="020B0604020202020204" pitchFamily="34" charset="0"/>
              </a:rPr>
              <a:t>5</a:t>
            </a:r>
            <a:endParaRPr lang="en-IN" sz="4000" dirty="0">
              <a:latin typeface="Georgia Pro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90FC38EB-CFC5-2C11-88A6-0EF3854F6128}"/>
              </a:ext>
            </a:extLst>
          </p:cNvPr>
          <p:cNvSpPr txBox="1"/>
          <p:nvPr/>
        </p:nvSpPr>
        <p:spPr>
          <a:xfrm>
            <a:off x="0" y="36966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 PROCESS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9543C1-1828-D0B4-0200-CB8A59D9268C}"/>
              </a:ext>
            </a:extLst>
          </p:cNvPr>
          <p:cNvGrpSpPr/>
          <p:nvPr/>
        </p:nvGrpSpPr>
        <p:grpSpPr>
          <a:xfrm>
            <a:off x="1631886" y="1106817"/>
            <a:ext cx="8928227" cy="50800"/>
            <a:chOff x="1879537" y="698500"/>
            <a:chExt cx="8928227" cy="508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A67296-7B69-E4E8-4245-7171297F4741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E4C9BA-2F61-2762-656C-E2DDD02A8FE5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1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7F1C130-403C-225A-0314-5319CC28EDA7}"/>
              </a:ext>
            </a:extLst>
          </p:cNvPr>
          <p:cNvSpPr txBox="1"/>
          <p:nvPr/>
        </p:nvSpPr>
        <p:spPr>
          <a:xfrm>
            <a:off x="4724398" y="1797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INSIGHTS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3E496F-613C-E263-D645-B0AA8D464341}"/>
              </a:ext>
            </a:extLst>
          </p:cNvPr>
          <p:cNvGrpSpPr/>
          <p:nvPr/>
        </p:nvGrpSpPr>
        <p:grpSpPr>
          <a:xfrm>
            <a:off x="2000473" y="820550"/>
            <a:ext cx="7956099" cy="51473"/>
            <a:chOff x="1879537" y="698500"/>
            <a:chExt cx="8928227" cy="508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D5D4C0-E9C9-FEC4-DB2F-1FE37BD5C49F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DAA67C-AAB5-7A5A-3B1D-C142F2BB6A37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830864B-8AAA-4400-D9EB-7D48A755FCE0}"/>
              </a:ext>
            </a:extLst>
          </p:cNvPr>
          <p:cNvSpPr txBox="1"/>
          <p:nvPr/>
        </p:nvSpPr>
        <p:spPr>
          <a:xfrm>
            <a:off x="4208675" y="1420792"/>
            <a:ext cx="377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OPPORTUNITY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TextBox 73">
            <a:extLst>
              <a:ext uri="{FF2B5EF4-FFF2-40B4-BE49-F238E27FC236}">
                <a16:creationId xmlns:a16="http://schemas.microsoft.com/office/drawing/2014/main" id="{C149C02A-0087-89ED-ABAC-2E013A4AFBE0}"/>
              </a:ext>
            </a:extLst>
          </p:cNvPr>
          <p:cNvSpPr txBox="1"/>
          <p:nvPr/>
        </p:nvSpPr>
        <p:spPr>
          <a:xfrm>
            <a:off x="983851" y="2451944"/>
            <a:ext cx="97875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KPIs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From 2013 to 2021, the company has generated about</a:t>
            </a:r>
            <a:endParaRPr lang="en-IN" sz="24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8BC6BF47-CE46-BBB4-36EF-BA42247D1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84548" y="6244727"/>
            <a:ext cx="2106783" cy="62851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078DE22-9D7F-1829-2B38-7BE29A98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57506" y="6211689"/>
            <a:ext cx="2106783" cy="628513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1FE47ED2-FECF-44DE-DD21-AA7B6675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0042" y="6211689"/>
            <a:ext cx="2106783" cy="628513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4B139C8E-1847-8084-C1F3-79D14E80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05928" y="6229487"/>
            <a:ext cx="2106783" cy="62851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0202F214-A89C-F623-5DD0-6DCCDB25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08116" y="6244727"/>
            <a:ext cx="2106783" cy="628513"/>
          </a:xfrm>
          <a:prstGeom prst="rect">
            <a:avLst/>
          </a:prstGeom>
        </p:spPr>
      </p:pic>
      <p:sp>
        <p:nvSpPr>
          <p:cNvPr id="72" name="TextBox 65">
            <a:extLst>
              <a:ext uri="{FF2B5EF4-FFF2-40B4-BE49-F238E27FC236}">
                <a16:creationId xmlns:a16="http://schemas.microsoft.com/office/drawing/2014/main" id="{E0C6047D-74CE-6475-3648-DFC2AC87BB6E}"/>
              </a:ext>
            </a:extLst>
          </p:cNvPr>
          <p:cNvSpPr txBox="1"/>
          <p:nvPr/>
        </p:nvSpPr>
        <p:spPr>
          <a:xfrm>
            <a:off x="285537" y="4260190"/>
            <a:ext cx="215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$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8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4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.1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4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M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3" name="TextBox 65">
            <a:extLst>
              <a:ext uri="{FF2B5EF4-FFF2-40B4-BE49-F238E27FC236}">
                <a16:creationId xmlns:a16="http://schemas.microsoft.com/office/drawing/2014/main" id="{5A602047-7213-9AB6-C524-DA5FFB0BCA9D}"/>
              </a:ext>
            </a:extLst>
          </p:cNvPr>
          <p:cNvSpPr txBox="1"/>
          <p:nvPr/>
        </p:nvSpPr>
        <p:spPr>
          <a:xfrm>
            <a:off x="2673364" y="4260190"/>
            <a:ext cx="200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2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7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2</a:t>
            </a:r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4" name="TextBox 65">
            <a:extLst>
              <a:ext uri="{FF2B5EF4-FFF2-40B4-BE49-F238E27FC236}">
                <a16:creationId xmlns:a16="http://schemas.microsoft.com/office/drawing/2014/main" id="{4F34992C-6E0F-5368-E15C-77BD3A7E7331}"/>
              </a:ext>
            </a:extLst>
          </p:cNvPr>
          <p:cNvSpPr txBox="1"/>
          <p:nvPr/>
        </p:nvSpPr>
        <p:spPr>
          <a:xfrm>
            <a:off x="5197252" y="4278429"/>
            <a:ext cx="200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3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5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.7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%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5" name="TextBox 65">
            <a:extLst>
              <a:ext uri="{FF2B5EF4-FFF2-40B4-BE49-F238E27FC236}">
                <a16:creationId xmlns:a16="http://schemas.microsoft.com/office/drawing/2014/main" id="{E561DF97-1BBC-E7F6-B72F-03BE87A698AA}"/>
              </a:ext>
            </a:extLst>
          </p:cNvPr>
          <p:cNvSpPr txBox="1"/>
          <p:nvPr/>
        </p:nvSpPr>
        <p:spPr>
          <a:xfrm>
            <a:off x="7576912" y="4293809"/>
            <a:ext cx="200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3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1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.0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6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" panose="02040502050405020303" pitchFamily="18" charset="0"/>
              </a:rPr>
              <a:t>%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77" name="TextBox 65">
            <a:extLst>
              <a:ext uri="{FF2B5EF4-FFF2-40B4-BE49-F238E27FC236}">
                <a16:creationId xmlns:a16="http://schemas.microsoft.com/office/drawing/2014/main" id="{4DD14023-3B5D-DF7F-8170-68CE01BD3380}"/>
              </a:ext>
            </a:extLst>
          </p:cNvPr>
          <p:cNvSpPr txBox="1"/>
          <p:nvPr/>
        </p:nvSpPr>
        <p:spPr>
          <a:xfrm>
            <a:off x="9956572" y="4279315"/>
            <a:ext cx="200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Georgia Pro" panose="02040502050405020303" pitchFamily="18" charset="0"/>
              </a:rPr>
              <a:t>6</a:t>
            </a:r>
            <a:r>
              <a:rPr lang="en-US" sz="3200" dirty="0">
                <a:latin typeface="Georgia Pro" panose="02040502050405020303" pitchFamily="18" charset="0"/>
              </a:rPr>
              <a:t>8</a:t>
            </a:r>
            <a:r>
              <a:rPr lang="en-US" sz="2800" dirty="0">
                <a:latin typeface="Georgia Pro" panose="02040502050405020303" pitchFamily="18" charset="0"/>
              </a:rPr>
              <a:t>.</a:t>
            </a:r>
            <a:r>
              <a:rPr lang="en-US" sz="2400" dirty="0">
                <a:latin typeface="Georgia Pro" panose="02040502050405020303" pitchFamily="18" charset="0"/>
              </a:rPr>
              <a:t>9</a:t>
            </a:r>
            <a:r>
              <a:rPr lang="en-US" sz="3200" dirty="0">
                <a:latin typeface="Georgia Pro" panose="02040502050405020303" pitchFamily="18" charset="0"/>
              </a:rPr>
              <a:t>4%</a:t>
            </a:r>
            <a:endParaRPr lang="en-IN" sz="3200" dirty="0">
              <a:latin typeface="Georgia Pro" panose="02040502050405020303" pitchFamily="18" charset="0"/>
            </a:endParaRPr>
          </a:p>
        </p:txBody>
      </p:sp>
      <p:sp>
        <p:nvSpPr>
          <p:cNvPr id="78" name="TextBox 69">
            <a:extLst>
              <a:ext uri="{FF2B5EF4-FFF2-40B4-BE49-F238E27FC236}">
                <a16:creationId xmlns:a16="http://schemas.microsoft.com/office/drawing/2014/main" id="{36AE4728-155F-EA9D-BFA6-04A5C0340902}"/>
              </a:ext>
            </a:extLst>
          </p:cNvPr>
          <p:cNvSpPr txBox="1"/>
          <p:nvPr/>
        </p:nvSpPr>
        <p:spPr>
          <a:xfrm>
            <a:off x="285537" y="5210974"/>
            <a:ext cx="228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Expected</a:t>
            </a:r>
          </a:p>
          <a:p>
            <a:pPr algn="ctr"/>
            <a:r>
              <a:rPr lang="en-US" sz="2000" dirty="0">
                <a:latin typeface="Georgia Pro "/>
              </a:rPr>
              <a:t> Amount</a:t>
            </a:r>
            <a:endParaRPr lang="en-IN" sz="2000" dirty="0">
              <a:latin typeface="Georgia Pro "/>
            </a:endParaRPr>
          </a:p>
        </p:txBody>
      </p:sp>
      <p:sp>
        <p:nvSpPr>
          <p:cNvPr id="79" name="TextBox 69">
            <a:extLst>
              <a:ext uri="{FF2B5EF4-FFF2-40B4-BE49-F238E27FC236}">
                <a16:creationId xmlns:a16="http://schemas.microsoft.com/office/drawing/2014/main" id="{C5CF5017-71F3-BAA5-FDA8-75680A018743}"/>
              </a:ext>
            </a:extLst>
          </p:cNvPr>
          <p:cNvSpPr txBox="1"/>
          <p:nvPr/>
        </p:nvSpPr>
        <p:spPr>
          <a:xfrm>
            <a:off x="5323058" y="5225585"/>
            <a:ext cx="178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Conversion rate</a:t>
            </a:r>
            <a:endParaRPr lang="en-IN" sz="2000" dirty="0">
              <a:latin typeface="Georgia Pro "/>
            </a:endParaRPr>
          </a:p>
        </p:txBody>
      </p:sp>
      <p:sp>
        <p:nvSpPr>
          <p:cNvPr id="80" name="TextBox 69">
            <a:extLst>
              <a:ext uri="{FF2B5EF4-FFF2-40B4-BE49-F238E27FC236}">
                <a16:creationId xmlns:a16="http://schemas.microsoft.com/office/drawing/2014/main" id="{DB25F452-2F46-7506-DEF3-DDD4416C28D3}"/>
              </a:ext>
            </a:extLst>
          </p:cNvPr>
          <p:cNvSpPr txBox="1"/>
          <p:nvPr/>
        </p:nvSpPr>
        <p:spPr>
          <a:xfrm>
            <a:off x="2725845" y="5208410"/>
            <a:ext cx="2106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Active Opportunities</a:t>
            </a:r>
            <a:endParaRPr lang="en-IN" sz="2000" dirty="0">
              <a:latin typeface="Georgia Pro "/>
            </a:endParaRPr>
          </a:p>
        </p:txBody>
      </p:sp>
      <p:sp>
        <p:nvSpPr>
          <p:cNvPr id="81" name="TextBox 69">
            <a:extLst>
              <a:ext uri="{FF2B5EF4-FFF2-40B4-BE49-F238E27FC236}">
                <a16:creationId xmlns:a16="http://schemas.microsoft.com/office/drawing/2014/main" id="{2CE0DCDE-E2A0-CA98-E07A-3F121B8F89AB}"/>
              </a:ext>
            </a:extLst>
          </p:cNvPr>
          <p:cNvSpPr txBox="1"/>
          <p:nvPr/>
        </p:nvSpPr>
        <p:spPr>
          <a:xfrm>
            <a:off x="7843148" y="5513394"/>
            <a:ext cx="161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Win Rate</a:t>
            </a:r>
            <a:endParaRPr lang="en-IN" sz="2000" dirty="0">
              <a:latin typeface="Georgia Pro "/>
            </a:endParaRPr>
          </a:p>
        </p:txBody>
      </p:sp>
      <p:sp>
        <p:nvSpPr>
          <p:cNvPr id="82" name="TextBox 69">
            <a:extLst>
              <a:ext uri="{FF2B5EF4-FFF2-40B4-BE49-F238E27FC236}">
                <a16:creationId xmlns:a16="http://schemas.microsoft.com/office/drawing/2014/main" id="{15FF40CD-D6DD-C317-5444-CB569238B73C}"/>
              </a:ext>
            </a:extLst>
          </p:cNvPr>
          <p:cNvSpPr txBox="1"/>
          <p:nvPr/>
        </p:nvSpPr>
        <p:spPr>
          <a:xfrm>
            <a:off x="10210613" y="5425875"/>
            <a:ext cx="161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Georgia Pro "/>
              </a:rPr>
              <a:t>In</a:t>
            </a:r>
          </a:p>
          <a:p>
            <a:pPr algn="ctr"/>
            <a:r>
              <a:rPr lang="en-US" sz="2000" dirty="0">
                <a:latin typeface="Georgia Pro "/>
              </a:rPr>
              <a:t>Loss Rate</a:t>
            </a:r>
            <a:endParaRPr lang="en-IN" sz="2000" dirty="0">
              <a:latin typeface="Georgia Pro 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0724EE-BA8E-DDF9-4456-2E81D3BE5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1" y="3534933"/>
            <a:ext cx="669253" cy="6692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F23802-A635-8720-5F62-A11939F03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01" y="3517801"/>
            <a:ext cx="669254" cy="669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ADC68-357F-1103-AC76-1E62F0243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14" y="3534933"/>
            <a:ext cx="669253" cy="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EF0EA-6A7E-C05B-14F0-87783F220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692" y="3534933"/>
            <a:ext cx="669253" cy="669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EC782-65E3-0F91-4273-771DAFDAB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385" y="3602279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074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4D1A-02F7-9EC5-2185-94E8DFDE4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03BBE8-585B-601D-7785-EC9CDFB348ED}"/>
              </a:ext>
            </a:extLst>
          </p:cNvPr>
          <p:cNvSpPr txBox="1"/>
          <p:nvPr/>
        </p:nvSpPr>
        <p:spPr>
          <a:xfrm>
            <a:off x="4766244" y="1797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INSIGHTS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A2F479-4DF6-B8BF-1933-29E3E97FA60E}"/>
              </a:ext>
            </a:extLst>
          </p:cNvPr>
          <p:cNvGrpSpPr/>
          <p:nvPr/>
        </p:nvGrpSpPr>
        <p:grpSpPr>
          <a:xfrm>
            <a:off x="2066461" y="764546"/>
            <a:ext cx="8142768" cy="45719"/>
            <a:chOff x="1879537" y="698500"/>
            <a:chExt cx="8928227" cy="508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FBC420-339F-5176-E606-BC9E4CD8CE58}"/>
                </a:ext>
              </a:extLst>
            </p:cNvPr>
            <p:cNvCxnSpPr/>
            <p:nvPr/>
          </p:nvCxnSpPr>
          <p:spPr>
            <a:xfrm>
              <a:off x="1879537" y="698500"/>
              <a:ext cx="892822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536033-030C-6E80-ED6B-2707BEA2708A}"/>
                </a:ext>
              </a:extLst>
            </p:cNvPr>
            <p:cNvCxnSpPr/>
            <p:nvPr/>
          </p:nvCxnSpPr>
          <p:spPr>
            <a:xfrm>
              <a:off x="2654300" y="749300"/>
              <a:ext cx="73787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C94EE5E-7E93-FAB0-2935-C75D6C3D14D0}"/>
              </a:ext>
            </a:extLst>
          </p:cNvPr>
          <p:cNvSpPr txBox="1"/>
          <p:nvPr/>
        </p:nvSpPr>
        <p:spPr>
          <a:xfrm>
            <a:off x="4208677" y="1024922"/>
            <a:ext cx="377464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OPPORTUNITY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TextBox 73">
            <a:extLst>
              <a:ext uri="{FF2B5EF4-FFF2-40B4-BE49-F238E27FC236}">
                <a16:creationId xmlns:a16="http://schemas.microsoft.com/office/drawing/2014/main" id="{CB457998-506D-E546-C3C7-12570A9D78C9}"/>
              </a:ext>
            </a:extLst>
          </p:cNvPr>
          <p:cNvSpPr txBox="1"/>
          <p:nvPr/>
        </p:nvSpPr>
        <p:spPr>
          <a:xfrm>
            <a:off x="1718144" y="1521202"/>
            <a:ext cx="8755712" cy="89255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70C0"/>
                </a:solidFill>
              </a:rPr>
              <a:t>Trend wise Analysis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From 2013 to 2021, the company has generated about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32B77-F8F3-0AF0-E462-E9B95ECF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381" r="1856"/>
          <a:stretch/>
        </p:blipFill>
        <p:spPr>
          <a:xfrm>
            <a:off x="499681" y="3299483"/>
            <a:ext cx="4347366" cy="201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214C2-422F-5ADD-2C75-32A207F3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3166"/>
          <a:stretch/>
        </p:blipFill>
        <p:spPr>
          <a:xfrm>
            <a:off x="7081640" y="3299483"/>
            <a:ext cx="4271038" cy="201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FE2C90-0E38-4CA4-0D2B-3D83197E076C}"/>
              </a:ext>
            </a:extLst>
          </p:cNvPr>
          <p:cNvSpPr txBox="1"/>
          <p:nvPr/>
        </p:nvSpPr>
        <p:spPr>
          <a:xfrm>
            <a:off x="139794" y="5437208"/>
            <a:ext cx="5478582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Biopharma/Pharmaceuticals is the leading industry in terms of sales opportunities.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2017,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Biopharma/Pharmaceuticals has majorly been on top.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6FCF4-11B6-6B20-4584-ABB281595D81}"/>
              </a:ext>
            </a:extLst>
          </p:cNvPr>
          <p:cNvSpPr txBox="1"/>
          <p:nvPr/>
        </p:nvSpPr>
        <p:spPr>
          <a:xfrm>
            <a:off x="6243579" y="5421081"/>
            <a:ext cx="5676545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Expected Amount has grown significantly over the years, reaching 76M by 2021.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Commit Forecast was zero until 2020, after which it increased gradually, reaching 12M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DC6A6-5E34-086A-9953-327858C84B74}"/>
              </a:ext>
            </a:extLst>
          </p:cNvPr>
          <p:cNvSpPr txBox="1"/>
          <p:nvPr/>
        </p:nvSpPr>
        <p:spPr>
          <a:xfrm>
            <a:off x="921943" y="2774637"/>
            <a:ext cx="3458772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Industry by Opportunity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D6E33-8DD8-EACB-2D55-A2D4F87AEC57}"/>
              </a:ext>
            </a:extLst>
          </p:cNvPr>
          <p:cNvSpPr txBox="1"/>
          <p:nvPr/>
        </p:nvSpPr>
        <p:spPr>
          <a:xfrm>
            <a:off x="6888320" y="2494535"/>
            <a:ext cx="491868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Expected Amount vs Commit forecast over time by Year 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513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636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Aptos Display</vt:lpstr>
      <vt:lpstr>Arial</vt:lpstr>
      <vt:lpstr>Arial Rounded MT Bold</vt:lpstr>
      <vt:lpstr>Calibri</vt:lpstr>
      <vt:lpstr>Calibri Light</vt:lpstr>
      <vt:lpstr>Calisto MT</vt:lpstr>
      <vt:lpstr>Candara</vt:lpstr>
      <vt:lpstr>Courier New</vt:lpstr>
      <vt:lpstr>Georgia</vt:lpstr>
      <vt:lpstr>Georgia Pro</vt:lpstr>
      <vt:lpstr>Georgia Pro </vt:lpstr>
      <vt:lpstr>Georgia Pro Light</vt:lpstr>
      <vt:lpstr>Segoe UI Semibold</vt:lpstr>
      <vt:lpstr>Sitka Banner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charan</dc:creator>
  <cp:lastModifiedBy>Kadiyala Shalini</cp:lastModifiedBy>
  <cp:revision>3</cp:revision>
  <dcterms:created xsi:type="dcterms:W3CDTF">2025-03-19T09:41:40Z</dcterms:created>
  <dcterms:modified xsi:type="dcterms:W3CDTF">2025-03-21T12:33:15Z</dcterms:modified>
</cp:coreProperties>
</file>