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9Z/cyDaz/y9s8KFHOM14Jb2v6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1A6A28-E66E-4D6B-8036-851338561533}">
  <a:tblStyle styleId="{721A6A28-E66E-4D6B-8036-851338561533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2E7E6"/>
          </a:solidFill>
        </a:fill>
      </a:tcStyle>
    </a:wholeTbl>
    <a:band1H>
      <a:tcTxStyle/>
      <a:tcStyle>
        <a:tcBdr/>
        <a:fill>
          <a:solidFill>
            <a:srgbClr val="E3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3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li\Downloads\Insurance%20Project%20By%20Using%20MS-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li\Downloads\Insurance%20Project%20By%20Using%20MS-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li\Downloads\Insurance%20Project%20By%20Using%20MS-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li\Downloads\Insurance%20Project%20By%20Using%20MS-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li\Downloads\Insurance%20Project%20By%20Using%20MS-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426212383129798"/>
          <c:y val="0.24300534853909739"/>
          <c:w val="0.6237651771539876"/>
          <c:h val="0.71559683439233879"/>
        </c:manualLayout>
      </c:layout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9"/>
              <c:pt idx="0">
                <c:v>Raju Kumar</c:v>
              </c:pt>
              <c:pt idx="1">
                <c:v>Mark</c:v>
              </c:pt>
              <c:pt idx="2">
                <c:v>Manish Sharma</c:v>
              </c:pt>
              <c:pt idx="3">
                <c:v>Juli</c:v>
              </c:pt>
              <c:pt idx="4">
                <c:v>Animesh Rawat</c:v>
              </c:pt>
              <c:pt idx="5">
                <c:v>Ketan Jain</c:v>
              </c:pt>
              <c:pt idx="6">
                <c:v>Shivani Sharma</c:v>
              </c:pt>
              <c:pt idx="7">
                <c:v>Vinay</c:v>
              </c:pt>
              <c:pt idx="8">
                <c:v>Abhinav Shivam</c:v>
              </c:pt>
            </c:strLit>
          </c:cat>
          <c:val>
            <c:numLit>
              <c:formatCode>General</c:formatCode>
              <c:ptCount val="9"/>
              <c:pt idx="0">
                <c:v>2</c:v>
              </c:pt>
              <c:pt idx="1">
                <c:v>2</c:v>
              </c:pt>
              <c:pt idx="2">
                <c:v>3</c:v>
              </c:pt>
              <c:pt idx="3">
                <c:v>3</c:v>
              </c:pt>
              <c:pt idx="4">
                <c:v>4</c:v>
              </c:pt>
              <c:pt idx="5">
                <c:v>4</c:v>
              </c:pt>
              <c:pt idx="6">
                <c:v>4</c:v>
              </c:pt>
              <c:pt idx="7">
                <c:v>5</c:v>
              </c:pt>
              <c:pt idx="8">
                <c:v>7</c:v>
              </c:pt>
            </c:numLit>
          </c:val>
          <c:extLst>
            <c:ext xmlns:c16="http://schemas.microsoft.com/office/drawing/2014/chart" uri="{C3380CC4-5D6E-409C-BE32-E72D297353CC}">
              <c16:uniqueId val="{00000000-83B9-41D2-85AE-F1E7D0DF236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18701072"/>
        <c:axId val="1906847520"/>
      </c:barChart>
      <c:catAx>
        <c:axId val="1918701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906847520"/>
        <c:crosses val="autoZero"/>
        <c:auto val="1"/>
        <c:lblAlgn val="ctr"/>
        <c:lblOffset val="100"/>
        <c:noMultiLvlLbl val="0"/>
      </c:catAx>
      <c:valAx>
        <c:axId val="19068475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18701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0"/>
    </c:view3D>
    <c:floor>
      <c:thickness val="0"/>
      <c:spPr>
        <a:noFill/>
        <a:ln w="25400" cap="flat" cmpd="sng" algn="ctr">
          <a:noFill/>
          <a:round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5108031984102999"/>
          <c:y val="0.19576209958292498"/>
          <c:w val="0.73039456971481287"/>
          <c:h val="0.67585965816772908"/>
        </c:manualLayout>
      </c:layout>
      <c:area3DChart>
        <c:grouping val="stacked"/>
        <c:varyColors val="0"/>
        <c:ser>
          <c:idx val="0"/>
          <c:order val="0"/>
          <c:tx>
            <c:v>Total</c:v>
          </c:tx>
          <c:spPr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  <a:sp3d/>
          </c:spPr>
          <c:dLbls>
            <c:dLbl>
              <c:idx val="0"/>
              <c:layout>
                <c:manualLayout>
                  <c:x val="0"/>
                  <c:y val="-0.112107689292803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532-4F98-9939-0B4F7C299D52}"/>
                </c:ext>
              </c:extLst>
            </c:dLbl>
            <c:dLbl>
              <c:idx val="1"/>
              <c:layout>
                <c:manualLayout>
                  <c:x val="6.2992125984251968E-3"/>
                  <c:y val="-0.119581535245657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532-4F98-9939-0B4F7C299D52}"/>
                </c:ext>
              </c:extLst>
            </c:dLbl>
            <c:dLbl>
              <c:idx val="2"/>
              <c:layout>
                <c:manualLayout>
                  <c:x val="-6.2992125984251968E-3"/>
                  <c:y val="-0.104633843339950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532-4F98-9939-0B4F7C299D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Qualify Opportunity</c:v>
              </c:pt>
              <c:pt idx="1">
                <c:v>Negotiate</c:v>
              </c:pt>
              <c:pt idx="2">
                <c:v>Propose Solution</c:v>
              </c:pt>
            </c:strLit>
          </c:cat>
          <c:val>
            <c:numLit>
              <c:formatCode>General</c:formatCode>
              <c:ptCount val="3"/>
              <c:pt idx="0">
                <c:v>42</c:v>
              </c:pt>
              <c:pt idx="1">
                <c:v>5</c:v>
              </c:pt>
              <c:pt idx="2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3-6532-4F98-9939-0B4F7C299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9294928"/>
        <c:axId val="1931158640"/>
        <c:axId val="0"/>
      </c:area3DChart>
      <c:catAx>
        <c:axId val="1919294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1158640"/>
        <c:crosses val="autoZero"/>
        <c:auto val="1"/>
        <c:lblAlgn val="ctr"/>
        <c:lblOffset val="100"/>
        <c:noMultiLvlLbl val="0"/>
      </c:catAx>
      <c:valAx>
        <c:axId val="1931158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192949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ivotFmts>
      <c:pivotFmt>
        <c:idx val="0"/>
        <c:spPr>
          <a:gradFill flip="none" rotWithShape="1">
            <a:gsLst>
              <a:gs pos="0">
                <a:srgbClr val="FFCC99">
                  <a:shade val="30000"/>
                  <a:satMod val="115000"/>
                </a:srgbClr>
              </a:gs>
              <a:gs pos="50000">
                <a:srgbClr val="FFCC99">
                  <a:shade val="67500"/>
                  <a:satMod val="115000"/>
                </a:srgbClr>
              </a:gs>
              <a:gs pos="100000">
                <a:srgbClr val="FFCC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rgbClr val="FFCC99">
                  <a:shade val="30000"/>
                  <a:satMod val="115000"/>
                </a:srgbClr>
              </a:gs>
              <a:gs pos="50000">
                <a:srgbClr val="FFCC99">
                  <a:shade val="67500"/>
                  <a:satMod val="115000"/>
                </a:srgbClr>
              </a:gs>
              <a:gs pos="100000">
                <a:srgbClr val="FFCC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866969783652757"/>
          <c:y val="0.2390528204176498"/>
          <c:w val="0.8079092791972432"/>
          <c:h val="0.71696859903381638"/>
        </c:manualLayout>
      </c:layout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CVP GMC</c:v>
              </c:pt>
              <c:pt idx="1">
                <c:v>DB -Mega Policy</c:v>
              </c:pt>
              <c:pt idx="2">
                <c:v>EL-Group Mediclaim</c:v>
              </c:pt>
              <c:pt idx="3">
                <c:v>Fire</c:v>
              </c:pt>
            </c:strLit>
          </c:cat>
          <c:val>
            <c:numLit>
              <c:formatCode>General</c:formatCode>
              <c:ptCount val="4"/>
              <c:pt idx="0">
                <c:v>350000</c:v>
              </c:pt>
              <c:pt idx="1">
                <c:v>400000</c:v>
              </c:pt>
              <c:pt idx="2">
                <c:v>400000</c:v>
              </c:pt>
              <c:pt idx="3">
                <c:v>500000</c:v>
              </c:pt>
            </c:numLit>
          </c:val>
          <c:extLst>
            <c:ext xmlns:c16="http://schemas.microsoft.com/office/drawing/2014/chart" uri="{C3380CC4-5D6E-409C-BE32-E72D297353CC}">
              <c16:uniqueId val="{00000000-D923-4E1E-9AE7-3D588AECE1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36555328"/>
        <c:axId val="1072132848"/>
      </c:barChart>
      <c:catAx>
        <c:axId val="1136555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2132848"/>
        <c:crosses val="autoZero"/>
        <c:auto val="1"/>
        <c:lblAlgn val="ctr"/>
        <c:lblOffset val="100"/>
        <c:noMultiLvlLbl val="0"/>
      </c:catAx>
      <c:valAx>
        <c:axId val="1072132848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36555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 algn="ctr"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 Project By Using MS-Excel.xlsx]Oppty Product Distrubution!PivotTable4</c:name>
    <c:fmtId val="1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14179352580927385"/>
          <c:y val="0.19822032662583844"/>
          <c:w val="0.45344116360454939"/>
          <c:h val="0.755735272674249"/>
        </c:manualLayout>
      </c:layout>
      <c:doughnutChart>
        <c:varyColors val="1"/>
        <c:ser>
          <c:idx val="0"/>
          <c:order val="0"/>
          <c:tx>
            <c:strRef>
              <c:f>'Oppty Product Distrubution'!$C$2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733-4855-B500-8C2D8C005A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733-4855-B500-8C2D8C005A0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733-4855-B500-8C2D8C005A0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733-4855-B500-8C2D8C005A0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733-4855-B500-8C2D8C005A0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733-4855-B500-8C2D8C005A0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733-4855-B500-8C2D8C005A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'Oppty Product Distrubution'!$B$3:$B$10</c:f>
              <c:strCache>
                <c:ptCount val="7"/>
                <c:pt idx="0">
                  <c:v>Employee Benefits</c:v>
                </c:pt>
                <c:pt idx="1">
                  <c:v>Engineering</c:v>
                </c:pt>
                <c:pt idx="2">
                  <c:v>Fire</c:v>
                </c:pt>
                <c:pt idx="3">
                  <c:v>Liability</c:v>
                </c:pt>
                <c:pt idx="4">
                  <c:v>Marine</c:v>
                </c:pt>
                <c:pt idx="5">
                  <c:v>Miscellaneous</c:v>
                </c:pt>
                <c:pt idx="6">
                  <c:v>Terrorism</c:v>
                </c:pt>
              </c:strCache>
            </c:strRef>
          </c:cat>
          <c:val>
            <c:numRef>
              <c:f>'Oppty Product Distrubution'!$C$3:$C$10</c:f>
              <c:numCache>
                <c:formatCode>General</c:formatCode>
                <c:ptCount val="7"/>
                <c:pt idx="0">
                  <c:v>15</c:v>
                </c:pt>
                <c:pt idx="1">
                  <c:v>6</c:v>
                </c:pt>
                <c:pt idx="2">
                  <c:v>13</c:v>
                </c:pt>
                <c:pt idx="3">
                  <c:v>5</c:v>
                </c:pt>
                <c:pt idx="4">
                  <c:v>7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733-4855-B500-8C2D8C005A0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9805821199175"/>
          <c:y val="0.18464115959096641"/>
          <c:w val="0.29352755905511813"/>
          <c:h val="0.68324256342957135"/>
        </c:manualLayout>
      </c:layout>
      <c:overlay val="0"/>
      <c:spPr>
        <a:solidFill>
          <a:schemeClr val="bg1">
            <a:lumMod val="8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 Project By Using MS-Excel.xlsx]Open Opty Top 4!PivotTable9</c:name>
    <c:fmtId val="13"/>
  </c:pivotSource>
  <c:chart>
    <c:autoTitleDeleted val="1"/>
    <c:pivotFmts>
      <c:pivotFmt>
        <c:idx val="0"/>
        <c:spPr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ysClr val="windowText" lastClr="000000">
                <a:lumMod val="25000"/>
                <a:lumOff val="75000"/>
                <a:alpha val="47000"/>
              </a:sys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ysClr val="windowText" lastClr="000000">
                <a:lumMod val="25000"/>
                <a:lumOff val="75000"/>
                <a:alpha val="47000"/>
              </a:sys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ysClr val="windowText" lastClr="000000">
                <a:lumMod val="25000"/>
                <a:lumOff val="75000"/>
                <a:alpha val="47000"/>
              </a:sys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ysClr val="windowText" lastClr="000000">
                <a:lumMod val="25000"/>
                <a:lumOff val="75000"/>
                <a:alpha val="47000"/>
              </a:sys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ysClr val="windowText" lastClr="000000">
                <a:lumMod val="25000"/>
                <a:lumOff val="75000"/>
                <a:alpha val="47000"/>
              </a:sys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ysClr val="windowText" lastClr="000000">
                <a:lumMod val="25000"/>
                <a:lumOff val="75000"/>
                <a:alpha val="47000"/>
              </a:sys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ysClr val="windowText" lastClr="000000">
                <a:lumMod val="25000"/>
                <a:lumOff val="75000"/>
                <a:alpha val="47000"/>
              </a:sys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9201418268262214E-2"/>
          <c:y val="0.10689827429609446"/>
          <c:w val="0.86180753717093261"/>
          <c:h val="0.690464328114139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'Open Opty Top 4'!$B$1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ysClr val="windowText" lastClr="000000">
                  <a:lumMod val="25000"/>
                  <a:lumOff val="75000"/>
                  <a:alpha val="47000"/>
                </a:sysClr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'Open Opty Top 4'!$A$2:$A$6</c:f>
              <c:strCache>
                <c:ptCount val="4"/>
                <c:pt idx="0">
                  <c:v>Fire</c:v>
                </c:pt>
                <c:pt idx="1">
                  <c:v>EL-Group Mediclaim</c:v>
                </c:pt>
                <c:pt idx="2">
                  <c:v>DB -Mega Policy</c:v>
                </c:pt>
                <c:pt idx="3">
                  <c:v>CVP GMC</c:v>
                </c:pt>
              </c:strCache>
            </c:strRef>
          </c:cat>
          <c:val>
            <c:numRef>
              <c:f>'Open Opty Top 4'!$B$2:$B$6</c:f>
              <c:numCache>
                <c:formatCode>General</c:formatCode>
                <c:ptCount val="4"/>
                <c:pt idx="0">
                  <c:v>500000</c:v>
                </c:pt>
                <c:pt idx="1">
                  <c:v>400000</c:v>
                </c:pt>
                <c:pt idx="2">
                  <c:v>400000</c:v>
                </c:pt>
                <c:pt idx="3">
                  <c:v>350000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10-4A35-810F-272F8CE75D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"/>
        <c:overlap val="-45"/>
        <c:axId val="1912172160"/>
        <c:axId val="2081472720"/>
      </c:barChart>
      <c:catAx>
        <c:axId val="191217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2081472720"/>
        <c:crosses val="autoZero"/>
        <c:auto val="1"/>
        <c:lblAlgn val="ctr"/>
        <c:lblOffset val="100"/>
        <c:noMultiLvlLbl val="0"/>
      </c:catAx>
      <c:valAx>
        <c:axId val="2081472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121721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b="1" i="0" baseline="0">
          <a:solidFill>
            <a:schemeClr val="tx1"/>
          </a:solidFill>
          <a:latin typeface="Calibri" panose="020F050202020403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  <p:sp>
        <p:nvSpPr>
          <p:cNvPr id="94" name="Google Shape;94;p2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1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23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2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4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9" name="Google Shape;119;p24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2" name="Google Shape;122;p24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4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5" name="Google Shape;125;p24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24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24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9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9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9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9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title"/>
          </p:nvPr>
        </p:nvSpPr>
        <p:spPr>
          <a:xfrm>
            <a:off x="308007" y="571500"/>
            <a:ext cx="11598443" cy="6073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4000" b="1"/>
              <a:t>INSURANCE  ANALYTICS PROJECT</a:t>
            </a:r>
            <a:br>
              <a:rPr lang="en-US" sz="4000" b="1"/>
            </a:br>
            <a:r>
              <a:rPr lang="en-US" sz="1800" b="1"/>
              <a:t>By using MS Excel, MySQL, Tableau, Power BI</a:t>
            </a:r>
            <a:br>
              <a:rPr lang="en-US" sz="1800" b="1"/>
            </a:br>
            <a:br>
              <a:rPr lang="en-US" sz="1800" b="1"/>
            </a:br>
            <a:br>
              <a:rPr lang="en-US" sz="4400"/>
            </a:br>
            <a:endParaRPr sz="4400"/>
          </a:p>
        </p:txBody>
      </p:sp>
      <p:sp>
        <p:nvSpPr>
          <p:cNvPr id="148" name="Google Shape;148;p1"/>
          <p:cNvSpPr txBox="1">
            <a:spLocks noGrp="1"/>
          </p:cNvSpPr>
          <p:nvPr>
            <p:ph type="body" idx="1"/>
          </p:nvPr>
        </p:nvSpPr>
        <p:spPr>
          <a:xfrm>
            <a:off x="6848475" y="2628900"/>
            <a:ext cx="4695826" cy="31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 b="1">
                <a:highlight>
                  <a:srgbClr val="00808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lang="en-US" sz="1400" b="1">
                <a:highlight>
                  <a:srgbClr val="008080"/>
                </a:highlight>
              </a:rPr>
              <a:t>209 </a:t>
            </a:r>
            <a:r>
              <a:rPr lang="en-US" sz="1400" b="1">
                <a:highlight>
                  <a:srgbClr val="00808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DA PROJECT-GROUP 5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>
                <a:solidFill>
                  <a:srgbClr val="4CB9C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 b="1">
                <a:latin typeface="Century Gothic"/>
                <a:ea typeface="Century Gothic"/>
                <a:cs typeface="Century Gothic"/>
                <a:sym typeface="Century Gothic"/>
              </a:rPr>
              <a:t>Shalini Murugesan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 b="1">
                <a:latin typeface="Century Gothic"/>
                <a:ea typeface="Century Gothic"/>
                <a:cs typeface="Century Gothic"/>
                <a:sym typeface="Century Gothic"/>
              </a:rPr>
              <a:t>Gundumogula Aditya Durga Shanmukh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 b="1">
                <a:latin typeface="Century Gothic"/>
                <a:ea typeface="Century Gothic"/>
                <a:cs typeface="Century Gothic"/>
                <a:sym typeface="Century Gothic"/>
              </a:rPr>
              <a:t>Dhanya 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 b="1">
                <a:latin typeface="Century Gothic"/>
                <a:ea typeface="Century Gothic"/>
                <a:cs typeface="Century Gothic"/>
                <a:sym typeface="Century Gothic"/>
              </a:rPr>
              <a:t>Arjun Rajmohan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 b="1">
                <a:latin typeface="Century Gothic"/>
                <a:ea typeface="Century Gothic"/>
                <a:cs typeface="Century Gothic"/>
                <a:sym typeface="Century Gothic"/>
              </a:rPr>
              <a:t>Sandeep Chandra Merugu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>
                <a:solidFill>
                  <a:srgbClr val="4CB9C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Mentor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 b="1">
                <a:latin typeface="Century Gothic"/>
                <a:ea typeface="Century Gothic"/>
                <a:cs typeface="Century Gothic"/>
                <a:sym typeface="Century Gothic"/>
              </a:rPr>
              <a:t>Mahendra Singh</a:t>
            </a:r>
            <a:endParaRPr/>
          </a:p>
        </p:txBody>
      </p:sp>
      <p:pic>
        <p:nvPicPr>
          <p:cNvPr id="149" name="Google Shape;149;p1" descr="A person using a tablet with graphs and chart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85999"/>
            <a:ext cx="6162363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4040"/>
            </a:gs>
            <a:gs pos="100000">
              <a:srgbClr val="29292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rgbClr val="29292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body" idx="4294967295"/>
          </p:nvPr>
        </p:nvSpPr>
        <p:spPr>
          <a:xfrm>
            <a:off x="643467" y="645993"/>
            <a:ext cx="10905066" cy="5566014"/>
          </a:xfrm>
          <a:prstGeom prst="rect">
            <a:avLst/>
          </a:prstGeom>
          <a:solidFill>
            <a:srgbClr val="163C3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104"/>
              <a:buNone/>
            </a:pPr>
            <a:r>
              <a:rPr lang="en-US" sz="388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KPI LIST</a:t>
            </a:r>
            <a:endParaRPr/>
          </a:p>
          <a:p>
            <a:pPr marL="332613" lvl="0" indent="-332613" algn="l" rtl="0">
              <a:lnSpc>
                <a:spcPct val="110000"/>
              </a:lnSpc>
              <a:spcBef>
                <a:spcPts val="970"/>
              </a:spcBef>
              <a:spcAft>
                <a:spcPts val="0"/>
              </a:spcAft>
              <a:buSzPts val="1242"/>
              <a:buFont typeface="Noto Sans Symbols"/>
              <a:buChar char="❑"/>
            </a:pPr>
            <a:r>
              <a:rPr lang="en-US" sz="1552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of Invoice by Account Executive</a:t>
            </a:r>
            <a:endParaRPr/>
          </a:p>
          <a:p>
            <a:pPr marL="332613" lvl="0" indent="-332613" algn="l" rtl="0">
              <a:lnSpc>
                <a:spcPct val="110000"/>
              </a:lnSpc>
              <a:spcBef>
                <a:spcPts val="970"/>
              </a:spcBef>
              <a:spcAft>
                <a:spcPts val="0"/>
              </a:spcAft>
              <a:buSzPts val="1242"/>
              <a:buFont typeface="Noto Sans Symbols"/>
              <a:buChar char="❑"/>
            </a:pPr>
            <a:r>
              <a:rPr lang="en-US" sz="1552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Yearly Meeting Count</a:t>
            </a:r>
            <a:endParaRPr/>
          </a:p>
          <a:p>
            <a:pPr marL="332613" lvl="0" indent="-332613" algn="l" rtl="0">
              <a:lnSpc>
                <a:spcPct val="110000"/>
              </a:lnSpc>
              <a:spcBef>
                <a:spcPts val="970"/>
              </a:spcBef>
              <a:spcAft>
                <a:spcPts val="0"/>
              </a:spcAft>
              <a:buSzPts val="1242"/>
              <a:buFont typeface="Noto Sans Symbols"/>
              <a:buChar char="❑"/>
            </a:pPr>
            <a:r>
              <a:rPr lang="en-US" sz="1552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Target Achieve New </a:t>
            </a:r>
            <a:endParaRPr/>
          </a:p>
          <a:p>
            <a:pPr marL="332613" lvl="0" indent="-332613" algn="l" rtl="0">
              <a:lnSpc>
                <a:spcPct val="110000"/>
              </a:lnSpc>
              <a:spcBef>
                <a:spcPts val="970"/>
              </a:spcBef>
              <a:spcAft>
                <a:spcPts val="0"/>
              </a:spcAft>
              <a:buSzPts val="1242"/>
              <a:buFont typeface="Noto Sans Symbols"/>
              <a:buChar char="⮚"/>
            </a:pPr>
            <a:r>
              <a:rPr lang="en-US" sz="1552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Cross Sell—Target, Achieve, New</a:t>
            </a:r>
            <a:endParaRPr/>
          </a:p>
          <a:p>
            <a:pPr marL="332613" lvl="0" indent="-332613" algn="l" rtl="0">
              <a:lnSpc>
                <a:spcPct val="110000"/>
              </a:lnSpc>
              <a:spcBef>
                <a:spcPts val="970"/>
              </a:spcBef>
              <a:spcAft>
                <a:spcPts val="0"/>
              </a:spcAft>
              <a:buSzPts val="1242"/>
              <a:buFont typeface="Noto Sans Symbols"/>
              <a:buChar char="⮚"/>
            </a:pPr>
            <a:r>
              <a:rPr lang="en-US" sz="1552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New-Target, Achieve, New</a:t>
            </a:r>
            <a:endParaRPr/>
          </a:p>
          <a:p>
            <a:pPr marL="332613" lvl="0" indent="-332613" algn="l" rtl="0">
              <a:lnSpc>
                <a:spcPct val="110000"/>
              </a:lnSpc>
              <a:spcBef>
                <a:spcPts val="970"/>
              </a:spcBef>
              <a:spcAft>
                <a:spcPts val="0"/>
              </a:spcAft>
              <a:buSzPts val="1242"/>
              <a:buFont typeface="Noto Sans Symbols"/>
              <a:buChar char="⮚"/>
            </a:pPr>
            <a:r>
              <a:rPr lang="en-US" sz="1552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Renewal-Target, Achieve, New</a:t>
            </a:r>
            <a:r>
              <a:rPr lang="en-US" sz="1552" b="1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332613" lvl="0" indent="-332613" algn="l" rtl="0">
              <a:lnSpc>
                <a:spcPct val="110000"/>
              </a:lnSpc>
              <a:spcBef>
                <a:spcPts val="970"/>
              </a:spcBef>
              <a:spcAft>
                <a:spcPts val="0"/>
              </a:spcAft>
              <a:buSzPts val="1242"/>
              <a:buFont typeface="Noto Sans Symbols"/>
              <a:buChar char="❑"/>
            </a:pPr>
            <a:r>
              <a:rPr lang="en-US" sz="1552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Stage Funnel by Revenue</a:t>
            </a:r>
            <a:endParaRPr sz="1552" b="1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32613" lvl="0" indent="-332613" algn="l" rtl="0">
              <a:lnSpc>
                <a:spcPct val="110000"/>
              </a:lnSpc>
              <a:spcBef>
                <a:spcPts val="970"/>
              </a:spcBef>
              <a:spcAft>
                <a:spcPts val="0"/>
              </a:spcAft>
              <a:buSzPts val="1242"/>
              <a:buFont typeface="Noto Sans Symbols"/>
              <a:buChar char="❑"/>
            </a:pPr>
            <a:r>
              <a:rPr lang="en-US" sz="1552" b="1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52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of meetings by Account Executive</a:t>
            </a:r>
            <a:endParaRPr/>
          </a:p>
          <a:p>
            <a:pPr marL="332613" lvl="0" indent="-332613" algn="l" rtl="0">
              <a:lnSpc>
                <a:spcPct val="110000"/>
              </a:lnSpc>
              <a:spcBef>
                <a:spcPts val="970"/>
              </a:spcBef>
              <a:spcAft>
                <a:spcPts val="0"/>
              </a:spcAft>
              <a:buSzPts val="1242"/>
              <a:buFont typeface="Noto Sans Symbols"/>
              <a:buChar char="❑"/>
            </a:pPr>
            <a:r>
              <a:rPr lang="en-US" sz="1552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Top Open Opportunity</a:t>
            </a:r>
            <a:endParaRPr/>
          </a:p>
          <a:p>
            <a:pPr marL="332613" lvl="0" indent="-332613" algn="l" rtl="0">
              <a:lnSpc>
                <a:spcPct val="110000"/>
              </a:lnSpc>
              <a:spcBef>
                <a:spcPts val="970"/>
              </a:spcBef>
              <a:spcAft>
                <a:spcPts val="0"/>
              </a:spcAft>
              <a:buSzPts val="1242"/>
              <a:buFont typeface="Noto Sans Symbols"/>
              <a:buChar char="❑"/>
            </a:pPr>
            <a:r>
              <a:rPr lang="en-US" sz="1552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Opportunity for product distribution</a:t>
            </a:r>
            <a:endParaRPr/>
          </a:p>
          <a:p>
            <a:pPr marL="332613" lvl="0" indent="-268554" algn="l" rtl="0">
              <a:lnSpc>
                <a:spcPct val="110000"/>
              </a:lnSpc>
              <a:spcBef>
                <a:spcPts val="970"/>
              </a:spcBef>
              <a:spcAft>
                <a:spcPts val="0"/>
              </a:spcAft>
              <a:buSzPts val="1009"/>
              <a:buFont typeface="Noto Sans Symbols"/>
              <a:buNone/>
            </a:pPr>
            <a:endParaRPr sz="1261" b="1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7686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040"/>
              <a:buNone/>
            </a:pPr>
            <a:endParaRPr sz="1300"/>
          </a:p>
        </p:txBody>
      </p:sp>
      <p:pic>
        <p:nvPicPr>
          <p:cNvPr id="157" name="Google Shape;157;p2" descr="A blue and grey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19346" y="692403"/>
            <a:ext cx="2529187" cy="70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"/>
          <p:cNvCxnSpPr/>
          <p:nvPr/>
        </p:nvCxnSpPr>
        <p:spPr>
          <a:xfrm>
            <a:off x="730787" y="1394252"/>
            <a:ext cx="10817746" cy="47094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1219200" y="290626"/>
            <a:ext cx="8124826" cy="59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FD37E"/>
              </a:buClr>
              <a:buSzPts val="4200"/>
              <a:buFont typeface="Century Gothic"/>
              <a:buNone/>
            </a:pPr>
            <a:r>
              <a:rPr lang="en-US" b="1">
                <a:solidFill>
                  <a:srgbClr val="EFD37E"/>
                </a:solidFill>
              </a:rPr>
              <a:t>SUMMARY</a:t>
            </a:r>
            <a:endParaRPr/>
          </a:p>
        </p:txBody>
      </p:sp>
      <p:graphicFrame>
        <p:nvGraphicFramePr>
          <p:cNvPr id="164" name="Google Shape;164;p3"/>
          <p:cNvGraphicFramePr/>
          <p:nvPr/>
        </p:nvGraphicFramePr>
        <p:xfrm>
          <a:off x="254000" y="1047750"/>
          <a:ext cx="11938000" cy="5600700"/>
        </p:xfrm>
        <a:graphic>
          <a:graphicData uri="http://schemas.openxmlformats.org/drawingml/2006/table">
            <a:tbl>
              <a:tblPr firstRow="1" bandRow="1">
                <a:noFill/>
                <a:tableStyleId>{721A6A28-E66E-4D6B-8036-851338561533}</a:tableStyleId>
              </a:tblPr>
              <a:tblGrid>
                <a:gridCol w="595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6D1D8"/>
                        </a:buClr>
                        <a:buSzPts val="128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accen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 CROSS SELL                                                                 NEW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970"/>
                        </a:spcBef>
                        <a:spcAft>
                          <a:spcPts val="0"/>
                        </a:spcAft>
                        <a:buClr>
                          <a:srgbClr val="86D1D8"/>
                        </a:buClr>
                        <a:buSzPts val="128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accen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   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DD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6D1D8"/>
                        </a:buClr>
                        <a:buSzPts val="128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accen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RENEWAL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970"/>
                        </a:spcBef>
                        <a:spcAft>
                          <a:spcPts val="0"/>
                        </a:spcAft>
                        <a:buClr>
                          <a:srgbClr val="86D1D8"/>
                        </a:buClr>
                        <a:buSzPts val="1280"/>
                        <a:buFont typeface="Noto Sans Symbols"/>
                        <a:buNone/>
                      </a:pPr>
                      <a:endParaRPr sz="1600" b="1" i="0" u="none" strike="noStrike" cap="none">
                        <a:solidFill>
                          <a:schemeClr val="accen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D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6D1D8"/>
                        </a:buClr>
                        <a:buSzPts val="128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accen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NUMBER OF INVOICE BY ACCOUNT EXECUTIVE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DD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6D1D8"/>
                        </a:buClr>
                        <a:buSzPts val="128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accen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NUMBER OF MEETINGS BY ACCOUNT EXECUTIVE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970"/>
                        </a:spcBef>
                        <a:spcAft>
                          <a:spcPts val="0"/>
                        </a:spcAft>
                        <a:buClr>
                          <a:srgbClr val="86D1D8"/>
                        </a:buClr>
                        <a:buSzPts val="1280"/>
                        <a:buFont typeface="Noto Sans Symbols"/>
                        <a:buNone/>
                      </a:pPr>
                      <a:endParaRPr sz="1600" b="1" i="0" u="none" strike="noStrike" cap="none">
                        <a:solidFill>
                          <a:schemeClr val="accen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D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5" name="Google Shape;16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225" y="4219575"/>
            <a:ext cx="5609776" cy="2262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3"/>
          <p:cNvGraphicFramePr/>
          <p:nvPr>
            <p:extLst>
              <p:ext uri="{D42A27DB-BD31-4B8C-83A1-F6EECF244321}">
                <p14:modId xmlns:p14="http://schemas.microsoft.com/office/powerpoint/2010/main" val="2023322701"/>
              </p:ext>
            </p:extLst>
          </p:nvPr>
        </p:nvGraphicFramePr>
        <p:xfrm>
          <a:off x="6527050" y="4219575"/>
          <a:ext cx="5379900" cy="226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67" name="Google Shape;16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375" y="1532475"/>
            <a:ext cx="3733625" cy="19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5350" y="1532475"/>
            <a:ext cx="3733624" cy="19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73325" y="1559725"/>
            <a:ext cx="3733625" cy="19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>
            <a:spLocks noGrp="1"/>
          </p:cNvSpPr>
          <p:nvPr>
            <p:ph type="title"/>
          </p:nvPr>
        </p:nvSpPr>
        <p:spPr>
          <a:xfrm>
            <a:off x="123825" y="200025"/>
            <a:ext cx="11801475" cy="66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FD37E"/>
              </a:buClr>
              <a:buSzPts val="4000"/>
              <a:buFont typeface="Century Gothic"/>
              <a:buNone/>
            </a:pPr>
            <a:r>
              <a:rPr lang="en-US" sz="4000" b="1">
                <a:solidFill>
                  <a:srgbClr val="EFD37E"/>
                </a:solidFill>
              </a:rPr>
              <a:t>SUMMARY</a:t>
            </a:r>
            <a:r>
              <a:rPr lang="en-US" sz="2000" b="1">
                <a:solidFill>
                  <a:srgbClr val="EFD37E"/>
                </a:solidFill>
              </a:rPr>
              <a:t>(Contd)</a:t>
            </a:r>
            <a:endParaRPr/>
          </a:p>
        </p:txBody>
      </p:sp>
      <p:graphicFrame>
        <p:nvGraphicFramePr>
          <p:cNvPr id="175" name="Google Shape;175;p4"/>
          <p:cNvGraphicFramePr/>
          <p:nvPr/>
        </p:nvGraphicFramePr>
        <p:xfrm>
          <a:off x="538480" y="971550"/>
          <a:ext cx="11386800" cy="5686450"/>
        </p:xfrm>
        <a:graphic>
          <a:graphicData uri="http://schemas.openxmlformats.org/drawingml/2006/table">
            <a:tbl>
              <a:tblPr firstRow="1" bandRow="1">
                <a:noFill/>
                <a:tableStyleId>{721A6A28-E66E-4D6B-8036-851338561533}</a:tableStyleId>
              </a:tblPr>
              <a:tblGrid>
                <a:gridCol w="568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3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6D1D8"/>
                        </a:buClr>
                        <a:buSzPts val="128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accen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OPEN OPPORTUNITY BY -TOP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DD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6D1D8"/>
                        </a:buClr>
                        <a:buSzPts val="1280"/>
                        <a:buFont typeface="Noto Sans Symbols"/>
                        <a:buNone/>
                      </a:pPr>
                      <a:r>
                        <a:rPr lang="en-US" sz="1600" b="1" i="0">
                          <a:solidFill>
                            <a:schemeClr val="accen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OPPORTUNITY PRODUCT DISTRUBUTION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D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6D1D8"/>
                        </a:buClr>
                        <a:buSzPts val="1280"/>
                        <a:buFont typeface="Noto Sans Symbols"/>
                        <a:buNone/>
                      </a:pPr>
                      <a:r>
                        <a:rPr lang="en-US" sz="1600" b="1" i="0">
                          <a:solidFill>
                            <a:schemeClr val="accen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STAGE FUNNEL BY REVENUE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DD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6D1D8"/>
                        </a:buClr>
                        <a:buSzPts val="1440"/>
                        <a:buFont typeface="Noto Sans Symbols"/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</a:rPr>
                        <a:t>   </a:t>
                      </a:r>
                      <a:r>
                        <a:rPr lang="en-US" sz="1600" b="1" i="0">
                          <a:solidFill>
                            <a:schemeClr val="accen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OPPORTUNITY BY REVENUE –TOP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D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6" name="Google Shape;176;p4"/>
          <p:cNvGraphicFramePr/>
          <p:nvPr>
            <p:extLst>
              <p:ext uri="{D42A27DB-BD31-4B8C-83A1-F6EECF244321}">
                <p14:modId xmlns:p14="http://schemas.microsoft.com/office/powerpoint/2010/main" val="3430788358"/>
              </p:ext>
            </p:extLst>
          </p:nvPr>
        </p:nvGraphicFramePr>
        <p:xfrm>
          <a:off x="847725" y="4145278"/>
          <a:ext cx="5067300" cy="2422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7" name="Google Shape;177;p4"/>
          <p:cNvGraphicFramePr/>
          <p:nvPr>
            <p:extLst>
              <p:ext uri="{D42A27DB-BD31-4B8C-83A1-F6EECF244321}">
                <p14:modId xmlns:p14="http://schemas.microsoft.com/office/powerpoint/2010/main" val="276626655"/>
              </p:ext>
            </p:extLst>
          </p:nvPr>
        </p:nvGraphicFramePr>
        <p:xfrm>
          <a:off x="6432550" y="4167074"/>
          <a:ext cx="5245100" cy="2400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8" name="Google Shape;178;p4"/>
          <p:cNvGraphicFramePr/>
          <p:nvPr>
            <p:extLst>
              <p:ext uri="{D42A27DB-BD31-4B8C-83A1-F6EECF244321}">
                <p14:modId xmlns:p14="http://schemas.microsoft.com/office/powerpoint/2010/main" val="3050693288"/>
              </p:ext>
            </p:extLst>
          </p:nvPr>
        </p:nvGraphicFramePr>
        <p:xfrm>
          <a:off x="6550660" y="1314450"/>
          <a:ext cx="5008880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9" name="Google Shape;179;p4"/>
          <p:cNvGraphicFramePr/>
          <p:nvPr>
            <p:extLst>
              <p:ext uri="{D42A27DB-BD31-4B8C-83A1-F6EECF244321}">
                <p14:modId xmlns:p14="http://schemas.microsoft.com/office/powerpoint/2010/main" val="2958635195"/>
              </p:ext>
            </p:extLst>
          </p:nvPr>
        </p:nvGraphicFramePr>
        <p:xfrm>
          <a:off x="847725" y="1292550"/>
          <a:ext cx="4963800" cy="242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26A6C"/>
            </a:gs>
            <a:gs pos="100000">
              <a:srgbClr val="1B49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>
            <a:spLocks noGrp="1"/>
          </p:cNvSpPr>
          <p:nvPr>
            <p:ph type="body" idx="4294967295"/>
          </p:nvPr>
        </p:nvSpPr>
        <p:spPr>
          <a:xfrm>
            <a:off x="0" y="125413"/>
            <a:ext cx="11518900" cy="5938837"/>
          </a:xfrm>
          <a:prstGeom prst="rect">
            <a:avLst/>
          </a:prstGeom>
          <a:solidFill>
            <a:srgbClr val="163C3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AF4A0D"/>
                </a:solidFill>
              </a:rPr>
              <a:t>EXCEL DASHBOARD</a:t>
            </a:r>
            <a:endParaRPr sz="4000" b="1">
              <a:solidFill>
                <a:srgbClr val="AF4A0D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040"/>
              <a:buNone/>
            </a:pPr>
            <a:endParaRPr sz="1300" b="1"/>
          </a:p>
          <a:p>
            <a:pPr marL="342900" lvl="0" indent="-27686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040"/>
              <a:buNone/>
            </a:pPr>
            <a:endParaRPr sz="1300"/>
          </a:p>
        </p:txBody>
      </p:sp>
      <p:pic>
        <p:nvPicPr>
          <p:cNvPr id="185" name="Google Shape;18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7974" y="173255"/>
            <a:ext cx="2237769" cy="620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5"/>
          <p:cNvCxnSpPr/>
          <p:nvPr/>
        </p:nvCxnSpPr>
        <p:spPr>
          <a:xfrm>
            <a:off x="336883" y="794236"/>
            <a:ext cx="11518232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7" name="Google Shape;18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883" y="936960"/>
            <a:ext cx="11518232" cy="5654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26A6C"/>
            </a:gs>
            <a:gs pos="100000">
              <a:srgbClr val="1B49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body" idx="4294967295"/>
          </p:nvPr>
        </p:nvSpPr>
        <p:spPr>
          <a:xfrm>
            <a:off x="133350" y="124926"/>
            <a:ext cx="11581130" cy="6428274"/>
          </a:xfrm>
          <a:prstGeom prst="rect">
            <a:avLst/>
          </a:prstGeom>
          <a:solidFill>
            <a:srgbClr val="163C3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chemeClr val="accent1"/>
                </a:solidFill>
              </a:rPr>
              <a:t>               TABLEAU DASHBOARD</a:t>
            </a:r>
            <a:endParaRPr sz="4000"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040"/>
              <a:buNone/>
            </a:pPr>
            <a:endParaRPr sz="1300" b="1"/>
          </a:p>
          <a:p>
            <a:pPr marL="342900" lvl="0" indent="-27686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040"/>
              <a:buNone/>
            </a:pPr>
            <a:endParaRPr sz="1300"/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0311" y="121295"/>
            <a:ext cx="2237769" cy="620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6"/>
          <p:cNvCxnSpPr/>
          <p:nvPr/>
        </p:nvCxnSpPr>
        <p:spPr>
          <a:xfrm>
            <a:off x="336884" y="852024"/>
            <a:ext cx="11518232" cy="14888"/>
          </a:xfrm>
          <a:prstGeom prst="straightConnector1">
            <a:avLst/>
          </a:prstGeom>
          <a:noFill/>
          <a:ln w="571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" name="Google Shape;19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884" y="1021324"/>
            <a:ext cx="11143916" cy="5247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26A6C"/>
            </a:gs>
            <a:gs pos="100000">
              <a:srgbClr val="1B49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>
            <a:spLocks noGrp="1"/>
          </p:cNvSpPr>
          <p:nvPr>
            <p:ph type="body" idx="4294967295"/>
          </p:nvPr>
        </p:nvSpPr>
        <p:spPr>
          <a:xfrm>
            <a:off x="243840" y="124926"/>
            <a:ext cx="11724640" cy="6631474"/>
          </a:xfrm>
          <a:prstGeom prst="rect">
            <a:avLst/>
          </a:prstGeom>
          <a:solidFill>
            <a:srgbClr val="163C3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chemeClr val="accent1"/>
                </a:solidFill>
              </a:rPr>
              <a:t>                  POWER BI DASHBOARD</a:t>
            </a:r>
            <a:endParaRPr sz="4000"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040"/>
              <a:buNone/>
            </a:pPr>
            <a:endParaRPr sz="1300" b="1"/>
          </a:p>
          <a:p>
            <a:pPr marL="342900" lvl="0" indent="-27686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040"/>
              <a:buNone/>
            </a:pPr>
            <a:endParaRPr sz="1300"/>
          </a:p>
        </p:txBody>
      </p:sp>
      <p:pic>
        <p:nvPicPr>
          <p:cNvPr id="201" name="Google Shape;20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8134" y="173255"/>
            <a:ext cx="2237769" cy="620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7"/>
          <p:cNvCxnSpPr/>
          <p:nvPr/>
        </p:nvCxnSpPr>
        <p:spPr>
          <a:xfrm>
            <a:off x="336884" y="794236"/>
            <a:ext cx="11518232" cy="14888"/>
          </a:xfrm>
          <a:prstGeom prst="straightConnector1">
            <a:avLst/>
          </a:prstGeom>
          <a:noFill/>
          <a:ln w="571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3" name="Google Shape;20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958" y="933481"/>
            <a:ext cx="11346083" cy="575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5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sz="4000" b="1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209" name="Google Shape;209;p8"/>
          <p:cNvSpPr txBox="1">
            <a:spLocks noGrp="1"/>
          </p:cNvSpPr>
          <p:nvPr>
            <p:ph type="body" idx="1"/>
          </p:nvPr>
        </p:nvSpPr>
        <p:spPr>
          <a:xfrm>
            <a:off x="467360" y="1107440"/>
            <a:ext cx="11206480" cy="514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The insights drawn from the analysis are as follows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Total revenue is 7M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Abhinav Shivam accounted for most number of meetings(7) by an account executive.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Divya Dhingra accounted for the most number of invoice by an account executive.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Total premium paid is 143M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The number of meetings in 2020 is 31 which is  more than the meeting count in 2019.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Total opportunities is 49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The top 4  contributors of revenue in terms of open opportunity includes fire,EL Group Mediclaim,DB Mega Policy and CVP DMC.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The total number of clients is 204 while the total number of policies is 199.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Widescreen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Noto Sans Symbols</vt:lpstr>
      <vt:lpstr>Century Gothic</vt:lpstr>
      <vt:lpstr>Arial</vt:lpstr>
      <vt:lpstr>Ion</vt:lpstr>
      <vt:lpstr>INSURANCE  ANALYTICS PROJECT By using MS Excel, MySQL, Tableau, Power BI   </vt:lpstr>
      <vt:lpstr>PowerPoint Presentation</vt:lpstr>
      <vt:lpstr>SUMMARY</vt:lpstr>
      <vt:lpstr>SUMMARY(Contd)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 ANALYTICS PROJECT By using MS Excel, MySQL, Tableau, Power BI   </dc:title>
  <dc:creator>Murugesan Shalini</dc:creator>
  <cp:lastModifiedBy>Murugesan Shalini</cp:lastModifiedBy>
  <cp:revision>1</cp:revision>
  <dcterms:created xsi:type="dcterms:W3CDTF">2023-08-21T21:12:56Z</dcterms:created>
  <dcterms:modified xsi:type="dcterms:W3CDTF">2023-08-25T16:29:56Z</dcterms:modified>
</cp:coreProperties>
</file>