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0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1143000"/>
            <a:ext cx="8743950" cy="4914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9115" y="273113"/>
            <a:ext cx="9490392" cy="14899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8026" y="1847278"/>
            <a:ext cx="5732145" cy="429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</a:rPr>
              <a:t>Employee</a:t>
            </a:r>
            <a:r>
              <a:rPr sz="3200" spc="-55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Data</a:t>
            </a:r>
            <a:r>
              <a:rPr sz="3200" spc="-7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Analysis</a:t>
            </a:r>
            <a:r>
              <a:rPr sz="3200" spc="-90" dirty="0">
                <a:solidFill>
                  <a:srgbClr val="0E0E0E"/>
                </a:solidFill>
              </a:rPr>
              <a:t> </a:t>
            </a:r>
            <a:r>
              <a:rPr sz="3200" dirty="0">
                <a:solidFill>
                  <a:srgbClr val="0E0E0E"/>
                </a:solidFill>
              </a:rPr>
              <a:t>using</a:t>
            </a:r>
            <a:r>
              <a:rPr sz="3200" spc="-65" dirty="0">
                <a:solidFill>
                  <a:srgbClr val="0E0E0E"/>
                </a:solidFill>
              </a:rPr>
              <a:t> </a:t>
            </a:r>
            <a:r>
              <a:rPr sz="3200" spc="-10" dirty="0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635250" y="3332797"/>
            <a:ext cx="5003165" cy="186442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04595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Shalini. 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REGISTER</a:t>
            </a:r>
            <a:r>
              <a:rPr lang="en-US"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NO:</a:t>
            </a:r>
            <a:r>
              <a:rPr lang="en-IN" sz="2400" spc="-55" dirty="0">
                <a:latin typeface="Calibri"/>
                <a:cs typeface="Calibri"/>
              </a:rPr>
              <a:t>122201949</a:t>
            </a:r>
          </a:p>
          <a:p>
            <a:pPr marL="12700" marR="1204595">
              <a:lnSpc>
                <a:spcPct val="100400"/>
              </a:lnSpc>
              <a:spcBef>
                <a:spcPts val="90"/>
              </a:spcBef>
            </a:pPr>
            <a:r>
              <a:rPr sz="2400" spc="-35" dirty="0">
                <a:latin typeface="Calibri"/>
                <a:cs typeface="Calibri"/>
              </a:rPr>
              <a:t>DEPARTMENT:3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year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B.Com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CS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25"/>
              </a:spcBef>
              <a:tabLst>
                <a:tab pos="1336040" algn="l"/>
              </a:tabLst>
            </a:pPr>
            <a:r>
              <a:rPr sz="2400" spc="-10" dirty="0">
                <a:latin typeface="Calibri"/>
                <a:cs typeface="Calibri"/>
              </a:rPr>
              <a:t>COLLEGE:</a:t>
            </a:r>
            <a:r>
              <a:rPr sz="2400" dirty="0">
                <a:latin typeface="Calibri"/>
                <a:cs typeface="Calibri"/>
              </a:rPr>
              <a:t>	Chevalier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0" dirty="0">
                <a:latin typeface="Calibri"/>
                <a:cs typeface="Calibri"/>
              </a:rPr>
              <a:t>T.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Thomas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Elizabeth </a:t>
            </a:r>
            <a:r>
              <a:rPr sz="2400" dirty="0">
                <a:latin typeface="Calibri"/>
                <a:cs typeface="Calibri"/>
              </a:rPr>
              <a:t>College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Women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29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19150" y="1227137"/>
            <a:ext cx="2733040" cy="5250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We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predictive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techniques, </a:t>
            </a: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logistic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regression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machine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learning </a:t>
            </a:r>
            <a:r>
              <a:rPr sz="1800" dirty="0">
                <a:latin typeface="Calibri"/>
                <a:cs typeface="Calibri"/>
              </a:rPr>
              <a:t>algorithms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decision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trees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random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forests,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analyze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factors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influencing </a:t>
            </a:r>
            <a:r>
              <a:rPr sz="1800" spc="-25" dirty="0">
                <a:latin typeface="Calibri"/>
                <a:cs typeface="Calibri"/>
              </a:rPr>
              <a:t>turnover.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20" dirty="0">
                <a:latin typeface="Calibri"/>
                <a:cs typeface="Calibri"/>
              </a:rPr>
              <a:t> will </a:t>
            </a:r>
            <a:r>
              <a:rPr sz="1800" dirty="0">
                <a:latin typeface="Calibri"/>
                <a:cs typeface="Calibri"/>
              </a:rPr>
              <a:t>enable us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forecast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which </a:t>
            </a:r>
            <a:r>
              <a:rPr sz="1800" spc="-10" dirty="0">
                <a:latin typeface="Calibri"/>
                <a:cs typeface="Calibri"/>
              </a:rPr>
              <a:t>employees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risk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leaving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understand</a:t>
            </a:r>
            <a:r>
              <a:rPr sz="1800" spc="-25" dirty="0">
                <a:latin typeface="Calibri"/>
                <a:cs typeface="Calibri"/>
              </a:rPr>
              <a:t> the </a:t>
            </a:r>
            <a:r>
              <a:rPr sz="1800" dirty="0">
                <a:latin typeface="Calibri"/>
                <a:cs typeface="Calibri"/>
              </a:rPr>
              <a:t>underlying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causes,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allowing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targeted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interventions </a:t>
            </a:r>
            <a:r>
              <a:rPr sz="1800" dirty="0">
                <a:latin typeface="Calibri"/>
                <a:cs typeface="Calibri"/>
              </a:rPr>
              <a:t>such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 </a:t>
            </a:r>
            <a:r>
              <a:rPr sz="1800" spc="-10" dirty="0">
                <a:latin typeface="Calibri"/>
                <a:cs typeface="Calibri"/>
              </a:rPr>
              <a:t>personalized development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tailored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incentives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overall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8150" y="1990725"/>
            <a:ext cx="7400925" cy="40862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0152" y="1004887"/>
            <a:ext cx="242951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>
                <a:latin typeface="Trebuchet MS"/>
                <a:cs typeface="Trebuchet MS"/>
              </a:rPr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5909" y="2529141"/>
            <a:ext cx="3394075" cy="3324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00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yield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 </a:t>
            </a:r>
            <a:r>
              <a:rPr sz="1800" dirty="0">
                <a:latin typeface="Calibri"/>
                <a:cs typeface="Calibri"/>
              </a:rPr>
              <a:t>detailed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analysis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20" dirty="0">
                <a:latin typeface="Calibri"/>
                <a:cs typeface="Calibri"/>
              </a:rPr>
              <a:t> risk </a:t>
            </a:r>
            <a:r>
              <a:rPr sz="1800" spc="-10" dirty="0">
                <a:latin typeface="Calibri"/>
                <a:cs typeface="Calibri"/>
              </a:rPr>
              <a:t>factors,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identify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high- </a:t>
            </a:r>
            <a:r>
              <a:rPr sz="1800" dirty="0">
                <a:latin typeface="Calibri"/>
                <a:cs typeface="Calibri"/>
              </a:rPr>
              <a:t>risk </a:t>
            </a:r>
            <a:r>
              <a:rPr sz="1800" spc="-10" dirty="0">
                <a:latin typeface="Calibri"/>
                <a:cs typeface="Calibri"/>
              </a:rPr>
              <a:t>employees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drivers </a:t>
            </a:r>
            <a:r>
              <a:rPr sz="1800" dirty="0">
                <a:latin typeface="Calibri"/>
                <a:cs typeface="Calibri"/>
              </a:rPr>
              <a:t>behind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potential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departure.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By </a:t>
            </a:r>
            <a:r>
              <a:rPr sz="1800" spc="-10" dirty="0">
                <a:latin typeface="Calibri"/>
                <a:cs typeface="Calibri"/>
              </a:rPr>
              <a:t>implementing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targeted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 strategies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insights,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anticipate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15%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reduction </a:t>
            </a:r>
            <a:r>
              <a:rPr sz="1800" spc="-2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months,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satisfaction,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increased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 stability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33850" y="1562100"/>
            <a:ext cx="7010400" cy="50863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615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0555" y="2153348"/>
            <a:ext cx="4466590" cy="25038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1800" dirty="0">
                <a:latin typeface="Calibri"/>
                <a:cs typeface="Calibri"/>
              </a:rPr>
              <a:t>By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leveraging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modeling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identify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factors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implementing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targeted retention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strategies,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15%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year.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 </a:t>
            </a:r>
            <a:r>
              <a:rPr sz="1800" spc="-10" dirty="0">
                <a:latin typeface="Calibri"/>
                <a:cs typeface="Calibri"/>
              </a:rPr>
              <a:t>approach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satisfaction, </a:t>
            </a:r>
            <a:r>
              <a:rPr sz="1800" dirty="0">
                <a:latin typeface="Calibri"/>
                <a:cs typeface="Calibri"/>
              </a:rPr>
              <a:t>lower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recruitment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costs,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improve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overall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productivity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morale, </a:t>
            </a: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stable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successful organization.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6825" y="1704975"/>
            <a:ext cx="6686550" cy="3762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77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7675" y="1019175"/>
            <a:ext cx="8124825" cy="45720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latin typeface="Trebuchet MS"/>
                <a:cs typeface="Trebuchet MS"/>
              </a:rPr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467225" cy="34340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spc="10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spc="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563435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865" algn="l"/>
              </a:tabLst>
            </a:pPr>
            <a:r>
              <a:rPr sz="4250" spc="-10" dirty="0">
                <a:latin typeface="Trebuchet MS"/>
                <a:cs typeface="Trebuchet MS"/>
              </a:rPr>
              <a:t>PROBLEM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80" dirty="0">
                <a:latin typeface="Trebuchet MS"/>
                <a:cs typeface="Trebuchet MS"/>
              </a:rPr>
              <a:t>STATEMENT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16317" y="2352357"/>
            <a:ext cx="5412740" cy="3047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8450" marR="5080" indent="-286385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High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hurting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organization's </a:t>
            </a:r>
            <a:r>
              <a:rPr sz="1800" spc="-20" dirty="0">
                <a:latin typeface="Calibri"/>
                <a:cs typeface="Calibri"/>
              </a:rPr>
              <a:t>productivity,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morale,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finances,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25%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increase </a:t>
            </a:r>
            <a:r>
              <a:rPr sz="1800" dirty="0">
                <a:latin typeface="Calibri"/>
                <a:cs typeface="Calibri"/>
              </a:rPr>
              <a:t>over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past </a:t>
            </a:r>
            <a:r>
              <a:rPr sz="1800" spc="-20" dirty="0">
                <a:latin typeface="Calibri"/>
                <a:cs typeface="Calibri"/>
              </a:rPr>
              <a:t>year.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85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118745" indent="-286385">
              <a:lnSpc>
                <a:spcPct val="1008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Key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reasons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include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lack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career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growth,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insufficient compensation,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work-life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balance.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138430" indent="-286385">
              <a:lnSpc>
                <a:spcPts val="211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reduce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15%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within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next </a:t>
            </a:r>
            <a:r>
              <a:rPr sz="1800" dirty="0">
                <a:latin typeface="Calibri"/>
                <a:cs typeface="Calibri"/>
              </a:rPr>
              <a:t>12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months.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3"/>
            <a:ext cx="526478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4250" spc="-10" dirty="0">
                <a:latin typeface="Trebuchet MS"/>
                <a:cs typeface="Trebuchet MS"/>
              </a:rPr>
              <a:t>PROJECT</a:t>
            </a:r>
            <a:r>
              <a:rPr sz="4250" dirty="0">
                <a:latin typeface="Trebuchet MS"/>
                <a:cs typeface="Trebuchet MS"/>
              </a:rPr>
              <a:t>	</a:t>
            </a:r>
            <a:r>
              <a:rPr sz="4250" spc="-10" dirty="0">
                <a:latin typeface="Trebuchet MS"/>
                <a:cs typeface="Trebuchet MS"/>
              </a:rPr>
              <a:t>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70292" y="2160206"/>
            <a:ext cx="5299710" cy="332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aims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to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reduce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the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organization's</a:t>
            </a:r>
            <a:r>
              <a:rPr sz="2400" spc="-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employee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rate,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which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has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risen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by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25%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over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past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year,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impacting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productivity,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morale,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costs. 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We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will</a:t>
            </a:r>
            <a:r>
              <a:rPr sz="24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identify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root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causes,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such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as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career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growth,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compensation,</a:t>
            </a:r>
            <a:r>
              <a:rPr sz="2400" spc="-4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work-</a:t>
            </a:r>
            <a:r>
              <a:rPr sz="2400" spc="-20" dirty="0">
                <a:solidFill>
                  <a:srgbClr val="0D0D0D"/>
                </a:solidFill>
                <a:latin typeface="Times New Roman"/>
                <a:cs typeface="Times New Roman"/>
              </a:rPr>
              <a:t>life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balance,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400" spc="-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implement</a:t>
            </a:r>
            <a:r>
              <a:rPr sz="24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strategies</a:t>
            </a:r>
            <a:r>
              <a:rPr sz="24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to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achieve</a:t>
            </a:r>
            <a:r>
              <a:rPr sz="2400" spc="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a</a:t>
            </a:r>
            <a:r>
              <a:rPr sz="2400" spc="-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15%</a:t>
            </a:r>
            <a:r>
              <a:rPr sz="24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reduction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in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turnover</a:t>
            </a:r>
            <a:r>
              <a:rPr sz="2400" spc="-6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within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next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D0D0D"/>
                </a:solidFill>
                <a:latin typeface="Times New Roman"/>
                <a:cs typeface="Times New Roman"/>
              </a:rPr>
              <a:t>12</a:t>
            </a:r>
            <a:r>
              <a:rPr sz="2400" spc="-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D0D0D"/>
                </a:solidFill>
                <a:latin typeface="Times New Roman"/>
                <a:cs typeface="Times New Roman"/>
              </a:rPr>
              <a:t>months.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66" rIns="0" bIns="0" rtlCol="0">
            <a:spAutoFit/>
          </a:bodyPr>
          <a:lstStyle/>
          <a:p>
            <a:pPr marL="173355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Trebuchet MS"/>
                <a:cs typeface="Trebuchet MS"/>
              </a:rPr>
              <a:t>WHO</a:t>
            </a:r>
            <a:r>
              <a:rPr sz="3200" spc="-23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ARE</a:t>
            </a:r>
            <a:r>
              <a:rPr sz="3200" spc="-8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THE</a:t>
            </a:r>
            <a:r>
              <a:rPr sz="3200" spc="-6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END</a:t>
            </a:r>
            <a:r>
              <a:rPr sz="3200" spc="-70" dirty="0">
                <a:latin typeface="Trebuchet MS"/>
                <a:cs typeface="Trebuchet MS"/>
              </a:rPr>
              <a:t> </a:t>
            </a:r>
            <a:r>
              <a:rPr sz="3200" spc="-10" dirty="0">
                <a:latin typeface="Trebuchet MS"/>
                <a:cs typeface="Trebuchet MS"/>
              </a:rPr>
              <a:t>USERS?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70242" y="2240216"/>
            <a:ext cx="5937885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users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 the </a:t>
            </a:r>
            <a:r>
              <a:rPr sz="1800" spc="-10" dirty="0">
                <a:latin typeface="Calibri"/>
                <a:cs typeface="Calibri"/>
              </a:rPr>
              <a:t>organization’s</a:t>
            </a:r>
            <a:endParaRPr sz="1800">
              <a:latin typeface="Calibri"/>
              <a:cs typeface="Calibri"/>
            </a:endParaRPr>
          </a:p>
          <a:p>
            <a:pPr marL="298450">
              <a:lnSpc>
                <a:spcPct val="100000"/>
              </a:lnSpc>
              <a:spcBef>
                <a:spcPts val="20"/>
              </a:spcBef>
            </a:pPr>
            <a:r>
              <a:rPr sz="1800" spc="-10" dirty="0">
                <a:latin typeface="Calibri"/>
                <a:cs typeface="Calibri"/>
              </a:rPr>
              <a:t>employees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managers.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997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Employees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career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 </a:t>
            </a:r>
            <a:r>
              <a:rPr sz="1800" dirty="0">
                <a:latin typeface="Calibri"/>
                <a:cs typeface="Calibri"/>
              </a:rPr>
              <a:t>opportunities,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compensation,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work-</a:t>
            </a:r>
            <a:r>
              <a:rPr sz="1800" spc="-20" dirty="0">
                <a:latin typeface="Calibri"/>
                <a:cs typeface="Calibri"/>
              </a:rPr>
              <a:t>life </a:t>
            </a:r>
            <a:r>
              <a:rPr sz="1800" dirty="0">
                <a:latin typeface="Calibri"/>
                <a:cs typeface="Calibri"/>
              </a:rPr>
              <a:t>balance,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while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managers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experience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reduced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turnover, </a:t>
            </a:r>
            <a:r>
              <a:rPr sz="1800" dirty="0">
                <a:latin typeface="Calibri"/>
                <a:cs typeface="Calibri"/>
              </a:rPr>
              <a:t>improved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stability,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higher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productivity.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298450" marR="476250" indent="-286385">
              <a:lnSpc>
                <a:spcPct val="99100"/>
              </a:lnSpc>
              <a:buFont typeface="Arial MT"/>
              <a:buChar char="•"/>
              <a:tabLst>
                <a:tab pos="298450" algn="l"/>
              </a:tabLst>
            </a:pPr>
            <a:r>
              <a:rPr sz="1800" spc="-10" dirty="0">
                <a:latin typeface="Calibri"/>
                <a:cs typeface="Calibri"/>
              </a:rPr>
              <a:t>Additionally,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human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resources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team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utilize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strategies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tools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developed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monitor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 </a:t>
            </a:r>
            <a:r>
              <a:rPr sz="1800" dirty="0">
                <a:latin typeface="Calibri"/>
                <a:cs typeface="Calibri"/>
              </a:rPr>
              <a:t>employee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satisfaction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retention.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3175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rebuchet MS"/>
                <a:cs typeface="Trebuchet MS"/>
              </a:rPr>
              <a:t>OUR</a:t>
            </a:r>
            <a:r>
              <a:rPr sz="3600" spc="-95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SOLUTION</a:t>
            </a:r>
            <a:r>
              <a:rPr sz="3600" spc="-350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AND</a:t>
            </a:r>
            <a:r>
              <a:rPr sz="3600" spc="-25" dirty="0">
                <a:latin typeface="Trebuchet MS"/>
                <a:cs typeface="Trebuchet MS"/>
              </a:rPr>
              <a:t> </a:t>
            </a:r>
            <a:r>
              <a:rPr sz="3600" dirty="0">
                <a:latin typeface="Trebuchet MS"/>
                <a:cs typeface="Trebuchet MS"/>
              </a:rPr>
              <a:t>ITS</a:t>
            </a:r>
            <a:r>
              <a:rPr sz="3600" spc="-5" dirty="0">
                <a:latin typeface="Trebuchet MS"/>
                <a:cs typeface="Trebuchet MS"/>
              </a:rPr>
              <a:t> </a:t>
            </a:r>
            <a:r>
              <a:rPr sz="3600" spc="-25" dirty="0">
                <a:latin typeface="Trebuchet MS"/>
                <a:cs typeface="Trebuchet MS"/>
              </a:rPr>
              <a:t>VALUE</a:t>
            </a:r>
            <a:r>
              <a:rPr sz="3600" spc="-120" dirty="0">
                <a:latin typeface="Trebuchet MS"/>
                <a:cs typeface="Trebuchet MS"/>
              </a:rPr>
              <a:t> </a:t>
            </a:r>
            <a:r>
              <a:rPr sz="3600" spc="-10" dirty="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133725" y="2028253"/>
            <a:ext cx="4382135" cy="3600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Our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solution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comprehensive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retention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strategy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focuses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improving </a:t>
            </a:r>
            <a:r>
              <a:rPr sz="1800" dirty="0">
                <a:latin typeface="Calibri"/>
                <a:cs typeface="Calibri"/>
              </a:rPr>
              <a:t>career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opportunities,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offering competitive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compensation, and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promoting </a:t>
            </a:r>
            <a:r>
              <a:rPr sz="1800" dirty="0">
                <a:latin typeface="Calibri"/>
                <a:cs typeface="Calibri"/>
              </a:rPr>
              <a:t>better</a:t>
            </a:r>
            <a:r>
              <a:rPr sz="1800" spc="-20" dirty="0">
                <a:latin typeface="Calibri"/>
                <a:cs typeface="Calibri"/>
              </a:rPr>
              <a:t> work-</a:t>
            </a:r>
            <a:r>
              <a:rPr sz="1800" dirty="0">
                <a:latin typeface="Calibri"/>
                <a:cs typeface="Calibri"/>
              </a:rPr>
              <a:t>life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balance.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approach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aims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reduce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turnover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10" dirty="0">
                <a:latin typeface="Calibri"/>
                <a:cs typeface="Calibri"/>
              </a:rPr>
              <a:t> enhancing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employee satisfaction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engagement,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leading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lower </a:t>
            </a:r>
            <a:r>
              <a:rPr sz="1800" dirty="0">
                <a:latin typeface="Calibri"/>
                <a:cs typeface="Calibri"/>
              </a:rPr>
              <a:t>recruitment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costs,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improved </a:t>
            </a:r>
            <a:r>
              <a:rPr sz="1800" spc="-20" dirty="0">
                <a:latin typeface="Calibri"/>
                <a:cs typeface="Calibri"/>
              </a:rPr>
              <a:t>productivity,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stronger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workplace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culture.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value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proposition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stable, motivated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workforce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contributes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long- </a:t>
            </a:r>
            <a:r>
              <a:rPr sz="1800" dirty="0">
                <a:latin typeface="Calibri"/>
                <a:cs typeface="Calibri"/>
              </a:rPr>
              <a:t>term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organizational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success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competitiveness.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4234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spc="-3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4111" rIns="0" bIns="0" rtlCol="0">
            <a:spAutoFit/>
          </a:bodyPr>
          <a:lstStyle/>
          <a:p>
            <a:pPr marL="213360">
              <a:lnSpc>
                <a:spcPct val="100000"/>
              </a:lnSpc>
              <a:spcBef>
                <a:spcPts val="130"/>
              </a:spcBef>
            </a:pPr>
            <a:r>
              <a:rPr sz="4250" dirty="0">
                <a:latin typeface="Trebuchet MS"/>
                <a:cs typeface="Trebuchet MS"/>
              </a:rPr>
              <a:t>THE</a:t>
            </a:r>
            <a:r>
              <a:rPr sz="4250" spc="-2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"WOW"</a:t>
            </a:r>
            <a:r>
              <a:rPr sz="4250" spc="80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IN</a:t>
            </a:r>
            <a:r>
              <a:rPr sz="4250" spc="-35" dirty="0">
                <a:latin typeface="Trebuchet MS"/>
                <a:cs typeface="Trebuchet MS"/>
              </a:rPr>
              <a:t> </a:t>
            </a:r>
            <a:r>
              <a:rPr sz="4250" dirty="0">
                <a:latin typeface="Trebuchet MS"/>
                <a:cs typeface="Trebuchet MS"/>
              </a:rPr>
              <a:t>OUR</a:t>
            </a:r>
            <a:r>
              <a:rPr sz="4250" spc="-45" dirty="0">
                <a:latin typeface="Trebuchet MS"/>
                <a:cs typeface="Trebuchet MS"/>
              </a:rPr>
              <a:t> </a:t>
            </a:r>
            <a:r>
              <a:rPr sz="4250" spc="-10" dirty="0">
                <a:latin typeface="Trebuchet MS"/>
                <a:cs typeface="Trebuchet MS"/>
              </a:rPr>
              <a:t>SOLUTION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65"/>
              </a:spcBef>
            </a:pPr>
            <a:r>
              <a:rPr dirty="0"/>
              <a:t>Our</a:t>
            </a:r>
            <a:r>
              <a:rPr spc="95" dirty="0"/>
              <a:t> </a:t>
            </a:r>
            <a:r>
              <a:rPr dirty="0"/>
              <a:t>solution</a:t>
            </a:r>
            <a:r>
              <a:rPr spc="85" dirty="0"/>
              <a:t> </a:t>
            </a:r>
            <a:r>
              <a:rPr dirty="0"/>
              <a:t>goes</a:t>
            </a:r>
            <a:r>
              <a:rPr spc="90" dirty="0"/>
              <a:t> </a:t>
            </a:r>
            <a:r>
              <a:rPr dirty="0"/>
              <a:t>beyond</a:t>
            </a:r>
            <a:r>
              <a:rPr spc="85" dirty="0"/>
              <a:t> </a:t>
            </a:r>
            <a:r>
              <a:rPr spc="-10" dirty="0"/>
              <a:t>traditional </a:t>
            </a:r>
            <a:r>
              <a:rPr dirty="0"/>
              <a:t>retention</a:t>
            </a:r>
            <a:r>
              <a:rPr spc="114" dirty="0"/>
              <a:t> </a:t>
            </a:r>
            <a:r>
              <a:rPr dirty="0"/>
              <a:t>strategies</a:t>
            </a:r>
            <a:r>
              <a:rPr spc="120" dirty="0"/>
              <a:t> </a:t>
            </a:r>
            <a:r>
              <a:rPr dirty="0"/>
              <a:t>by</a:t>
            </a:r>
            <a:r>
              <a:rPr spc="110" dirty="0"/>
              <a:t> </a:t>
            </a:r>
            <a:r>
              <a:rPr dirty="0"/>
              <a:t>using</a:t>
            </a:r>
            <a:r>
              <a:rPr spc="114" dirty="0"/>
              <a:t> </a:t>
            </a:r>
            <a:r>
              <a:rPr dirty="0"/>
              <a:t>data-</a:t>
            </a:r>
            <a:r>
              <a:rPr spc="-10" dirty="0"/>
              <a:t>driven </a:t>
            </a:r>
            <a:r>
              <a:rPr dirty="0"/>
              <a:t>insights to</a:t>
            </a:r>
            <a:r>
              <a:rPr spc="70" dirty="0"/>
              <a:t> </a:t>
            </a:r>
            <a:r>
              <a:rPr dirty="0"/>
              <a:t>create</a:t>
            </a:r>
            <a:r>
              <a:rPr spc="75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spc="-10" dirty="0"/>
              <a:t>personalized </a:t>
            </a:r>
            <a:r>
              <a:rPr dirty="0"/>
              <a:t>employee</a:t>
            </a:r>
            <a:r>
              <a:rPr spc="100" dirty="0"/>
              <a:t> </a:t>
            </a:r>
            <a:r>
              <a:rPr dirty="0"/>
              <a:t>experience.</a:t>
            </a:r>
            <a:r>
              <a:rPr spc="40" dirty="0"/>
              <a:t> </a:t>
            </a:r>
            <a:r>
              <a:rPr dirty="0"/>
              <a:t>By</a:t>
            </a:r>
            <a:r>
              <a:rPr spc="105" dirty="0"/>
              <a:t> </a:t>
            </a:r>
            <a:r>
              <a:rPr spc="-10" dirty="0"/>
              <a:t>leveraging </a:t>
            </a:r>
            <a:r>
              <a:rPr dirty="0"/>
              <a:t>predictive</a:t>
            </a:r>
            <a:r>
              <a:rPr spc="35" dirty="0"/>
              <a:t> </a:t>
            </a:r>
            <a:r>
              <a:rPr dirty="0"/>
              <a:t>analytics,</a:t>
            </a:r>
            <a:r>
              <a:rPr spc="55" dirty="0"/>
              <a:t> </a:t>
            </a:r>
            <a:r>
              <a:rPr dirty="0"/>
              <a:t>we</a:t>
            </a:r>
            <a:r>
              <a:rPr spc="120" dirty="0"/>
              <a:t> </a:t>
            </a:r>
            <a:r>
              <a:rPr dirty="0"/>
              <a:t>can</a:t>
            </a:r>
            <a:r>
              <a:rPr spc="114" dirty="0"/>
              <a:t> </a:t>
            </a:r>
            <a:r>
              <a:rPr dirty="0"/>
              <a:t>identify</a:t>
            </a:r>
            <a:r>
              <a:rPr spc="110" dirty="0"/>
              <a:t> </a:t>
            </a:r>
            <a:r>
              <a:rPr spc="-25" dirty="0"/>
              <a:t>at- </a:t>
            </a:r>
            <a:r>
              <a:rPr dirty="0"/>
              <a:t>risk</a:t>
            </a:r>
            <a:r>
              <a:rPr spc="85" dirty="0"/>
              <a:t> </a:t>
            </a:r>
            <a:r>
              <a:rPr dirty="0"/>
              <a:t>employees</a:t>
            </a:r>
            <a:r>
              <a:rPr spc="90" dirty="0"/>
              <a:t> </a:t>
            </a:r>
            <a:r>
              <a:rPr dirty="0"/>
              <a:t>and</a:t>
            </a:r>
            <a:r>
              <a:rPr spc="85" dirty="0"/>
              <a:t> </a:t>
            </a:r>
            <a:r>
              <a:rPr dirty="0"/>
              <a:t>proactively</a:t>
            </a:r>
            <a:r>
              <a:rPr spc="85" dirty="0"/>
              <a:t> </a:t>
            </a:r>
            <a:r>
              <a:rPr spc="-10" dirty="0"/>
              <a:t>address </a:t>
            </a:r>
            <a:r>
              <a:rPr dirty="0"/>
              <a:t>their</a:t>
            </a:r>
            <a:r>
              <a:rPr spc="80" dirty="0"/>
              <a:t> </a:t>
            </a:r>
            <a:r>
              <a:rPr dirty="0"/>
              <a:t>concerns</a:t>
            </a:r>
            <a:r>
              <a:rPr spc="75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dirty="0"/>
              <a:t>tailored</a:t>
            </a:r>
            <a:r>
              <a:rPr spc="65" dirty="0"/>
              <a:t> </a:t>
            </a:r>
            <a:r>
              <a:rPr spc="-10" dirty="0"/>
              <a:t>career </a:t>
            </a:r>
            <a:r>
              <a:rPr dirty="0"/>
              <a:t>development</a:t>
            </a:r>
            <a:r>
              <a:rPr spc="150" dirty="0"/>
              <a:t> </a:t>
            </a:r>
            <a:r>
              <a:rPr dirty="0"/>
              <a:t>plans,</a:t>
            </a:r>
            <a:r>
              <a:rPr spc="70" dirty="0"/>
              <a:t> </a:t>
            </a:r>
            <a:r>
              <a:rPr spc="-10" dirty="0"/>
              <a:t>personalized </a:t>
            </a:r>
            <a:r>
              <a:rPr dirty="0"/>
              <a:t>incentives,</a:t>
            </a:r>
            <a:r>
              <a:rPr spc="170" dirty="0"/>
              <a:t> </a:t>
            </a:r>
            <a:r>
              <a:rPr dirty="0"/>
              <a:t>and</a:t>
            </a:r>
            <a:r>
              <a:rPr spc="145" dirty="0"/>
              <a:t> </a:t>
            </a:r>
            <a:r>
              <a:rPr dirty="0"/>
              <a:t>customized</a:t>
            </a:r>
            <a:r>
              <a:rPr spc="140" dirty="0"/>
              <a:t> </a:t>
            </a:r>
            <a:r>
              <a:rPr dirty="0"/>
              <a:t>work-</a:t>
            </a:r>
            <a:r>
              <a:rPr spc="-20" dirty="0"/>
              <a:t>life </a:t>
            </a:r>
            <a:r>
              <a:rPr dirty="0"/>
              <a:t>balance</a:t>
            </a:r>
            <a:r>
              <a:rPr spc="65" dirty="0"/>
              <a:t> </a:t>
            </a:r>
            <a:r>
              <a:rPr spc="-10" dirty="0"/>
              <a:t>initiatives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599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Times New Roman</vt:lpstr>
      <vt:lpstr>Trebuchet MS</vt:lpstr>
      <vt:lpstr>Office Theme</vt:lpstr>
      <vt:lpstr>Employee Data Analysis using Excel</vt:lpstr>
      <vt:lpstr>PowerPoint Presentation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Padma Shendran</dc:creator>
  <cp:lastModifiedBy>Padma Shendran</cp:lastModifiedBy>
  <cp:revision>1</cp:revision>
  <dcterms:created xsi:type="dcterms:W3CDTF">2024-09-01T12:14:45Z</dcterms:created>
  <dcterms:modified xsi:type="dcterms:W3CDTF">2024-09-01T12:16:19Z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2024-08-31T00:00:00Z</vt:filetime>
  </property>
  <property fmtid="{D5CDD505-2E9C-101B-9397-08002B2CF9AE}" pid="3" name="LastSaved">
    <vt:filetime>2024-09-01T00:00:00Z</vt:filetime>
  </property>
</Properties>
</file>