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>
        <p:scale>
          <a:sx n="33" d="100"/>
          <a:sy n="33" d="100"/>
        </p:scale>
        <p:origin x="1282" y="29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lu\Downloads\Task%203_Final%20Content%20Data%20set%20(2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lu\Downloads\Task%203_Final%20Content%20Data%20set%20(2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lu\Downloads\Task%203_Final%20Content%20Data%20set%20(2)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lu\Downloads\Task%203_Final%20Content%20Data%20set%20(2)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Most</a:t>
            </a:r>
            <a:r>
              <a:rPr lang="en-IN" baseline="0"/>
              <a:t> Popular Category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'Task 3_Final Content Data set ('!$L$2:$L$6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</c:strCache>
            </c:strRef>
          </c:cat>
          <c:val>
            <c:numRef>
              <c:f>'Task 3_Final Content Data set ('!$M$2:$M$6</c:f>
              <c:numCache>
                <c:formatCode>General</c:formatCode>
                <c:ptCount val="5"/>
                <c:pt idx="0">
                  <c:v>74965</c:v>
                </c:pt>
                <c:pt idx="1">
                  <c:v>64756</c:v>
                </c:pt>
                <c:pt idx="2">
                  <c:v>66579</c:v>
                </c:pt>
                <c:pt idx="3">
                  <c:v>52511</c:v>
                </c:pt>
                <c:pt idx="4">
                  <c:v>57436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51-4C61-8946-20147D5064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2784320"/>
        <c:axId val="362789600"/>
      </c:barChart>
      <c:catAx>
        <c:axId val="36278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789600"/>
        <c:crosses val="autoZero"/>
        <c:auto val="1"/>
        <c:lblAlgn val="ctr"/>
        <c:lblOffset val="100"/>
        <c:noMultiLvlLbl val="0"/>
      </c:catAx>
      <c:valAx>
        <c:axId val="3627896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62784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400">
                <a:solidFill>
                  <a:schemeClr val="tx1"/>
                </a:solidFill>
              </a:rPr>
              <a:t>Content</a:t>
            </a:r>
            <a:r>
              <a:rPr lang="en-IN" sz="2400" baseline="0">
                <a:solidFill>
                  <a:schemeClr val="tx1"/>
                </a:solidFill>
              </a:rPr>
              <a:t> 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450-4C63-B41F-DAF2DC7CDBF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450-4C63-B41F-DAF2DC7CDBF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450-4C63-B41F-DAF2DC7CDBF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450-4C63-B41F-DAF2DC7CDBF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Sheet2!$E$2:$E$5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Sheet2!$F$2:$F$5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450-4C63-B41F-DAF2DC7CDBF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Content</a:t>
            </a:r>
            <a:r>
              <a:rPr lang="en-IN" baseline="0"/>
              <a:t> Sentiment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Sheet2!$E$2:$E$5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Sheet2!$F$2:$F$5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EC-4F9E-9A8C-7F66C5761BE3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Sheet2!$E$2:$E$5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Sheet2!$G$2:$G$5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EC-4F9E-9A8C-7F66C5761BE3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Sheet2!$E$2:$E$5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Sheet2!$H$2:$H$5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EC-4F9E-9A8C-7F66C5761BE3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Sheet2!$E$2:$E$5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Sheet2!$I$2:$I$5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4EC-4F9E-9A8C-7F66C5761B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6534928"/>
        <c:axId val="366524848"/>
      </c:barChart>
      <c:catAx>
        <c:axId val="36653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524848"/>
        <c:crosses val="autoZero"/>
        <c:auto val="1"/>
        <c:lblAlgn val="ctr"/>
        <c:lblOffset val="100"/>
        <c:noMultiLvlLbl val="0"/>
      </c:catAx>
      <c:valAx>
        <c:axId val="3665248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534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9.jpe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Relationship Id="rId9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756675" y="80264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775334" y="4026630"/>
            <a:ext cx="5841025" cy="14241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8875526" y="5159674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8875526" y="2383305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8875526" y="7936043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4187791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1E608E8-D110-1E25-91C2-048D6C57B44D}"/>
              </a:ext>
            </a:extLst>
          </p:cNvPr>
          <p:cNvSpPr txBox="1"/>
          <p:nvPr/>
        </p:nvSpPr>
        <p:spPr>
          <a:xfrm>
            <a:off x="9794909" y="153766"/>
            <a:ext cx="8610600" cy="4269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2660"/>
              </a:lnSpc>
              <a:buFont typeface="Arial" panose="020B0604020202020204" pitchFamily="34" charset="0"/>
              <a:buChar char="•"/>
            </a:pPr>
            <a:r>
              <a:rPr lang="en-IN" sz="3200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 There are a total of </a:t>
            </a:r>
            <a:r>
              <a:rPr lang="en-IN" sz="3200" b="1" spc="-19" dirty="0">
                <a:solidFill>
                  <a:srgbClr val="A100FF"/>
                </a:solidFill>
                <a:latin typeface="Graphik Regular" panose="020B0503030202060203" pitchFamily="34" charset="0"/>
              </a:rPr>
              <a:t>16 distinct </a:t>
            </a:r>
            <a:r>
              <a:rPr lang="en-IN" sz="3200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content categories.</a:t>
            </a:r>
          </a:p>
          <a:p>
            <a:pPr>
              <a:lnSpc>
                <a:spcPts val="2660"/>
              </a:lnSpc>
            </a:pPr>
            <a:endParaRPr lang="en-IN" sz="3200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 marL="571500" indent="-571500">
              <a:lnSpc>
                <a:spcPts val="2660"/>
              </a:lnSpc>
              <a:buFont typeface="Arial" panose="020B0604020202020204" pitchFamily="34" charset="0"/>
              <a:buChar char="•"/>
            </a:pPr>
            <a:r>
              <a:rPr lang="en-IN" sz="3200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Out of which </a:t>
            </a:r>
            <a:r>
              <a:rPr lang="en-IN" sz="3200" b="1" spc="-19" dirty="0">
                <a:solidFill>
                  <a:srgbClr val="A100FF"/>
                </a:solidFill>
                <a:latin typeface="Graphik Regular" panose="020B0503030202060203" pitchFamily="34" charset="0"/>
              </a:rPr>
              <a:t>animal</a:t>
            </a:r>
            <a:r>
              <a:rPr lang="en-IN" sz="3200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 and science categories are the most popular one</a:t>
            </a:r>
          </a:p>
          <a:p>
            <a:pPr>
              <a:lnSpc>
                <a:spcPts val="2660"/>
              </a:lnSpc>
            </a:pPr>
            <a:endParaRPr lang="en-IN" sz="3200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 marL="571500" indent="-571500">
              <a:lnSpc>
                <a:spcPts val="2660"/>
              </a:lnSpc>
              <a:buFont typeface="Arial" panose="020B0604020202020204" pitchFamily="34" charset="0"/>
              <a:buChar char="•"/>
            </a:pPr>
            <a:r>
              <a:rPr lang="en-IN" sz="3200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4 types of content – </a:t>
            </a:r>
            <a:r>
              <a:rPr lang="en-IN" sz="3200" b="1" spc="-19" dirty="0">
                <a:solidFill>
                  <a:srgbClr val="A100FF"/>
                </a:solidFill>
                <a:latin typeface="Graphik Regular" panose="020B0503030202060203" pitchFamily="34" charset="0"/>
              </a:rPr>
              <a:t>Photo, Video, GIF, and Audio</a:t>
            </a:r>
          </a:p>
          <a:p>
            <a:pPr marL="571500" indent="-571500">
              <a:lnSpc>
                <a:spcPts val="2660"/>
              </a:lnSpc>
              <a:buFont typeface="Arial" panose="020B0604020202020204" pitchFamily="34" charset="0"/>
              <a:buChar char="•"/>
            </a:pPr>
            <a:endParaRPr lang="en-IN" sz="3200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 marL="571500" indent="-571500">
              <a:lnSpc>
                <a:spcPts val="2660"/>
              </a:lnSpc>
              <a:buFont typeface="Arial" panose="020B0604020202020204" pitchFamily="34" charset="0"/>
              <a:buChar char="•"/>
            </a:pPr>
            <a:r>
              <a:rPr lang="en-IN" sz="3200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Out of Which people prefer </a:t>
            </a:r>
            <a:r>
              <a:rPr lang="en-IN" sz="3200" b="1" spc="-19" dirty="0">
                <a:solidFill>
                  <a:srgbClr val="A100FF"/>
                </a:solidFill>
                <a:latin typeface="Graphik Regular" panose="020B0503030202060203" pitchFamily="34" charset="0"/>
              </a:rPr>
              <a:t>photo</a:t>
            </a:r>
            <a:r>
              <a:rPr lang="en-IN" sz="3200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 and </a:t>
            </a:r>
            <a:r>
              <a:rPr lang="en-IN" sz="3200" b="1" spc="-19" dirty="0">
                <a:solidFill>
                  <a:srgbClr val="A100FF"/>
                </a:solidFill>
                <a:latin typeface="Graphik Regular" panose="020B0503030202060203" pitchFamily="34" charset="0"/>
              </a:rPr>
              <a:t>video</a:t>
            </a:r>
          </a:p>
          <a:p>
            <a:pPr marL="571500" indent="-571500">
              <a:lnSpc>
                <a:spcPts val="2660"/>
              </a:lnSpc>
              <a:buFont typeface="Arial" panose="020B0604020202020204" pitchFamily="34" charset="0"/>
              <a:buChar char="•"/>
            </a:pPr>
            <a:endParaRPr lang="en-IN" sz="3200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 marL="571500" indent="-571500">
              <a:lnSpc>
                <a:spcPts val="2660"/>
              </a:lnSpc>
              <a:buFont typeface="Arial" panose="020B0604020202020204" pitchFamily="34" charset="0"/>
              <a:buChar char="•"/>
            </a:pPr>
            <a:r>
              <a:rPr lang="en-IN" sz="3200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May month has  the highest number of post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E9CBF4-E2EC-220B-9954-6AFCD9E7B74E}"/>
              </a:ext>
            </a:extLst>
          </p:cNvPr>
          <p:cNvSpPr txBox="1"/>
          <p:nvPr/>
        </p:nvSpPr>
        <p:spPr>
          <a:xfrm>
            <a:off x="9677399" y="6265253"/>
            <a:ext cx="8408035" cy="323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2660"/>
              </a:lnSpc>
              <a:buFont typeface="Arial" panose="020B0604020202020204" pitchFamily="34" charset="0"/>
              <a:buChar char="•"/>
            </a:pPr>
            <a:r>
              <a:rPr lang="en-IN" sz="3200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 Should </a:t>
            </a:r>
            <a:r>
              <a:rPr lang="en-IN" sz="3200" b="1" spc="-19" dirty="0">
                <a:solidFill>
                  <a:srgbClr val="A100FF"/>
                </a:solidFill>
                <a:latin typeface="Graphik Regular" panose="020B0503030202060203" pitchFamily="34" charset="0"/>
              </a:rPr>
              <a:t>focus</a:t>
            </a:r>
            <a:r>
              <a:rPr lang="en-IN" sz="3200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 more on the top 5 category</a:t>
            </a:r>
          </a:p>
          <a:p>
            <a:pPr marL="571500" indent="-571500">
              <a:lnSpc>
                <a:spcPts val="2660"/>
              </a:lnSpc>
              <a:buFont typeface="Arial" panose="020B0604020202020204" pitchFamily="34" charset="0"/>
              <a:buChar char="•"/>
            </a:pPr>
            <a:endParaRPr lang="en-IN" sz="3200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 marL="571500" indent="-571500">
              <a:lnSpc>
                <a:spcPts val="2660"/>
              </a:lnSpc>
              <a:buFont typeface="Arial" panose="020B0604020202020204" pitchFamily="34" charset="0"/>
              <a:buChar char="•"/>
            </a:pPr>
            <a:r>
              <a:rPr lang="en-IN" sz="3200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Create a </a:t>
            </a:r>
            <a:r>
              <a:rPr lang="en-IN" sz="3200" b="1" spc="-19" dirty="0">
                <a:solidFill>
                  <a:srgbClr val="A100FF"/>
                </a:solidFill>
                <a:latin typeface="Graphik Regular" panose="020B0503030202060203" pitchFamily="34" charset="0"/>
              </a:rPr>
              <a:t>Campaign</a:t>
            </a:r>
            <a:r>
              <a:rPr lang="en-IN" sz="3200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 to specifically target those audiences </a:t>
            </a:r>
          </a:p>
          <a:p>
            <a:pPr marL="571500" indent="-571500">
              <a:lnSpc>
                <a:spcPts val="2660"/>
              </a:lnSpc>
              <a:buFont typeface="Arial" panose="020B0604020202020204" pitchFamily="34" charset="0"/>
              <a:buChar char="•"/>
            </a:pPr>
            <a:endParaRPr lang="en-IN" sz="3200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 marL="571500" indent="-571500">
              <a:lnSpc>
                <a:spcPts val="2660"/>
              </a:lnSpc>
              <a:buFont typeface="Arial" panose="020B0604020202020204" pitchFamily="34" charset="0"/>
              <a:buChar char="•"/>
            </a:pPr>
            <a:r>
              <a:rPr lang="en-IN" sz="3200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Need to maximize in the months of </a:t>
            </a:r>
            <a:r>
              <a:rPr lang="en-IN" sz="3200" b="1" spc="-19" dirty="0">
                <a:solidFill>
                  <a:srgbClr val="A100FF"/>
                </a:solidFill>
                <a:latin typeface="Graphik Regular" panose="020B0503030202060203" pitchFamily="34" charset="0"/>
              </a:rPr>
              <a:t>January, May, and August</a:t>
            </a:r>
            <a:r>
              <a:rPr lang="en-IN" sz="3200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 as they </a:t>
            </a:r>
          </a:p>
          <a:p>
            <a:pPr>
              <a:lnSpc>
                <a:spcPts val="2660"/>
              </a:lnSpc>
            </a:pPr>
            <a:endParaRPr lang="en-IN" sz="3200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2660"/>
              </a:lnSpc>
            </a:pPr>
            <a:endParaRPr lang="en-IN" sz="3200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C16778-29A9-0314-3B34-F27EF66AA3CE}"/>
              </a:ext>
            </a:extLst>
          </p:cNvPr>
          <p:cNvSpPr txBox="1"/>
          <p:nvPr/>
        </p:nvSpPr>
        <p:spPr>
          <a:xfrm>
            <a:off x="10038370" y="4779113"/>
            <a:ext cx="45158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Conclusion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2171701"/>
            <a:ext cx="9880009" cy="6077793"/>
            <a:chOff x="0" y="0"/>
            <a:chExt cx="11564591" cy="6253129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39549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71500" indent="-5715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 marL="571500" indent="-5715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endParaRPr lang="en-US" sz="36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571500" indent="-5715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 marL="571500" indent="-5715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endParaRPr lang="en-US" sz="36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571500" indent="-5715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 marL="571500" indent="-5715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endParaRPr lang="en-US" sz="36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571500" indent="-5715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 marL="571500" indent="-5715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endParaRPr lang="en-US" sz="36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571500" indent="-5715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 marL="571500" indent="-5715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endParaRPr lang="en-US" sz="36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571500" indent="-5715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D3C708-4AF5-4432-5C10-2339A7065B88}"/>
              </a:ext>
            </a:extLst>
          </p:cNvPr>
          <p:cNvSpPr txBox="1"/>
          <p:nvPr/>
        </p:nvSpPr>
        <p:spPr>
          <a:xfrm>
            <a:off x="8719949" y="4022663"/>
            <a:ext cx="7569230" cy="2551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660"/>
              </a:lnSpc>
              <a:buFont typeface="Arial" panose="020B0604020202020204" pitchFamily="34" charset="0"/>
              <a:buChar char="•"/>
            </a:pPr>
            <a:r>
              <a:rPr lang="en-IN" sz="3600" b="1" spc="-19" dirty="0">
                <a:solidFill>
                  <a:srgbClr val="A100FF"/>
                </a:solidFill>
                <a:latin typeface="Graphik Regular" panose="020B0503030202060203" pitchFamily="34" charset="0"/>
              </a:rPr>
              <a:t>Social Media </a:t>
            </a:r>
            <a:r>
              <a:rPr lang="en-IN" sz="3600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Platform</a:t>
            </a:r>
          </a:p>
          <a:p>
            <a:pPr>
              <a:lnSpc>
                <a:spcPts val="2660"/>
              </a:lnSpc>
            </a:pPr>
            <a:endParaRPr lang="en-IN" sz="3600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 marL="342900" indent="-342900">
              <a:lnSpc>
                <a:spcPts val="2660"/>
              </a:lnSpc>
              <a:buFont typeface="Arial" panose="020B0604020202020204" pitchFamily="34" charset="0"/>
              <a:buChar char="•"/>
            </a:pPr>
            <a:r>
              <a:rPr lang="en-IN" sz="3600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Established in </a:t>
            </a:r>
            <a:r>
              <a:rPr lang="en-IN" sz="3600" b="1" spc="-19" dirty="0">
                <a:solidFill>
                  <a:srgbClr val="A100FF"/>
                </a:solidFill>
                <a:latin typeface="Graphik Regular" panose="020B0503030202060203" pitchFamily="34" charset="0"/>
              </a:rPr>
              <a:t>2010</a:t>
            </a:r>
            <a:r>
              <a:rPr lang="en-IN" sz="3600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 in San Francisco</a:t>
            </a:r>
          </a:p>
          <a:p>
            <a:pPr>
              <a:lnSpc>
                <a:spcPts val="2660"/>
              </a:lnSpc>
            </a:pPr>
            <a:endParaRPr lang="en-IN" sz="3600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 marL="342900" indent="-342900">
              <a:lnSpc>
                <a:spcPts val="2660"/>
              </a:lnSpc>
              <a:buFont typeface="Arial" panose="020B0604020202020204" pitchFamily="34" charset="0"/>
              <a:buChar char="•"/>
            </a:pPr>
            <a:r>
              <a:rPr lang="en-IN" sz="3600" b="1" spc="-19" dirty="0">
                <a:solidFill>
                  <a:srgbClr val="A100FF"/>
                </a:solidFill>
                <a:latin typeface="Graphik Regular" panose="020B0503030202060203" pitchFamily="34" charset="0"/>
              </a:rPr>
              <a:t>500M</a:t>
            </a:r>
            <a:r>
              <a:rPr lang="en-IN" sz="3600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 active monthly Users</a:t>
            </a:r>
          </a:p>
          <a:p>
            <a:pPr>
              <a:lnSpc>
                <a:spcPts val="2660"/>
              </a:lnSpc>
            </a:pPr>
            <a:endParaRPr lang="en-IN" sz="3600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 marL="342900" indent="-342900">
              <a:lnSpc>
                <a:spcPts val="2660"/>
              </a:lnSpc>
              <a:buFont typeface="Arial" panose="020B0604020202020204" pitchFamily="34" charset="0"/>
              <a:buChar char="•"/>
            </a:pPr>
            <a:r>
              <a:rPr lang="en-IN" sz="3600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Need Help to </a:t>
            </a:r>
            <a:r>
              <a:rPr lang="en-IN" sz="3600" b="1" spc="-19" dirty="0">
                <a:solidFill>
                  <a:srgbClr val="A100FF"/>
                </a:solidFill>
                <a:latin typeface="Graphik Regular" panose="020B0503030202060203" pitchFamily="34" charset="0"/>
              </a:rPr>
              <a:t>Scale Effectively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-32437" y="0"/>
            <a:ext cx="10024599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CF0803-9F40-09FB-762E-1C3163B8EBD7}"/>
              </a:ext>
            </a:extLst>
          </p:cNvPr>
          <p:cNvSpPr txBox="1"/>
          <p:nvPr/>
        </p:nvSpPr>
        <p:spPr>
          <a:xfrm>
            <a:off x="2209800" y="5208394"/>
            <a:ext cx="7417254" cy="2551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660"/>
              </a:lnSpc>
              <a:buFont typeface="Arial" panose="020B0604020202020204" pitchFamily="34" charset="0"/>
              <a:buChar char="•"/>
            </a:pPr>
            <a:r>
              <a:rPr lang="en-IN" sz="4000" b="1" spc="-19" dirty="0">
                <a:solidFill>
                  <a:schemeClr val="bg1"/>
                </a:solidFill>
                <a:latin typeface="Graphik Regular" panose="020B0503030202060203" pitchFamily="34" charset="0"/>
              </a:rPr>
              <a:t>100K+ </a:t>
            </a:r>
            <a:r>
              <a:rPr lang="en-IN" sz="4000" spc="-19" dirty="0">
                <a:solidFill>
                  <a:schemeClr val="bg1"/>
                </a:solidFill>
                <a:latin typeface="Graphik Regular" panose="020B0503030202060203" pitchFamily="34" charset="0"/>
              </a:rPr>
              <a:t>Daily post          </a:t>
            </a:r>
            <a:r>
              <a:rPr lang="en-IN" sz="4000" b="1" spc="-19" dirty="0">
                <a:solidFill>
                  <a:schemeClr val="bg1"/>
                </a:solidFill>
                <a:latin typeface="Graphik Regular" panose="020B0503030202060203" pitchFamily="34" charset="0"/>
              </a:rPr>
              <a:t>3.6Millon</a:t>
            </a:r>
            <a:r>
              <a:rPr lang="en-IN" sz="4000" spc="-19" dirty="0">
                <a:solidFill>
                  <a:schemeClr val="bg1"/>
                </a:solidFill>
                <a:latin typeface="Graphik Regular" panose="020B0503030202060203" pitchFamily="34" charset="0"/>
              </a:rPr>
              <a:t> Annually </a:t>
            </a:r>
          </a:p>
          <a:p>
            <a:pPr>
              <a:lnSpc>
                <a:spcPts val="2660"/>
              </a:lnSpc>
            </a:pPr>
            <a:endParaRPr lang="en-IN" sz="4000" spc="-19" dirty="0">
              <a:solidFill>
                <a:schemeClr val="bg1"/>
              </a:solidFill>
              <a:latin typeface="Graphik Regular" panose="020B0503030202060203" pitchFamily="34" charset="0"/>
            </a:endParaRPr>
          </a:p>
          <a:p>
            <a:pPr marL="342900" indent="-342900">
              <a:lnSpc>
                <a:spcPts val="2660"/>
              </a:lnSpc>
              <a:buFont typeface="Arial" panose="020B0604020202020204" pitchFamily="34" charset="0"/>
              <a:buChar char="•"/>
            </a:pPr>
            <a:r>
              <a:rPr lang="en-IN" sz="4000" spc="-19" dirty="0">
                <a:solidFill>
                  <a:schemeClr val="bg1"/>
                </a:solidFill>
                <a:latin typeface="Graphik Regular" panose="020B0503030202060203" pitchFamily="34" charset="0"/>
              </a:rPr>
              <a:t>Difficult to handle such </a:t>
            </a:r>
            <a:r>
              <a:rPr lang="en-IN" sz="4000" b="1" spc="-19" dirty="0">
                <a:solidFill>
                  <a:schemeClr val="bg1"/>
                </a:solidFill>
                <a:latin typeface="Graphik Regular" panose="020B0503030202060203" pitchFamily="34" charset="0"/>
              </a:rPr>
              <a:t>big Data</a:t>
            </a:r>
          </a:p>
          <a:p>
            <a:pPr>
              <a:lnSpc>
                <a:spcPts val="2660"/>
              </a:lnSpc>
            </a:pPr>
            <a:endParaRPr lang="en-IN" sz="4000" spc="-19" dirty="0">
              <a:solidFill>
                <a:schemeClr val="bg1"/>
              </a:solidFill>
              <a:latin typeface="Graphik Regular" panose="020B0503030202060203" pitchFamily="34" charset="0"/>
            </a:endParaRPr>
          </a:p>
          <a:p>
            <a:pPr marL="342900" indent="-342900">
              <a:lnSpc>
                <a:spcPts val="2660"/>
              </a:lnSpc>
              <a:buFont typeface="Arial" panose="020B0604020202020204" pitchFamily="34" charset="0"/>
              <a:buChar char="•"/>
            </a:pPr>
            <a:r>
              <a:rPr lang="en-IN" sz="4000" spc="-19" dirty="0">
                <a:solidFill>
                  <a:schemeClr val="bg1"/>
                </a:solidFill>
                <a:latin typeface="Graphik Regular" panose="020B0503030202060203" pitchFamily="34" charset="0"/>
              </a:rPr>
              <a:t>Identify </a:t>
            </a:r>
            <a:r>
              <a:rPr lang="en-IN" sz="4000" b="1" spc="-19" dirty="0">
                <a:solidFill>
                  <a:schemeClr val="bg1"/>
                </a:solidFill>
                <a:latin typeface="Graphik Regular" panose="020B0503030202060203" pitchFamily="34" charset="0"/>
              </a:rPr>
              <a:t>Top 5 categories </a:t>
            </a:r>
            <a:r>
              <a:rPr lang="en-IN" sz="4000" spc="-19" dirty="0">
                <a:solidFill>
                  <a:schemeClr val="bg1"/>
                </a:solidFill>
                <a:latin typeface="Graphik Regular" panose="020B0503030202060203" pitchFamily="34" charset="0"/>
              </a:rPr>
              <a:t>with the largest aggregate popularity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8D6E28-B4E4-DEF2-F57E-AA3153EA37C7}"/>
              </a:ext>
            </a:extLst>
          </p:cNvPr>
          <p:cNvCxnSpPr>
            <a:cxnSpLocks/>
          </p:cNvCxnSpPr>
          <p:nvPr/>
        </p:nvCxnSpPr>
        <p:spPr>
          <a:xfrm>
            <a:off x="6172200" y="5354294"/>
            <a:ext cx="8382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1DDC10-F342-45ED-4B5E-F9F2B92F51AC}"/>
              </a:ext>
            </a:extLst>
          </p:cNvPr>
          <p:cNvSpPr/>
          <p:nvPr/>
        </p:nvSpPr>
        <p:spPr>
          <a:xfrm>
            <a:off x="11409182" y="6970981"/>
            <a:ext cx="2155210" cy="2070064"/>
          </a:xfrm>
          <a:prstGeom prst="ellipse">
            <a:avLst/>
          </a:prstGeom>
          <a:blipFill>
            <a:blip r:embed="rId8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9AA5EE-AF5A-466E-0690-39253D4E76B0}"/>
              </a:ext>
            </a:extLst>
          </p:cNvPr>
          <p:cNvSpPr txBox="1"/>
          <p:nvPr/>
        </p:nvSpPr>
        <p:spPr>
          <a:xfrm>
            <a:off x="13910934" y="4568931"/>
            <a:ext cx="3870343" cy="116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60"/>
              </a:lnSpc>
            </a:pPr>
            <a:r>
              <a:rPr lang="en-IN" sz="3600" b="1" spc="-19" dirty="0">
                <a:solidFill>
                  <a:srgbClr val="A100FF"/>
                </a:solidFill>
                <a:latin typeface="Graphik Regular" panose="020B0503030202060203" pitchFamily="34" charset="0"/>
              </a:rPr>
              <a:t>Michelle Grove</a:t>
            </a:r>
            <a:br>
              <a:rPr lang="en-IN" sz="3600" b="1" spc="-19" dirty="0">
                <a:solidFill>
                  <a:srgbClr val="A100FF"/>
                </a:solidFill>
                <a:latin typeface="Graphik Regular" panose="020B0503030202060203" pitchFamily="34" charset="0"/>
              </a:rPr>
            </a:br>
            <a:endParaRPr lang="en-IN" sz="3600" b="1" spc="-19" dirty="0">
              <a:solidFill>
                <a:srgbClr val="A100FF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2660"/>
              </a:lnSpc>
            </a:pPr>
            <a:r>
              <a:rPr lang="en-IN" sz="3600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Data Scientist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893D91-8640-3E3C-1694-49810EAB5E03}"/>
              </a:ext>
            </a:extLst>
          </p:cNvPr>
          <p:cNvSpPr txBox="1"/>
          <p:nvPr/>
        </p:nvSpPr>
        <p:spPr>
          <a:xfrm>
            <a:off x="14063334" y="1681593"/>
            <a:ext cx="3870343" cy="15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60"/>
              </a:lnSpc>
            </a:pPr>
            <a:r>
              <a:rPr lang="en-IN" sz="3600" b="1" spc="-19" dirty="0">
                <a:solidFill>
                  <a:srgbClr val="A100FF"/>
                </a:solidFill>
                <a:latin typeface="Graphik Regular" panose="020B0503030202060203" pitchFamily="34" charset="0"/>
              </a:rPr>
              <a:t>Andrew Fleming</a:t>
            </a:r>
            <a:br>
              <a:rPr lang="en-IN" sz="3600" b="1" spc="-19" dirty="0">
                <a:solidFill>
                  <a:srgbClr val="A100FF"/>
                </a:solidFill>
                <a:latin typeface="Graphik Regular" panose="020B0503030202060203" pitchFamily="34" charset="0"/>
              </a:rPr>
            </a:br>
            <a:endParaRPr lang="en-IN" sz="3600" b="1" spc="-19" dirty="0">
              <a:solidFill>
                <a:srgbClr val="A100FF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2660"/>
              </a:lnSpc>
            </a:pPr>
            <a:r>
              <a:rPr lang="en-IN" sz="3600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Chief Technology Architect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E701E5-BF90-AB0D-C068-0D324C01FAD2}"/>
              </a:ext>
            </a:extLst>
          </p:cNvPr>
          <p:cNvSpPr txBox="1"/>
          <p:nvPr/>
        </p:nvSpPr>
        <p:spPr>
          <a:xfrm>
            <a:off x="13910934" y="7684961"/>
            <a:ext cx="3870343" cy="116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60"/>
              </a:lnSpc>
            </a:pPr>
            <a:r>
              <a:rPr lang="en-IN" sz="3600" b="1" spc="-19" dirty="0">
                <a:solidFill>
                  <a:srgbClr val="A100FF"/>
                </a:solidFill>
                <a:latin typeface="Graphik Regular" panose="020B0503030202060203" pitchFamily="34" charset="0"/>
              </a:rPr>
              <a:t>Shalini Mishra</a:t>
            </a:r>
            <a:br>
              <a:rPr lang="en-IN" sz="3600" b="1" spc="-19" dirty="0">
                <a:solidFill>
                  <a:srgbClr val="A100FF"/>
                </a:solidFill>
                <a:latin typeface="Graphik Regular" panose="020B0503030202060203" pitchFamily="34" charset="0"/>
              </a:rPr>
            </a:br>
            <a:endParaRPr lang="en-IN" sz="3600" b="1" spc="-19" dirty="0">
              <a:solidFill>
                <a:srgbClr val="A100FF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2660"/>
              </a:lnSpc>
            </a:pPr>
            <a:r>
              <a:rPr lang="en-IN" sz="3600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D50247-5760-A9A6-2670-17C4FBD1EEC9}"/>
              </a:ext>
            </a:extLst>
          </p:cNvPr>
          <p:cNvSpPr txBox="1"/>
          <p:nvPr/>
        </p:nvSpPr>
        <p:spPr>
          <a:xfrm>
            <a:off x="5613717" y="3286785"/>
            <a:ext cx="7417254" cy="487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60"/>
              </a:lnSpc>
            </a:pPr>
            <a:r>
              <a:rPr lang="en-IN" sz="4000" spc="-19" dirty="0">
                <a:solidFill>
                  <a:schemeClr val="bg1"/>
                </a:solidFill>
                <a:latin typeface="Graphik Regular" panose="020B0503030202060203" pitchFamily="34" charset="0"/>
              </a:rPr>
              <a:t>Data </a:t>
            </a:r>
            <a:r>
              <a:rPr lang="en-IN" sz="4000" b="1" spc="-19" dirty="0">
                <a:solidFill>
                  <a:schemeClr val="bg1"/>
                </a:solidFill>
                <a:latin typeface="Graphik Regular" panose="020B0503030202060203" pitchFamily="34" charset="0"/>
              </a:rPr>
              <a:t>Collection + Understanding</a:t>
            </a:r>
            <a:endParaRPr lang="en-IN" sz="4000" spc="-19" dirty="0">
              <a:solidFill>
                <a:schemeClr val="bg1"/>
              </a:solidFill>
              <a:latin typeface="Graphik Regular" panose="020B050303020206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EBFFAD-6337-EDC7-5A15-8C83FF3E137A}"/>
              </a:ext>
            </a:extLst>
          </p:cNvPr>
          <p:cNvSpPr txBox="1"/>
          <p:nvPr/>
        </p:nvSpPr>
        <p:spPr>
          <a:xfrm>
            <a:off x="3758354" y="1716177"/>
            <a:ext cx="7417254" cy="487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60"/>
              </a:lnSpc>
            </a:pPr>
            <a:r>
              <a:rPr lang="en-IN" sz="4000" b="1" spc="-19" dirty="0">
                <a:solidFill>
                  <a:schemeClr val="bg1"/>
                </a:solidFill>
                <a:latin typeface="Graphik Regular" panose="020B0503030202060203" pitchFamily="34" charset="0"/>
              </a:rPr>
              <a:t>Requirement </a:t>
            </a:r>
            <a:r>
              <a:rPr lang="en-IN" sz="4000" spc="-19" dirty="0">
                <a:solidFill>
                  <a:schemeClr val="bg1"/>
                </a:solidFill>
                <a:latin typeface="Graphik Regular" panose="020B0503030202060203" pitchFamily="34" charset="0"/>
              </a:rPr>
              <a:t>Gathering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DC101B-5B1C-964B-7FB2-C60FED94AEB0}"/>
              </a:ext>
            </a:extLst>
          </p:cNvPr>
          <p:cNvSpPr txBox="1"/>
          <p:nvPr/>
        </p:nvSpPr>
        <p:spPr>
          <a:xfrm>
            <a:off x="7503644" y="4940188"/>
            <a:ext cx="9806719" cy="487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60"/>
              </a:lnSpc>
            </a:pPr>
            <a:r>
              <a:rPr lang="en-IN" sz="4000" spc="-19" dirty="0">
                <a:solidFill>
                  <a:schemeClr val="bg1"/>
                </a:solidFill>
                <a:latin typeface="Graphik Regular" panose="020B0503030202060203" pitchFamily="34" charset="0"/>
              </a:rPr>
              <a:t>Data </a:t>
            </a:r>
            <a:r>
              <a:rPr lang="en-IN" sz="4000" b="1" spc="-19" dirty="0">
                <a:solidFill>
                  <a:schemeClr val="bg1"/>
                </a:solidFill>
                <a:latin typeface="Graphik Regular" panose="020B0503030202060203" pitchFamily="34" charset="0"/>
              </a:rPr>
              <a:t>Clean-up/Per-processing + Modelling</a:t>
            </a:r>
            <a:endParaRPr lang="en-IN" sz="4000" spc="-19" dirty="0">
              <a:solidFill>
                <a:schemeClr val="bg1"/>
              </a:solidFill>
              <a:latin typeface="Graphik Regular" panose="020B050303020206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DD371C0-7B5D-89CA-5A23-DACF63DE16E7}"/>
              </a:ext>
            </a:extLst>
          </p:cNvPr>
          <p:cNvSpPr txBox="1"/>
          <p:nvPr/>
        </p:nvSpPr>
        <p:spPr>
          <a:xfrm>
            <a:off x="9360930" y="6467106"/>
            <a:ext cx="7417254" cy="487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60"/>
              </a:lnSpc>
            </a:pPr>
            <a:r>
              <a:rPr lang="en-IN" sz="4000" spc="-19" dirty="0">
                <a:solidFill>
                  <a:schemeClr val="bg1"/>
                </a:solidFill>
                <a:latin typeface="Graphik Regular" panose="020B0503030202060203" pitchFamily="34" charset="0"/>
              </a:rPr>
              <a:t>Data </a:t>
            </a:r>
            <a:r>
              <a:rPr lang="en-IN" sz="4000" b="1" spc="-19" dirty="0">
                <a:solidFill>
                  <a:schemeClr val="bg1"/>
                </a:solidFill>
                <a:latin typeface="Graphik Regular" panose="020B0503030202060203" pitchFamily="34" charset="0"/>
              </a:rPr>
              <a:t>Analysis</a:t>
            </a:r>
            <a:endParaRPr lang="en-IN" sz="4000" spc="-19" dirty="0">
              <a:solidFill>
                <a:schemeClr val="bg1"/>
              </a:solidFill>
              <a:latin typeface="Graphik Regular" panose="020B050303020206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7D11DF-DAC1-F1D0-B01E-794157C89243}"/>
              </a:ext>
            </a:extLst>
          </p:cNvPr>
          <p:cNvSpPr txBox="1"/>
          <p:nvPr/>
        </p:nvSpPr>
        <p:spPr>
          <a:xfrm>
            <a:off x="11170043" y="8219010"/>
            <a:ext cx="7417254" cy="487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60"/>
              </a:lnSpc>
            </a:pPr>
            <a:r>
              <a:rPr lang="en-IN" sz="4000" spc="-19" dirty="0">
                <a:solidFill>
                  <a:schemeClr val="bg1"/>
                </a:solidFill>
                <a:latin typeface="Graphik Regular" panose="020B0503030202060203" pitchFamily="34" charset="0"/>
              </a:rPr>
              <a:t>Use </a:t>
            </a:r>
            <a:r>
              <a:rPr lang="en-IN" sz="4000" b="1" spc="-19" dirty="0">
                <a:solidFill>
                  <a:schemeClr val="bg1"/>
                </a:solidFill>
                <a:latin typeface="Graphik Regular" panose="020B0503030202060203" pitchFamily="34" charset="0"/>
              </a:rPr>
              <a:t>Insight Generation</a:t>
            </a:r>
            <a:endParaRPr lang="en-IN" sz="4000" spc="-19" dirty="0">
              <a:solidFill>
                <a:schemeClr val="bg1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62E361-005E-5BEE-576F-5DF41782E7B9}"/>
              </a:ext>
            </a:extLst>
          </p:cNvPr>
          <p:cNvSpPr txBox="1"/>
          <p:nvPr/>
        </p:nvSpPr>
        <p:spPr>
          <a:xfrm>
            <a:off x="1678096" y="5794919"/>
            <a:ext cx="3870343" cy="473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60"/>
              </a:lnSpc>
            </a:pPr>
            <a:r>
              <a:rPr lang="en-IN" sz="3600" b="1" spc="-19" dirty="0">
                <a:solidFill>
                  <a:srgbClr val="A100FF"/>
                </a:solidFill>
                <a:latin typeface="Graphik Regular" panose="020B0503030202060203" pitchFamily="34" charset="0"/>
              </a:rPr>
              <a:t>16 </a:t>
            </a:r>
            <a:r>
              <a:rPr lang="en-IN" sz="3600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Unique Category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CB4525-E2FF-7505-EB22-BDAF7A307B92}"/>
              </a:ext>
            </a:extLst>
          </p:cNvPr>
          <p:cNvSpPr txBox="1"/>
          <p:nvPr/>
        </p:nvSpPr>
        <p:spPr>
          <a:xfrm>
            <a:off x="6823120" y="5621795"/>
            <a:ext cx="3870343" cy="820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60"/>
              </a:lnSpc>
            </a:pPr>
            <a:r>
              <a:rPr lang="en-IN" sz="3600" b="1" spc="-19" dirty="0">
                <a:solidFill>
                  <a:srgbClr val="A100FF"/>
                </a:solidFill>
                <a:latin typeface="Graphik Regular" panose="020B0503030202060203" pitchFamily="34" charset="0"/>
              </a:rPr>
              <a:t>Animal </a:t>
            </a:r>
            <a:r>
              <a:rPr lang="en-IN" sz="3600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Most Favourite Category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58B255-A788-1C9E-ADC6-55DE176753B4}"/>
              </a:ext>
            </a:extLst>
          </p:cNvPr>
          <p:cNvSpPr txBox="1"/>
          <p:nvPr/>
        </p:nvSpPr>
        <p:spPr>
          <a:xfrm>
            <a:off x="12670342" y="5616512"/>
            <a:ext cx="4948256" cy="820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60"/>
              </a:lnSpc>
            </a:pPr>
            <a:r>
              <a:rPr lang="en-IN" sz="3600" b="1" spc="-19" dirty="0">
                <a:solidFill>
                  <a:srgbClr val="A100FF"/>
                </a:solidFill>
                <a:latin typeface="Graphik Regular" panose="020B0503030202060203" pitchFamily="34" charset="0"/>
              </a:rPr>
              <a:t>May </a:t>
            </a:r>
            <a:r>
              <a:rPr lang="en-IN" sz="3600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has the maximum number of post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4E3FD56B-F212-6B5B-43C4-06F65E7ABF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9291351"/>
              </p:ext>
            </p:extLst>
          </p:nvPr>
        </p:nvGraphicFramePr>
        <p:xfrm>
          <a:off x="3169898" y="1685151"/>
          <a:ext cx="7096656" cy="7362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184D61C8-FECD-AE81-17FF-CA04A9FD42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5948787"/>
              </p:ext>
            </p:extLst>
          </p:nvPr>
        </p:nvGraphicFramePr>
        <p:xfrm>
          <a:off x="11256665" y="1685151"/>
          <a:ext cx="5964535" cy="7089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184D61C8-FECD-AE81-17FF-CA04A9FD42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1079753"/>
              </p:ext>
            </p:extLst>
          </p:nvPr>
        </p:nvGraphicFramePr>
        <p:xfrm>
          <a:off x="11049971" y="1958220"/>
          <a:ext cx="6615410" cy="7089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33AE8B12-1CF3-DEE1-8738-80D7E93076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7701863"/>
              </p:ext>
            </p:extLst>
          </p:nvPr>
        </p:nvGraphicFramePr>
        <p:xfrm>
          <a:off x="2869535" y="1231449"/>
          <a:ext cx="15039991" cy="8145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235</Words>
  <Application>Microsoft Office PowerPoint</Application>
  <PresentationFormat>Custom</PresentationFormat>
  <Paragraphs>93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Clear Sans Regular Bold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Shalini Mishra</cp:lastModifiedBy>
  <cp:revision>12</cp:revision>
  <dcterms:created xsi:type="dcterms:W3CDTF">2006-08-16T00:00:00Z</dcterms:created>
  <dcterms:modified xsi:type="dcterms:W3CDTF">2024-08-20T13:27:47Z</dcterms:modified>
  <dc:identifier>DAEhDyfaYKE</dc:identifier>
</cp:coreProperties>
</file>