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1/23/2024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fif"/><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2847" y="3574926"/>
            <a:ext cx="6810282" cy="2718298"/>
          </a:xfrm>
        </p:spPr>
        <p:txBody>
          <a:bodyPr>
            <a:normAutofit/>
          </a:bodyPr>
          <a:lstStyle/>
          <a:p>
            <a:r>
              <a:rPr lang="en-US" sz="6000" b="1" dirty="0" smtClean="0">
                <a:solidFill>
                  <a:srgbClr val="C00000"/>
                </a:solidFill>
                <a:latin typeface="Arial Rounded MT Bold" panose="020F0704030504030204" pitchFamily="34" charset="0"/>
              </a:rPr>
              <a:t>Sales Data Analysis Report</a:t>
            </a:r>
            <a:endParaRPr lang="en-US" sz="6000" b="1" dirty="0">
              <a:solidFill>
                <a:srgbClr val="C00000"/>
              </a:solidFill>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47" y="324269"/>
            <a:ext cx="9529482" cy="2877457"/>
          </a:xfrm>
          <a:prstGeom prst="rect">
            <a:avLst/>
          </a:prstGeom>
        </p:spPr>
      </p:pic>
      <p:sp>
        <p:nvSpPr>
          <p:cNvPr id="5" name="TextBox 4"/>
          <p:cNvSpPr txBox="1"/>
          <p:nvPr/>
        </p:nvSpPr>
        <p:spPr>
          <a:xfrm>
            <a:off x="7539317" y="5298141"/>
            <a:ext cx="4231341" cy="707886"/>
          </a:xfrm>
          <a:prstGeom prst="rect">
            <a:avLst/>
          </a:prstGeom>
          <a:noFill/>
        </p:spPr>
        <p:txBody>
          <a:bodyPr wrap="square" rtlCol="0">
            <a:spAutoFit/>
          </a:bodyPr>
          <a:lstStyle/>
          <a:p>
            <a:r>
              <a:rPr lang="en-US" sz="4000" dirty="0" smtClean="0">
                <a:solidFill>
                  <a:srgbClr val="FFFF00"/>
                </a:solidFill>
                <a:latin typeface="Arial Rounded MT Bold" panose="020F0704030504030204" pitchFamily="34" charset="0"/>
              </a:rPr>
              <a:t>By – Shalini Pal</a:t>
            </a:r>
            <a:endParaRPr lang="en-US" sz="4000"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2818194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1353600"/>
              </p:ext>
            </p:extLst>
          </p:nvPr>
        </p:nvGraphicFramePr>
        <p:xfrm>
          <a:off x="1225175" y="1158937"/>
          <a:ext cx="8940800" cy="3897156"/>
        </p:xfrm>
        <a:graphic>
          <a:graphicData uri="http://schemas.openxmlformats.org/drawingml/2006/table">
            <a:tbl>
              <a:tblPr firstRow="1" bandRow="1">
                <a:tableStyleId>{5C22544A-7EE6-4342-B048-85BDC9FD1C3A}</a:tableStyleId>
              </a:tblPr>
              <a:tblGrid>
                <a:gridCol w="4470400"/>
                <a:gridCol w="4470400"/>
              </a:tblGrid>
              <a:tr h="1299052">
                <a:tc>
                  <a:txBody>
                    <a:bodyPr/>
                    <a:lstStyle/>
                    <a:p>
                      <a:pPr algn="l"/>
                      <a:r>
                        <a:rPr lang="en-US" sz="2800" b="1" dirty="0" smtClean="0">
                          <a:solidFill>
                            <a:srgbClr val="C00000"/>
                          </a:solidFill>
                        </a:rPr>
                        <a:t>Project Title -</a:t>
                      </a:r>
                      <a:endParaRPr lang="en-US" sz="28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2400" b="1" dirty="0" smtClean="0">
                          <a:solidFill>
                            <a:srgbClr val="C00000"/>
                          </a:solidFill>
                          <a:latin typeface="Arial Rounded MT Bold" panose="020F0704030504030204" pitchFamily="34" charset="0"/>
                        </a:rPr>
                        <a:t>Analyzing Amazon Sales Data</a:t>
                      </a:r>
                      <a:endParaRPr lang="en-US" sz="2400" b="1" dirty="0">
                        <a:solidFill>
                          <a:srgbClr val="C00000"/>
                        </a:solidFill>
                        <a:latin typeface="Arial Rounded MT Bold" panose="020F07040305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1299052">
                <a:tc>
                  <a:txBody>
                    <a:bodyPr/>
                    <a:lstStyle/>
                    <a:p>
                      <a:pPr algn="l"/>
                      <a:r>
                        <a:rPr lang="en-US" sz="2800" b="1" dirty="0" smtClean="0">
                          <a:solidFill>
                            <a:srgbClr val="C00000"/>
                          </a:solidFill>
                        </a:rPr>
                        <a:t>Technologies -</a:t>
                      </a:r>
                      <a:endParaRPr lang="en-US" sz="28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2400" b="1" dirty="0" smtClean="0">
                          <a:solidFill>
                            <a:srgbClr val="C00000"/>
                          </a:solidFill>
                          <a:latin typeface="Arial Rounded MT Bold" panose="020F0704030504030204" pitchFamily="34" charset="0"/>
                        </a:rPr>
                        <a:t>Data Science</a:t>
                      </a:r>
                      <a:endParaRPr lang="en-US" sz="2400" b="1" dirty="0">
                        <a:solidFill>
                          <a:srgbClr val="C00000"/>
                        </a:solidFill>
                        <a:latin typeface="Arial Rounded MT Bold" panose="020F07040305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1299052">
                <a:tc>
                  <a:txBody>
                    <a:bodyPr/>
                    <a:lstStyle/>
                    <a:p>
                      <a:pPr algn="l"/>
                      <a:r>
                        <a:rPr lang="en-US" sz="2800" b="1" dirty="0" smtClean="0">
                          <a:solidFill>
                            <a:srgbClr val="C00000"/>
                          </a:solidFill>
                        </a:rPr>
                        <a:t>Domain -</a:t>
                      </a:r>
                      <a:endParaRPr lang="en-US" sz="2800"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2400" b="1" dirty="0" smtClean="0">
                          <a:solidFill>
                            <a:srgbClr val="C00000"/>
                          </a:solidFill>
                          <a:latin typeface="Arial Rounded MT Bold" panose="020F0704030504030204" pitchFamily="34" charset="0"/>
                        </a:rPr>
                        <a:t>E-Commerce</a:t>
                      </a:r>
                      <a:endParaRPr lang="en-US" sz="2400" b="1" dirty="0">
                        <a:solidFill>
                          <a:srgbClr val="C00000"/>
                        </a:solidFill>
                        <a:latin typeface="Arial Rounded MT Bold" panose="020F07040305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Tree>
    <p:extLst>
      <p:ext uri="{BB962C8B-B14F-4D97-AF65-F5344CB8AC3E}">
        <p14:creationId xmlns:p14="http://schemas.microsoft.com/office/powerpoint/2010/main" val="706067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271" y="376517"/>
            <a:ext cx="10109294" cy="5710518"/>
          </a:xfrm>
        </p:spPr>
        <p:txBody>
          <a:bodyPr>
            <a:normAutofit/>
          </a:bodyPr>
          <a:lstStyle/>
          <a:p>
            <a:pPr>
              <a:lnSpc>
                <a:spcPct val="150000"/>
              </a:lnSpc>
              <a:buFont typeface="Wingdings" panose="05000000000000000000" pitchFamily="2" charset="2"/>
              <a:buChar char="Ø"/>
            </a:pPr>
            <a:r>
              <a:rPr lang="en-US" sz="3200" b="1" dirty="0" smtClean="0">
                <a:solidFill>
                  <a:schemeClr val="bg1"/>
                </a:solidFill>
                <a:latin typeface="Arial Rounded MT Bold" panose="020F0704030504030204" pitchFamily="34" charset="0"/>
              </a:rPr>
              <a:t>Introduction</a:t>
            </a:r>
          </a:p>
          <a:p>
            <a:pPr lvl="1">
              <a:lnSpc>
                <a:spcPct val="150000"/>
              </a:lnSpc>
              <a:buFont typeface="Wingdings" panose="05000000000000000000" pitchFamily="2" charset="2"/>
              <a:buChar char="q"/>
            </a:pPr>
            <a:r>
              <a:rPr lang="en-US" sz="2000" b="1" dirty="0" smtClean="0">
                <a:solidFill>
                  <a:schemeClr val="tx1"/>
                </a:solidFill>
                <a:latin typeface="Bell MT" panose="02020503060305020303" pitchFamily="18" charset="0"/>
              </a:rPr>
              <a:t>Amazon.com </a:t>
            </a:r>
            <a:r>
              <a:rPr lang="en-US" sz="2000" b="1" dirty="0">
                <a:solidFill>
                  <a:schemeClr val="tx1"/>
                </a:solidFill>
                <a:latin typeface="Bell MT" panose="02020503060305020303" pitchFamily="18" charset="0"/>
              </a:rPr>
              <a:t>is an American multinational technology company focusing on e-commerce, cloud computing, online advertising, digital streaming, and artificial intelligence</a:t>
            </a:r>
            <a:r>
              <a:rPr lang="en-US" sz="2000" b="1" dirty="0" smtClean="0">
                <a:solidFill>
                  <a:schemeClr val="tx1"/>
                </a:solidFill>
                <a:latin typeface="Bell MT" panose="02020503060305020303" pitchFamily="18" charset="0"/>
              </a:rPr>
              <a:t>.</a:t>
            </a:r>
          </a:p>
          <a:p>
            <a:pPr lvl="1">
              <a:buFont typeface="Wingdings" panose="05000000000000000000" pitchFamily="2" charset="2"/>
              <a:buChar char="q"/>
            </a:pPr>
            <a:r>
              <a:rPr lang="en-US" sz="2000" b="1" dirty="0">
                <a:solidFill>
                  <a:schemeClr val="tx1"/>
                </a:solidFill>
                <a:latin typeface="Bell MT" panose="02020503060305020303" pitchFamily="18" charset="0"/>
              </a:rPr>
              <a:t>Sales management has gained importance to meet increasing competition and the need for improved methods of distribution to reduce cost and to increase profits. Sales management today is the most important function in a commercial and business </a:t>
            </a:r>
            <a:r>
              <a:rPr lang="en-US" sz="2000" b="1" dirty="0" smtClean="0">
                <a:solidFill>
                  <a:schemeClr val="tx1"/>
                </a:solidFill>
                <a:latin typeface="Bell MT" panose="02020503060305020303" pitchFamily="18" charset="0"/>
              </a:rPr>
              <a:t>enterprise</a:t>
            </a:r>
          </a:p>
        </p:txBody>
      </p:sp>
    </p:spTree>
    <p:extLst>
      <p:ext uri="{BB962C8B-B14F-4D97-AF65-F5344CB8AC3E}">
        <p14:creationId xmlns:p14="http://schemas.microsoft.com/office/powerpoint/2010/main" val="959276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sz="3200" b="1" dirty="0" smtClean="0">
                <a:solidFill>
                  <a:schemeClr val="bg1"/>
                </a:solidFill>
              </a:rPr>
              <a:t>Technologies Used –</a:t>
            </a:r>
          </a:p>
          <a:p>
            <a:pPr marL="0" indent="0">
              <a:buNone/>
            </a:pPr>
            <a:endParaRPr lang="en-US" sz="3200" b="1" dirty="0" smtClean="0">
              <a:solidFill>
                <a:srgbClr val="FFFF00"/>
              </a:solidFill>
            </a:endParaRPr>
          </a:p>
          <a:p>
            <a:endParaRPr lang="en-US" dirty="0"/>
          </a:p>
          <a:p>
            <a:endParaRPr lang="en-US" dirty="0" smtClean="0"/>
          </a:p>
          <a:p>
            <a:endParaRPr lang="en-US" dirty="0"/>
          </a:p>
          <a:p>
            <a:endParaRPr lang="en-US" dirty="0" smtClean="0"/>
          </a:p>
          <a:p>
            <a:endParaRPr lang="en-US" dirty="0" smtClean="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730" y="1565586"/>
            <a:ext cx="3299012" cy="185569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953" y="1621055"/>
            <a:ext cx="2543175" cy="1800225"/>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5591" y="1278715"/>
            <a:ext cx="3809005" cy="2142565"/>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6999" y="4108169"/>
            <a:ext cx="1857376" cy="1857376"/>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4853" y="4108169"/>
            <a:ext cx="1885675" cy="1860644"/>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55674" y="4476422"/>
            <a:ext cx="3379985" cy="1120869"/>
          </a:xfrm>
          <a:prstGeom prst="rect">
            <a:avLst/>
          </a:prstGeom>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9152" y="4246529"/>
            <a:ext cx="2914650" cy="1571625"/>
          </a:xfrm>
          <a:prstGeom prst="rect">
            <a:avLst/>
          </a:prstGeom>
        </p:spPr>
      </p:pic>
    </p:spTree>
    <p:extLst>
      <p:ext uri="{BB962C8B-B14F-4D97-AF65-F5344CB8AC3E}">
        <p14:creationId xmlns:p14="http://schemas.microsoft.com/office/powerpoint/2010/main" val="3291658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5455" y="134473"/>
            <a:ext cx="8758518" cy="6617196"/>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smtClean="0">
                <a:solidFill>
                  <a:schemeClr val="bg1"/>
                </a:solidFill>
              </a:rPr>
              <a:t>KPI’s (Key Performance Indicators)</a:t>
            </a:r>
          </a:p>
          <a:p>
            <a:endParaRPr lang="en-US" sz="3200" b="1" dirty="0" smtClean="0">
              <a:solidFill>
                <a:schemeClr val="bg1"/>
              </a:solidFill>
            </a:endParaRPr>
          </a:p>
          <a:p>
            <a:pPr marL="457200" indent="-457200">
              <a:buFont typeface="Arial" panose="020B0604020202020204" pitchFamily="34" charset="0"/>
              <a:buChar char="•"/>
            </a:pPr>
            <a:r>
              <a:rPr lang="en-US" b="1" u="sng" dirty="0" smtClean="0">
                <a:solidFill>
                  <a:schemeClr val="accent3">
                    <a:lumMod val="60000"/>
                    <a:lumOff val="40000"/>
                  </a:schemeClr>
                </a:solidFill>
              </a:rPr>
              <a:t>Units Sold </a:t>
            </a:r>
            <a:r>
              <a:rPr lang="en-US" b="1" dirty="0"/>
              <a:t>- Unit sales refers to the number of individual items that a company sells. </a:t>
            </a:r>
            <a:r>
              <a:rPr lang="en-US" b="1" dirty="0" smtClean="0"/>
              <a:t/>
            </a:r>
            <a:br>
              <a:rPr lang="en-US" b="1" dirty="0" smtClean="0"/>
            </a:br>
            <a:endParaRPr lang="en-US" b="1" dirty="0"/>
          </a:p>
          <a:p>
            <a:pPr marL="457200" indent="-457200">
              <a:buFont typeface="Arial" panose="020B0604020202020204" pitchFamily="34" charset="0"/>
              <a:buChar char="•"/>
            </a:pPr>
            <a:r>
              <a:rPr lang="en-US" b="1" u="sng" dirty="0" smtClean="0">
                <a:solidFill>
                  <a:schemeClr val="accent3">
                    <a:lumMod val="60000"/>
                    <a:lumOff val="40000"/>
                  </a:schemeClr>
                </a:solidFill>
              </a:rPr>
              <a:t>Unit Price </a:t>
            </a:r>
            <a:r>
              <a:rPr lang="en-US" b="1" dirty="0" smtClean="0"/>
              <a:t>- The </a:t>
            </a:r>
            <a:r>
              <a:rPr lang="en-US" b="1" dirty="0"/>
              <a:t>unit selling price is the amount a company charges for a single item of a product or use of a service. </a:t>
            </a:r>
            <a:endParaRPr lang="en-US" b="1" dirty="0" smtClean="0"/>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r>
              <a:rPr lang="en-US" b="1" u="sng" dirty="0" smtClean="0">
                <a:solidFill>
                  <a:schemeClr val="accent3">
                    <a:lumMod val="60000"/>
                    <a:lumOff val="40000"/>
                  </a:schemeClr>
                </a:solidFill>
              </a:rPr>
              <a:t>Unit Cost</a:t>
            </a:r>
            <a:r>
              <a:rPr lang="en-US" b="1" dirty="0" smtClean="0">
                <a:solidFill>
                  <a:schemeClr val="accent3">
                    <a:lumMod val="60000"/>
                    <a:lumOff val="40000"/>
                  </a:schemeClr>
                </a:solidFill>
              </a:rPr>
              <a:t> </a:t>
            </a:r>
            <a:r>
              <a:rPr lang="en-US" b="1" dirty="0" smtClean="0"/>
              <a:t>- A </a:t>
            </a:r>
            <a:r>
              <a:rPr lang="en-US" b="1" dirty="0"/>
              <a:t>unit cost is the total expenditure incurred by a company to produce, store, and sell one unit of a particular product or service. </a:t>
            </a:r>
            <a:endParaRPr lang="en-US" b="1" dirty="0" smtClean="0"/>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r>
              <a:rPr lang="en-US" b="1" u="sng" dirty="0" smtClean="0">
                <a:solidFill>
                  <a:schemeClr val="accent3">
                    <a:lumMod val="60000"/>
                    <a:lumOff val="40000"/>
                  </a:schemeClr>
                </a:solidFill>
              </a:rPr>
              <a:t>Total Revenue(Sales amount)</a:t>
            </a:r>
            <a:r>
              <a:rPr lang="en-US" b="1" dirty="0" smtClean="0"/>
              <a:t> </a:t>
            </a:r>
            <a:r>
              <a:rPr lang="en-US" b="1" dirty="0"/>
              <a:t>- Total revenue is all income generated from the total sales of goods and services regardless of revenue </a:t>
            </a:r>
            <a:r>
              <a:rPr lang="en-US" b="1" dirty="0" smtClean="0"/>
              <a:t>source</a:t>
            </a:r>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r>
              <a:rPr lang="en-US" b="1" u="sng" dirty="0" smtClean="0">
                <a:solidFill>
                  <a:schemeClr val="accent3">
                    <a:lumMod val="60000"/>
                    <a:lumOff val="40000"/>
                  </a:schemeClr>
                </a:solidFill>
              </a:rPr>
              <a:t>Total Cost</a:t>
            </a:r>
            <a:r>
              <a:rPr lang="en-US" b="1" dirty="0" smtClean="0"/>
              <a:t> </a:t>
            </a:r>
            <a:r>
              <a:rPr lang="en-US" b="1" dirty="0"/>
              <a:t>- The cost of sales (COS) is the total of all direct costs involved in making a product or service ready for sale</a:t>
            </a:r>
            <a:r>
              <a:rPr lang="en-US" b="1" dirty="0" smtClean="0"/>
              <a:t>.</a:t>
            </a:r>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r>
              <a:rPr lang="en-US" b="1" u="sng" dirty="0" smtClean="0">
                <a:solidFill>
                  <a:schemeClr val="accent3">
                    <a:lumMod val="60000"/>
                    <a:lumOff val="40000"/>
                  </a:schemeClr>
                </a:solidFill>
              </a:rPr>
              <a:t>Total Profit(Sales </a:t>
            </a:r>
            <a:r>
              <a:rPr lang="en-US" b="1" u="sng" dirty="0">
                <a:solidFill>
                  <a:schemeClr val="accent3">
                    <a:lumMod val="60000"/>
                    <a:lumOff val="40000"/>
                  </a:schemeClr>
                </a:solidFill>
              </a:rPr>
              <a:t>margin amount</a:t>
            </a:r>
            <a:r>
              <a:rPr lang="en-US" b="1" u="sng" dirty="0" smtClean="0">
                <a:solidFill>
                  <a:schemeClr val="accent3">
                    <a:lumMod val="60000"/>
                    <a:lumOff val="40000"/>
                  </a:schemeClr>
                </a:solidFill>
              </a:rPr>
              <a:t>)</a:t>
            </a:r>
            <a:r>
              <a:rPr lang="en-US" b="1" dirty="0" smtClean="0"/>
              <a:t>- </a:t>
            </a:r>
            <a:r>
              <a:rPr lang="en-US" b="1" dirty="0"/>
              <a:t>Gross profit, also known as sales profit or gross income, is the profit a business makes after subtracting the cost of goods sold from the total </a:t>
            </a:r>
            <a:r>
              <a:rPr lang="en-US" b="1" dirty="0" smtClean="0"/>
              <a:t>sales</a:t>
            </a:r>
          </a:p>
          <a:p>
            <a:pPr marL="457200" indent="-457200">
              <a:buFont typeface="Arial" panose="020B0604020202020204" pitchFamily="34" charset="0"/>
              <a:buChar char="•"/>
            </a:pPr>
            <a:endParaRPr lang="en-US" b="1" u="sng" dirty="0" smtClean="0">
              <a:solidFill>
                <a:schemeClr val="accent3">
                  <a:lumMod val="60000"/>
                  <a:lumOff val="40000"/>
                </a:schemeClr>
              </a:solidFill>
            </a:endParaRPr>
          </a:p>
          <a:p>
            <a:pPr marL="457200" indent="-457200">
              <a:buFont typeface="Arial" panose="020B0604020202020204" pitchFamily="34" charset="0"/>
              <a:buChar char="•"/>
            </a:pPr>
            <a:r>
              <a:rPr lang="en-US" b="1" u="sng" dirty="0" smtClean="0">
                <a:solidFill>
                  <a:schemeClr val="accent3">
                    <a:lumMod val="60000"/>
                    <a:lumOff val="40000"/>
                  </a:schemeClr>
                </a:solidFill>
              </a:rPr>
              <a:t>Order Date</a:t>
            </a:r>
            <a:r>
              <a:rPr lang="en-US" b="1" dirty="0" smtClean="0"/>
              <a:t> – Date on which customer has placed the order.</a:t>
            </a:r>
          </a:p>
        </p:txBody>
      </p:sp>
    </p:spTree>
    <p:extLst>
      <p:ext uri="{BB962C8B-B14F-4D97-AF65-F5344CB8AC3E}">
        <p14:creationId xmlns:p14="http://schemas.microsoft.com/office/powerpoint/2010/main" val="26269385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4473" y="1335955"/>
            <a:ext cx="9865328" cy="4778518"/>
          </a:xfrm>
          <a:prstGeom prst="rect">
            <a:avLst/>
          </a:prstGeom>
        </p:spPr>
      </p:pic>
      <p:sp>
        <p:nvSpPr>
          <p:cNvPr id="3" name="TextBox 2"/>
          <p:cNvSpPr txBox="1"/>
          <p:nvPr/>
        </p:nvSpPr>
        <p:spPr>
          <a:xfrm>
            <a:off x="1034473" y="510987"/>
            <a:ext cx="9865328"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smtClean="0"/>
              <a:t>Sales by Location</a:t>
            </a:r>
            <a:endParaRPr lang="en-US" sz="4000" b="1" dirty="0"/>
          </a:p>
        </p:txBody>
      </p:sp>
    </p:spTree>
    <p:extLst>
      <p:ext uri="{BB962C8B-B14F-4D97-AF65-F5344CB8AC3E}">
        <p14:creationId xmlns:p14="http://schemas.microsoft.com/office/powerpoint/2010/main" val="4197355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0444" y="484091"/>
            <a:ext cx="8425872"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4000" b="1" dirty="0" smtClean="0"/>
              <a:t>Sales By Channel</a:t>
            </a:r>
            <a:endParaRPr lang="en-US" sz="4000" b="1" dirty="0"/>
          </a:p>
        </p:txBody>
      </p:sp>
      <p:pic>
        <p:nvPicPr>
          <p:cNvPr id="3" name="Picture 2"/>
          <p:cNvPicPr>
            <a:picLocks noChangeAspect="1"/>
          </p:cNvPicPr>
          <p:nvPr/>
        </p:nvPicPr>
        <p:blipFill>
          <a:blip r:embed="rId2"/>
          <a:stretch>
            <a:fillRect/>
          </a:stretch>
        </p:blipFill>
        <p:spPr>
          <a:xfrm>
            <a:off x="1330443" y="1396789"/>
            <a:ext cx="8425873" cy="4490402"/>
          </a:xfrm>
          <a:prstGeom prst="rect">
            <a:avLst/>
          </a:prstGeom>
        </p:spPr>
      </p:pic>
    </p:spTree>
    <p:extLst>
      <p:ext uri="{BB962C8B-B14F-4D97-AF65-F5344CB8AC3E}">
        <p14:creationId xmlns:p14="http://schemas.microsoft.com/office/powerpoint/2010/main" val="431275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2210" y="995082"/>
            <a:ext cx="10677264" cy="5351929"/>
          </a:xfrm>
          <a:prstGeom prst="rect">
            <a:avLst/>
          </a:prstGeom>
        </p:spPr>
      </p:pic>
      <p:sp>
        <p:nvSpPr>
          <p:cNvPr id="4" name="TextBox 3"/>
          <p:cNvSpPr txBox="1"/>
          <p:nvPr/>
        </p:nvSpPr>
        <p:spPr>
          <a:xfrm>
            <a:off x="572210" y="215154"/>
            <a:ext cx="10677264"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3200" b="1" dirty="0" smtClean="0"/>
              <a:t>Yearly, Monthly and Yearly-Month wise Sales</a:t>
            </a:r>
            <a:endParaRPr lang="en-US" sz="3200" b="1" dirty="0"/>
          </a:p>
        </p:txBody>
      </p:sp>
    </p:spTree>
    <p:extLst>
      <p:ext uri="{BB962C8B-B14F-4D97-AF65-F5344CB8AC3E}">
        <p14:creationId xmlns:p14="http://schemas.microsoft.com/office/powerpoint/2010/main" val="3204864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399" y="2142565"/>
            <a:ext cx="5540188" cy="1446550"/>
          </a:xfrm>
          <a:prstGeom prst="rect">
            <a:avLst/>
          </a:prstGeom>
          <a:noFill/>
        </p:spPr>
        <p:txBody>
          <a:bodyPr wrap="square" rtlCol="0">
            <a:spAutoFit/>
          </a:bodyPr>
          <a:lstStyle/>
          <a:p>
            <a:r>
              <a:rPr lang="en-US" sz="8800" b="1" dirty="0" smtClean="0">
                <a:solidFill>
                  <a:srgbClr val="C00000"/>
                </a:solidFill>
                <a:latin typeface="Monotype Corsiva" panose="03010101010201010101" pitchFamily="66" charset="0"/>
              </a:rPr>
              <a:t>Thank You!</a:t>
            </a:r>
            <a:endParaRPr lang="en-US" sz="8800" b="1" dirty="0">
              <a:solidFill>
                <a:srgbClr val="C00000"/>
              </a:solidFill>
              <a:latin typeface="Monotype Corsiva" panose="03010101010201010101" pitchFamily="66" charset="0"/>
            </a:endParaRPr>
          </a:p>
        </p:txBody>
      </p:sp>
    </p:spTree>
    <p:extLst>
      <p:ext uri="{BB962C8B-B14F-4D97-AF65-F5344CB8AC3E}">
        <p14:creationId xmlns:p14="http://schemas.microsoft.com/office/powerpoint/2010/main" val="2248995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972</TotalTime>
  <Words>128</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Rounded MT Bold</vt:lpstr>
      <vt:lpstr>Bell MT</vt:lpstr>
      <vt:lpstr>Century Gothic</vt:lpstr>
      <vt:lpstr>Monotype Corsiva</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2024-01-22T11:40:11Z</dcterms:created>
  <dcterms:modified xsi:type="dcterms:W3CDTF">2024-01-23T07:00:02Z</dcterms:modified>
</cp:coreProperties>
</file>