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4/6/2024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fif"/><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4440" y="2579843"/>
            <a:ext cx="6810282" cy="2718298"/>
          </a:xfrm>
        </p:spPr>
        <p:txBody>
          <a:bodyPr>
            <a:normAutofit/>
          </a:bodyPr>
          <a:lstStyle/>
          <a:p>
            <a:r>
              <a:rPr lang="en-US" sz="6000" b="1" dirty="0" smtClean="0">
                <a:solidFill>
                  <a:srgbClr val="C00000"/>
                </a:solidFill>
                <a:latin typeface="Arial Rounded MT Bold" panose="020F0704030504030204" pitchFamily="34" charset="0"/>
              </a:rPr>
              <a:t>Sales Data Analysis Report</a:t>
            </a:r>
            <a:endParaRPr lang="en-US" sz="6000" b="1" dirty="0">
              <a:solidFill>
                <a:srgbClr val="C00000"/>
              </a:solidFill>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447" y="324270"/>
            <a:ext cx="5764813" cy="1740703"/>
          </a:xfrm>
          <a:prstGeom prst="rect">
            <a:avLst/>
          </a:prstGeom>
        </p:spPr>
      </p:pic>
      <p:sp>
        <p:nvSpPr>
          <p:cNvPr id="5" name="TextBox 4"/>
          <p:cNvSpPr txBox="1"/>
          <p:nvPr/>
        </p:nvSpPr>
        <p:spPr>
          <a:xfrm>
            <a:off x="7539317" y="5298141"/>
            <a:ext cx="4231341" cy="707886"/>
          </a:xfrm>
          <a:prstGeom prst="rect">
            <a:avLst/>
          </a:prstGeom>
          <a:noFill/>
        </p:spPr>
        <p:txBody>
          <a:bodyPr wrap="square" rtlCol="0">
            <a:spAutoFit/>
          </a:bodyPr>
          <a:lstStyle/>
          <a:p>
            <a:r>
              <a:rPr lang="en-US" sz="4000" dirty="0" smtClean="0">
                <a:solidFill>
                  <a:srgbClr val="FFFF00"/>
                </a:solidFill>
                <a:latin typeface="Arial Rounded MT Bold" panose="020F0704030504030204" pitchFamily="34" charset="0"/>
              </a:rPr>
              <a:t>By – Shalini Pal</a:t>
            </a:r>
            <a:endParaRPr lang="en-US" sz="4000" dirty="0">
              <a:solidFill>
                <a:srgbClr val="FFFF00"/>
              </a:solidFill>
              <a:latin typeface="Arial Rounded MT Bold" panose="020F0704030504030204" pitchFamily="34" charset="0"/>
            </a:endParaRPr>
          </a:p>
        </p:txBody>
      </p:sp>
    </p:spTree>
    <p:extLst>
      <p:ext uri="{BB962C8B-B14F-4D97-AF65-F5344CB8AC3E}">
        <p14:creationId xmlns:p14="http://schemas.microsoft.com/office/powerpoint/2010/main" val="281819442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308" y="281626"/>
            <a:ext cx="6754483" cy="6196812"/>
          </a:xfrm>
        </p:spPr>
        <p:txBody>
          <a:bodyPr>
            <a:normAutofit/>
          </a:bodyPr>
          <a:lstStyle/>
          <a:p>
            <a:pPr marL="0" indent="0" algn="ctr">
              <a:lnSpc>
                <a:spcPct val="150000"/>
              </a:lnSpc>
              <a:buNone/>
            </a:pPr>
            <a:r>
              <a:rPr lang="en-US" sz="3200" b="1" dirty="0" smtClean="0">
                <a:solidFill>
                  <a:schemeClr val="bg1"/>
                </a:solidFill>
                <a:latin typeface="Arial Rounded MT Bold" panose="020F0704030504030204" pitchFamily="34" charset="0"/>
              </a:rPr>
              <a:t>Introduction</a:t>
            </a:r>
          </a:p>
          <a:p>
            <a:pPr marL="457200" lvl="1" indent="0">
              <a:lnSpc>
                <a:spcPct val="150000"/>
              </a:lnSpc>
              <a:buNone/>
            </a:pPr>
            <a:r>
              <a:rPr lang="en-US" sz="2000" b="1" dirty="0" smtClean="0">
                <a:solidFill>
                  <a:schemeClr val="tx1"/>
                </a:solidFill>
                <a:latin typeface="Bell MT" panose="02020503060305020303" pitchFamily="18" charset="0"/>
              </a:rPr>
              <a:t>Amazon.com </a:t>
            </a:r>
            <a:r>
              <a:rPr lang="en-US" sz="2000" b="1" dirty="0">
                <a:solidFill>
                  <a:schemeClr val="tx1"/>
                </a:solidFill>
                <a:latin typeface="Bell MT" panose="02020503060305020303" pitchFamily="18" charset="0"/>
              </a:rPr>
              <a:t>is an American multinational technology company focusing on e-commerce, cloud computing, online advertising, digital streaming, and artificial intelligence</a:t>
            </a:r>
            <a:r>
              <a:rPr lang="en-US" sz="2000" b="1" dirty="0" smtClean="0">
                <a:solidFill>
                  <a:schemeClr val="tx1"/>
                </a:solidFill>
                <a:latin typeface="Bell MT" panose="02020503060305020303" pitchFamily="18" charset="0"/>
              </a:rPr>
              <a:t>.</a:t>
            </a:r>
          </a:p>
          <a:p>
            <a:pPr marL="457200" lvl="1" indent="0">
              <a:buNone/>
            </a:pPr>
            <a:r>
              <a:rPr lang="en-US" sz="2000" b="1" dirty="0">
                <a:solidFill>
                  <a:schemeClr val="tx1"/>
                </a:solidFill>
                <a:latin typeface="Bell MT" panose="02020503060305020303" pitchFamily="18" charset="0"/>
              </a:rPr>
              <a:t>Sales management has gained importance to meet increasing competition and the need for improved methods of distribution to reduce cost and to increase profits. Sales management today is the most important function in a commercial and business </a:t>
            </a:r>
            <a:r>
              <a:rPr lang="en-US" sz="2000" b="1" dirty="0" smtClean="0">
                <a:solidFill>
                  <a:schemeClr val="tx1"/>
                </a:solidFill>
                <a:latin typeface="Bell MT" panose="02020503060305020303" pitchFamily="18" charset="0"/>
              </a:rPr>
              <a:t>enterprise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7675" y="0"/>
            <a:ext cx="4264325" cy="6858000"/>
          </a:xfrm>
          <a:prstGeom prst="rect">
            <a:avLst/>
          </a:prstGeom>
        </p:spPr>
      </p:pic>
    </p:spTree>
    <p:extLst>
      <p:ext uri="{BB962C8B-B14F-4D97-AF65-F5344CB8AC3E}">
        <p14:creationId xmlns:p14="http://schemas.microsoft.com/office/powerpoint/2010/main" val="9592764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1353600"/>
              </p:ext>
            </p:extLst>
          </p:nvPr>
        </p:nvGraphicFramePr>
        <p:xfrm>
          <a:off x="1225175" y="1158937"/>
          <a:ext cx="8940800" cy="3897156"/>
        </p:xfrm>
        <a:graphic>
          <a:graphicData uri="http://schemas.openxmlformats.org/drawingml/2006/table">
            <a:tbl>
              <a:tblPr firstRow="1" bandRow="1">
                <a:tableStyleId>{5C22544A-7EE6-4342-B048-85BDC9FD1C3A}</a:tableStyleId>
              </a:tblPr>
              <a:tblGrid>
                <a:gridCol w="4470400"/>
                <a:gridCol w="4470400"/>
              </a:tblGrid>
              <a:tr h="1299052">
                <a:tc>
                  <a:txBody>
                    <a:bodyPr/>
                    <a:lstStyle/>
                    <a:p>
                      <a:pPr algn="l"/>
                      <a:r>
                        <a:rPr lang="en-US" sz="2800" b="1" dirty="0" smtClean="0">
                          <a:solidFill>
                            <a:srgbClr val="C00000"/>
                          </a:solidFill>
                        </a:rPr>
                        <a:t>Project Title -</a:t>
                      </a:r>
                      <a:endParaRPr lang="en-US" sz="28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2400" b="1" dirty="0" smtClean="0">
                          <a:solidFill>
                            <a:srgbClr val="C00000"/>
                          </a:solidFill>
                          <a:latin typeface="Arial Rounded MT Bold" panose="020F0704030504030204" pitchFamily="34" charset="0"/>
                        </a:rPr>
                        <a:t>Analyzing Amazon Sales Data</a:t>
                      </a:r>
                      <a:endParaRPr lang="en-US" sz="2400" b="1" dirty="0">
                        <a:solidFill>
                          <a:srgbClr val="C00000"/>
                        </a:solidFill>
                        <a:latin typeface="Arial Rounded MT Bold" panose="020F07040305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1299052">
                <a:tc>
                  <a:txBody>
                    <a:bodyPr/>
                    <a:lstStyle/>
                    <a:p>
                      <a:pPr algn="l"/>
                      <a:r>
                        <a:rPr lang="en-US" sz="2800" b="1" dirty="0" smtClean="0">
                          <a:solidFill>
                            <a:srgbClr val="C00000"/>
                          </a:solidFill>
                        </a:rPr>
                        <a:t>Technologies -</a:t>
                      </a:r>
                      <a:endParaRPr lang="en-US" sz="28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2400" b="1" dirty="0" smtClean="0">
                          <a:solidFill>
                            <a:srgbClr val="C00000"/>
                          </a:solidFill>
                          <a:latin typeface="Arial Rounded MT Bold" panose="020F0704030504030204" pitchFamily="34" charset="0"/>
                        </a:rPr>
                        <a:t>Data Science</a:t>
                      </a:r>
                      <a:endParaRPr lang="en-US" sz="2400" b="1" dirty="0">
                        <a:solidFill>
                          <a:srgbClr val="C00000"/>
                        </a:solidFill>
                        <a:latin typeface="Arial Rounded MT Bold" panose="020F07040305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1299052">
                <a:tc>
                  <a:txBody>
                    <a:bodyPr/>
                    <a:lstStyle/>
                    <a:p>
                      <a:pPr algn="l"/>
                      <a:r>
                        <a:rPr lang="en-US" sz="2800" b="1" dirty="0" smtClean="0">
                          <a:solidFill>
                            <a:srgbClr val="C00000"/>
                          </a:solidFill>
                        </a:rPr>
                        <a:t>Domain -</a:t>
                      </a:r>
                      <a:endParaRPr lang="en-US" sz="28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2400" b="1" dirty="0" smtClean="0">
                          <a:solidFill>
                            <a:srgbClr val="C00000"/>
                          </a:solidFill>
                          <a:latin typeface="Arial Rounded MT Bold" panose="020F0704030504030204" pitchFamily="34" charset="0"/>
                        </a:rPr>
                        <a:t>E-Commerce</a:t>
                      </a:r>
                      <a:endParaRPr lang="en-US" sz="2400" b="1" dirty="0">
                        <a:solidFill>
                          <a:srgbClr val="C00000"/>
                        </a:solidFill>
                        <a:latin typeface="Arial Rounded MT Bold" panose="020F07040305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Tree>
    <p:extLst>
      <p:ext uri="{BB962C8B-B14F-4D97-AF65-F5344CB8AC3E}">
        <p14:creationId xmlns:p14="http://schemas.microsoft.com/office/powerpoint/2010/main" val="70606732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Ø"/>
            </a:pPr>
            <a:r>
              <a:rPr lang="en-US" sz="3200" b="1" dirty="0" smtClean="0">
                <a:solidFill>
                  <a:schemeClr val="bg1"/>
                </a:solidFill>
              </a:rPr>
              <a:t>Technologies Used –</a:t>
            </a:r>
          </a:p>
          <a:p>
            <a:pPr marL="0" indent="0">
              <a:buNone/>
            </a:pPr>
            <a:endParaRPr lang="en-US" sz="3200" b="1" dirty="0" smtClean="0">
              <a:solidFill>
                <a:srgbClr val="FFFF00"/>
              </a:solidFill>
            </a:endParaRPr>
          </a:p>
          <a:p>
            <a:endParaRPr lang="en-US" dirty="0"/>
          </a:p>
          <a:p>
            <a:endParaRPr lang="en-US" dirty="0" smtClean="0"/>
          </a:p>
          <a:p>
            <a:endParaRPr lang="en-US" dirty="0"/>
          </a:p>
          <a:p>
            <a:endParaRPr lang="en-US" dirty="0" smtClean="0"/>
          </a:p>
          <a:p>
            <a:endParaRPr lang="en-US" dirty="0" smtClean="0"/>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730" y="1565586"/>
            <a:ext cx="3299012" cy="185569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953" y="1621055"/>
            <a:ext cx="2543175" cy="180022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5591" y="1278715"/>
            <a:ext cx="3809005" cy="2142565"/>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6999" y="4108169"/>
            <a:ext cx="1857376" cy="1857376"/>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4853" y="4108169"/>
            <a:ext cx="1885675" cy="1860644"/>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55674" y="4476422"/>
            <a:ext cx="3379985" cy="1120869"/>
          </a:xfrm>
          <a:prstGeom prst="rect">
            <a:avLst/>
          </a:prstGeom>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9152" y="4246529"/>
            <a:ext cx="2914650" cy="1571625"/>
          </a:xfrm>
          <a:prstGeom prst="rect">
            <a:avLst/>
          </a:prstGeom>
        </p:spPr>
      </p:pic>
    </p:spTree>
    <p:extLst>
      <p:ext uri="{BB962C8B-B14F-4D97-AF65-F5344CB8AC3E}">
        <p14:creationId xmlns:p14="http://schemas.microsoft.com/office/powerpoint/2010/main" val="32916585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4579" y="445024"/>
            <a:ext cx="8758518" cy="646331"/>
          </a:xfrm>
          <a:prstGeom prst="rect">
            <a:avLst/>
          </a:prstGeom>
          <a:noFill/>
        </p:spPr>
        <p:txBody>
          <a:bodyPr wrap="square" rtlCol="0">
            <a:spAutoFit/>
          </a:bodyPr>
          <a:lstStyle/>
          <a:p>
            <a:pPr algn="ctr"/>
            <a:r>
              <a:rPr lang="en-US" sz="3600" b="1" dirty="0" smtClean="0">
                <a:solidFill>
                  <a:schemeClr val="bg1"/>
                </a:solidFill>
              </a:rPr>
              <a:t>KPI’s (Key Performance Indicators)</a:t>
            </a:r>
            <a:endParaRPr lang="en-US" sz="3600" b="1" dirty="0" smtClean="0">
              <a:solidFill>
                <a:schemeClr val="bg1"/>
              </a:solidFill>
            </a:endParaRPr>
          </a:p>
        </p:txBody>
      </p:sp>
      <p:sp>
        <p:nvSpPr>
          <p:cNvPr id="17" name="Rounded Rectangle 16"/>
          <p:cNvSpPr/>
          <p:nvPr/>
        </p:nvSpPr>
        <p:spPr>
          <a:xfrm>
            <a:off x="1026542" y="1268258"/>
            <a:ext cx="9696090" cy="90146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1" name="Rounded Rectangle 20"/>
          <p:cNvSpPr/>
          <p:nvPr/>
        </p:nvSpPr>
        <p:spPr>
          <a:xfrm>
            <a:off x="1026543" y="2532357"/>
            <a:ext cx="9696090" cy="90146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2" name="Rounded Rectangle 21"/>
          <p:cNvSpPr/>
          <p:nvPr/>
        </p:nvSpPr>
        <p:spPr>
          <a:xfrm>
            <a:off x="1026543" y="3733832"/>
            <a:ext cx="9696090" cy="110799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ounded Rectangle 22"/>
          <p:cNvSpPr/>
          <p:nvPr/>
        </p:nvSpPr>
        <p:spPr>
          <a:xfrm>
            <a:off x="1026542" y="5172885"/>
            <a:ext cx="9696090" cy="90146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TextBox 23"/>
          <p:cNvSpPr txBox="1"/>
          <p:nvPr/>
        </p:nvSpPr>
        <p:spPr>
          <a:xfrm>
            <a:off x="1160079" y="1424366"/>
            <a:ext cx="9247517" cy="400110"/>
          </a:xfrm>
          <a:prstGeom prst="rect">
            <a:avLst/>
          </a:prstGeom>
          <a:noFill/>
        </p:spPr>
        <p:txBody>
          <a:bodyPr wrap="square" rtlCol="0">
            <a:spAutoFit/>
          </a:bodyPr>
          <a:lstStyle/>
          <a:p>
            <a:r>
              <a:rPr lang="en-US" sz="2000" b="1" dirty="0" smtClean="0">
                <a:solidFill>
                  <a:schemeClr val="bg1"/>
                </a:solidFill>
              </a:rPr>
              <a:t>Units</a:t>
            </a:r>
            <a:r>
              <a:rPr lang="en-US" sz="2000" dirty="0" smtClean="0">
                <a:solidFill>
                  <a:schemeClr val="bg1"/>
                </a:solidFill>
              </a:rPr>
              <a:t> </a:t>
            </a:r>
            <a:r>
              <a:rPr lang="en-US" sz="2000" b="1" dirty="0" smtClean="0">
                <a:solidFill>
                  <a:schemeClr val="bg1"/>
                </a:solidFill>
              </a:rPr>
              <a:t>Sold</a:t>
            </a:r>
            <a:r>
              <a:rPr lang="en-US" sz="2000" dirty="0" smtClean="0">
                <a:solidFill>
                  <a:schemeClr val="bg1"/>
                </a:solidFill>
              </a:rPr>
              <a:t> </a:t>
            </a:r>
            <a:r>
              <a:rPr lang="en-US" dirty="0" smtClean="0"/>
              <a:t>- </a:t>
            </a:r>
            <a:r>
              <a:rPr lang="en-US" dirty="0"/>
              <a:t>total number of units of products sold over a specific period,</a:t>
            </a:r>
            <a:endParaRPr lang="en-US" dirty="0"/>
          </a:p>
        </p:txBody>
      </p:sp>
      <p:sp>
        <p:nvSpPr>
          <p:cNvPr id="25" name="TextBox 24"/>
          <p:cNvSpPr txBox="1"/>
          <p:nvPr/>
        </p:nvSpPr>
        <p:spPr>
          <a:xfrm>
            <a:off x="1250830" y="2636010"/>
            <a:ext cx="9282023" cy="400110"/>
          </a:xfrm>
          <a:prstGeom prst="rect">
            <a:avLst/>
          </a:prstGeom>
          <a:noFill/>
        </p:spPr>
        <p:txBody>
          <a:bodyPr wrap="square" rtlCol="0">
            <a:spAutoFit/>
          </a:bodyPr>
          <a:lstStyle/>
          <a:p>
            <a:r>
              <a:rPr lang="en-US" sz="2000" b="1" dirty="0" smtClean="0">
                <a:solidFill>
                  <a:schemeClr val="bg1"/>
                </a:solidFill>
              </a:rPr>
              <a:t>Revenue</a:t>
            </a:r>
            <a:r>
              <a:rPr lang="en-US" dirty="0" smtClean="0"/>
              <a:t> - </a:t>
            </a:r>
            <a:r>
              <a:rPr lang="en-US" dirty="0"/>
              <a:t>total sales revenue generated from the sale of products on Amazon.</a:t>
            </a:r>
            <a:endParaRPr lang="en-US" dirty="0"/>
          </a:p>
        </p:txBody>
      </p:sp>
      <p:sp>
        <p:nvSpPr>
          <p:cNvPr id="26" name="TextBox 25"/>
          <p:cNvSpPr txBox="1"/>
          <p:nvPr/>
        </p:nvSpPr>
        <p:spPr>
          <a:xfrm>
            <a:off x="1250830" y="3815230"/>
            <a:ext cx="9156766" cy="954107"/>
          </a:xfrm>
          <a:prstGeom prst="rect">
            <a:avLst/>
          </a:prstGeom>
          <a:noFill/>
        </p:spPr>
        <p:txBody>
          <a:bodyPr wrap="square" rtlCol="0">
            <a:spAutoFit/>
          </a:bodyPr>
          <a:lstStyle/>
          <a:p>
            <a:r>
              <a:rPr lang="en-US" sz="2000" b="1" dirty="0" smtClean="0">
                <a:solidFill>
                  <a:schemeClr val="bg1"/>
                </a:solidFill>
              </a:rPr>
              <a:t>Cost</a:t>
            </a:r>
            <a:r>
              <a:rPr lang="en-US" sz="2000" dirty="0" smtClean="0">
                <a:solidFill>
                  <a:schemeClr val="bg1"/>
                </a:solidFill>
              </a:rPr>
              <a:t> </a:t>
            </a:r>
            <a:r>
              <a:rPr lang="en-US" sz="2000" dirty="0" smtClean="0"/>
              <a:t>- </a:t>
            </a:r>
            <a:r>
              <a:rPr lang="en-US" dirty="0"/>
              <a:t>total cost incurred in sourcing, manufacturing, and delivering products to customers, including procurement costs, manufacturing costs, shipping costs, and fulfillment fees</a:t>
            </a:r>
            <a:r>
              <a:rPr lang="en-US" dirty="0" smtClean="0"/>
              <a:t>.</a:t>
            </a:r>
            <a:endParaRPr lang="en-US" dirty="0"/>
          </a:p>
        </p:txBody>
      </p:sp>
      <p:sp>
        <p:nvSpPr>
          <p:cNvPr id="27" name="TextBox 26"/>
          <p:cNvSpPr txBox="1"/>
          <p:nvPr/>
        </p:nvSpPr>
        <p:spPr>
          <a:xfrm>
            <a:off x="1250829" y="5238633"/>
            <a:ext cx="9282023" cy="677108"/>
          </a:xfrm>
          <a:prstGeom prst="rect">
            <a:avLst/>
          </a:prstGeom>
          <a:noFill/>
        </p:spPr>
        <p:txBody>
          <a:bodyPr wrap="square" rtlCol="0">
            <a:spAutoFit/>
          </a:bodyPr>
          <a:lstStyle/>
          <a:p>
            <a:r>
              <a:rPr lang="en-US" sz="2000" b="1" dirty="0" smtClean="0">
                <a:solidFill>
                  <a:schemeClr val="bg1"/>
                </a:solidFill>
              </a:rPr>
              <a:t>Profit</a:t>
            </a:r>
            <a:r>
              <a:rPr lang="en-US" sz="2000" dirty="0" smtClean="0">
                <a:solidFill>
                  <a:schemeClr val="bg1"/>
                </a:solidFill>
              </a:rPr>
              <a:t> </a:t>
            </a:r>
            <a:r>
              <a:rPr lang="en-US" dirty="0" smtClean="0"/>
              <a:t>- </a:t>
            </a:r>
            <a:r>
              <a:rPr lang="en-US" dirty="0"/>
              <a:t>the net profit earned from Amazon sales after deducting all costs and expenses.</a:t>
            </a:r>
            <a:endParaRPr lang="en-US" dirty="0"/>
          </a:p>
        </p:txBody>
      </p:sp>
    </p:spTree>
    <p:extLst>
      <p:ext uri="{BB962C8B-B14F-4D97-AF65-F5344CB8AC3E}">
        <p14:creationId xmlns:p14="http://schemas.microsoft.com/office/powerpoint/2010/main" val="262693858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4473" y="1335955"/>
            <a:ext cx="9865328" cy="4778518"/>
          </a:xfrm>
          <a:prstGeom prst="rect">
            <a:avLst/>
          </a:prstGeom>
        </p:spPr>
      </p:pic>
      <p:sp>
        <p:nvSpPr>
          <p:cNvPr id="3" name="TextBox 2"/>
          <p:cNvSpPr txBox="1"/>
          <p:nvPr/>
        </p:nvSpPr>
        <p:spPr>
          <a:xfrm>
            <a:off x="1034473" y="510987"/>
            <a:ext cx="9865328"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4000" b="1" dirty="0" smtClean="0"/>
              <a:t>Sales by Location</a:t>
            </a:r>
            <a:endParaRPr lang="en-US" sz="4000" b="1" dirty="0"/>
          </a:p>
        </p:txBody>
      </p:sp>
    </p:spTree>
    <p:extLst>
      <p:ext uri="{BB962C8B-B14F-4D97-AF65-F5344CB8AC3E}">
        <p14:creationId xmlns:p14="http://schemas.microsoft.com/office/powerpoint/2010/main" val="41973553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0444" y="484091"/>
            <a:ext cx="8425872"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4000" b="1" dirty="0" smtClean="0"/>
              <a:t>Sales By Channel</a:t>
            </a:r>
            <a:endParaRPr lang="en-US" sz="4000" b="1" dirty="0"/>
          </a:p>
        </p:txBody>
      </p:sp>
      <p:pic>
        <p:nvPicPr>
          <p:cNvPr id="3" name="Picture 2"/>
          <p:cNvPicPr>
            <a:picLocks noChangeAspect="1"/>
          </p:cNvPicPr>
          <p:nvPr/>
        </p:nvPicPr>
        <p:blipFill>
          <a:blip r:embed="rId2"/>
          <a:stretch>
            <a:fillRect/>
          </a:stretch>
        </p:blipFill>
        <p:spPr>
          <a:xfrm>
            <a:off x="1330443" y="1396789"/>
            <a:ext cx="8425873" cy="4490402"/>
          </a:xfrm>
          <a:prstGeom prst="rect">
            <a:avLst/>
          </a:prstGeom>
        </p:spPr>
      </p:pic>
    </p:spTree>
    <p:extLst>
      <p:ext uri="{BB962C8B-B14F-4D97-AF65-F5344CB8AC3E}">
        <p14:creationId xmlns:p14="http://schemas.microsoft.com/office/powerpoint/2010/main" val="43127510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2210" y="995082"/>
            <a:ext cx="10677264" cy="5351929"/>
          </a:xfrm>
          <a:prstGeom prst="rect">
            <a:avLst/>
          </a:prstGeom>
        </p:spPr>
      </p:pic>
      <p:sp>
        <p:nvSpPr>
          <p:cNvPr id="4" name="TextBox 3"/>
          <p:cNvSpPr txBox="1"/>
          <p:nvPr/>
        </p:nvSpPr>
        <p:spPr>
          <a:xfrm>
            <a:off x="572210" y="215154"/>
            <a:ext cx="10677264"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3200" b="1" dirty="0" smtClean="0"/>
              <a:t>Yearly, Monthly and Yearly-Month wise Sales</a:t>
            </a:r>
            <a:endParaRPr lang="en-US" sz="3200" b="1" dirty="0"/>
          </a:p>
        </p:txBody>
      </p:sp>
    </p:spTree>
    <p:extLst>
      <p:ext uri="{BB962C8B-B14F-4D97-AF65-F5344CB8AC3E}">
        <p14:creationId xmlns:p14="http://schemas.microsoft.com/office/powerpoint/2010/main" val="32048643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399" y="2142565"/>
            <a:ext cx="5540188" cy="1446550"/>
          </a:xfrm>
          <a:prstGeom prst="rect">
            <a:avLst/>
          </a:prstGeom>
          <a:noFill/>
        </p:spPr>
        <p:txBody>
          <a:bodyPr wrap="square" rtlCol="0">
            <a:spAutoFit/>
          </a:bodyPr>
          <a:lstStyle/>
          <a:p>
            <a:r>
              <a:rPr lang="en-US" sz="8800" b="1" dirty="0" smtClean="0">
                <a:solidFill>
                  <a:srgbClr val="C00000"/>
                </a:solidFill>
                <a:latin typeface="Monotype Corsiva" panose="03010101010201010101" pitchFamily="66" charset="0"/>
              </a:rPr>
              <a:t>Thank You!</a:t>
            </a:r>
            <a:endParaRPr lang="en-US" sz="8800" b="1" dirty="0">
              <a:solidFill>
                <a:srgbClr val="C00000"/>
              </a:solidFill>
              <a:latin typeface="Monotype Corsiva" panose="03010101010201010101" pitchFamily="66" charset="0"/>
            </a:endParaRPr>
          </a:p>
        </p:txBody>
      </p:sp>
    </p:spTree>
    <p:extLst>
      <p:ext uri="{BB962C8B-B14F-4D97-AF65-F5344CB8AC3E}">
        <p14:creationId xmlns:p14="http://schemas.microsoft.com/office/powerpoint/2010/main" val="224899510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1719</TotalTime>
  <Words>186</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 Rounded MT Bold</vt:lpstr>
      <vt:lpstr>Bell MT</vt:lpstr>
      <vt:lpstr>Century Gothic</vt:lpstr>
      <vt:lpstr>Monotype Corsiva</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15</cp:revision>
  <dcterms:created xsi:type="dcterms:W3CDTF">2024-01-22T11:40:11Z</dcterms:created>
  <dcterms:modified xsi:type="dcterms:W3CDTF">2024-04-07T03:33:37Z</dcterms:modified>
</cp:coreProperties>
</file>