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8" r:id="rId2"/>
    <p:sldId id="257" r:id="rId3"/>
    <p:sldId id="259" r:id="rId4"/>
    <p:sldId id="260" r:id="rId5"/>
    <p:sldId id="27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2CF23-ADAF-44F9-80F5-B9AF8EF4C03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E550A8-681D-4096-B0B4-1B5807D9F31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State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smtClean="0"/>
            <a:t>– </a:t>
          </a:r>
          <a:r>
            <a:rPr lang="en-US" b="0" i="0" dirty="0" smtClean="0"/>
            <a:t>the geographic location or administrative division in India</a:t>
          </a:r>
          <a:endParaRPr lang="en-US" dirty="0"/>
        </a:p>
      </dgm:t>
    </dgm:pt>
    <dgm:pt modelId="{ECCD6465-DF60-45C0-8E13-A9553BCCCA77}" type="parTrans" cxnId="{4753B254-99CF-428D-A552-5147524D976C}">
      <dgm:prSet/>
      <dgm:spPr/>
      <dgm:t>
        <a:bodyPr/>
        <a:lstStyle/>
        <a:p>
          <a:endParaRPr lang="en-US"/>
        </a:p>
      </dgm:t>
    </dgm:pt>
    <dgm:pt modelId="{4D5ECD27-FCD3-4442-928C-7C57EE78C16D}" type="sibTrans" cxnId="{4753B254-99CF-428D-A552-5147524D976C}">
      <dgm:prSet/>
      <dgm:spPr/>
      <dgm:t>
        <a:bodyPr/>
        <a:lstStyle/>
        <a:p>
          <a:endParaRPr lang="en-US"/>
        </a:p>
      </dgm:t>
    </dgm:pt>
    <dgm:pt modelId="{93EA0164-7B37-4312-B811-3A7FCC429BC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Crop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smtClean="0"/>
            <a:t>- </a:t>
          </a:r>
          <a:r>
            <a:rPr lang="en-US" b="0" i="0" dirty="0" smtClean="0"/>
            <a:t>the specific type or variety of crop being cultivated and harvested</a:t>
          </a:r>
          <a:endParaRPr lang="en-US" dirty="0"/>
        </a:p>
      </dgm:t>
    </dgm:pt>
    <dgm:pt modelId="{F224855F-4F70-47AE-886F-7677D89ED30E}" type="parTrans" cxnId="{D061570B-A6C0-4810-B826-08C3F0B54B24}">
      <dgm:prSet/>
      <dgm:spPr/>
      <dgm:t>
        <a:bodyPr/>
        <a:lstStyle/>
        <a:p>
          <a:endParaRPr lang="en-US"/>
        </a:p>
      </dgm:t>
    </dgm:pt>
    <dgm:pt modelId="{4DF89803-3077-49E0-9497-243020368DC4}" type="sibTrans" cxnId="{D061570B-A6C0-4810-B826-08C3F0B54B24}">
      <dgm:prSet/>
      <dgm:spPr/>
      <dgm:t>
        <a:bodyPr/>
        <a:lstStyle/>
        <a:p>
          <a:endParaRPr lang="en-US"/>
        </a:p>
      </dgm:t>
    </dgm:pt>
    <dgm:pt modelId="{29D3FFD3-E199-47C2-8AE5-78F05C206CB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Production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smtClean="0"/>
            <a:t>- </a:t>
          </a:r>
          <a:r>
            <a:rPr lang="en-US" b="0" i="0" dirty="0" smtClean="0"/>
            <a:t>the total quantity of a specific crop harvested within a given state and year, typically measured in units such as tons or kilograms</a:t>
          </a:r>
          <a:endParaRPr lang="en-US" dirty="0"/>
        </a:p>
      </dgm:t>
    </dgm:pt>
    <dgm:pt modelId="{496D7C25-6C70-4C26-B06E-71BF3A68E97B}" type="parTrans" cxnId="{AE46E12A-A7CC-448A-A5C0-7EFF83E8EC17}">
      <dgm:prSet/>
      <dgm:spPr/>
      <dgm:t>
        <a:bodyPr/>
        <a:lstStyle/>
        <a:p>
          <a:endParaRPr lang="en-US"/>
        </a:p>
      </dgm:t>
    </dgm:pt>
    <dgm:pt modelId="{95725215-EA21-433D-83B8-EBC124BA1499}" type="sibTrans" cxnId="{AE46E12A-A7CC-448A-A5C0-7EFF83E8EC17}">
      <dgm:prSet/>
      <dgm:spPr/>
      <dgm:t>
        <a:bodyPr/>
        <a:lstStyle/>
        <a:p>
          <a:endParaRPr lang="en-US"/>
        </a:p>
      </dgm:t>
    </dgm:pt>
    <dgm:pt modelId="{706DED1F-44EC-4156-83B7-BD0A3EA2B54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Season-</a:t>
          </a:r>
          <a:r>
            <a:rPr lang="en-US" b="1" i="0" dirty="0" smtClean="0">
              <a:solidFill>
                <a:schemeClr val="tx1"/>
              </a:solidFill>
            </a:rPr>
            <a:t>the</a:t>
          </a:r>
          <a:r>
            <a:rPr lang="en-US" b="0" i="0" dirty="0" smtClean="0">
              <a:solidFill>
                <a:schemeClr val="tx1"/>
              </a:solidFill>
            </a:rPr>
            <a:t> </a:t>
          </a:r>
          <a:r>
            <a:rPr lang="en-US" b="0" i="0" dirty="0" smtClean="0"/>
            <a:t>specific season or time period during which the crop was cultivated and harvested</a:t>
          </a:r>
          <a:endParaRPr lang="en-US" dirty="0"/>
        </a:p>
      </dgm:t>
    </dgm:pt>
    <dgm:pt modelId="{611A01E5-C9D4-4CED-9C08-366C425CA950}" type="parTrans" cxnId="{2379568E-9210-4226-8D9B-5A316FE10FEA}">
      <dgm:prSet/>
      <dgm:spPr/>
      <dgm:t>
        <a:bodyPr/>
        <a:lstStyle/>
        <a:p>
          <a:endParaRPr lang="en-US"/>
        </a:p>
      </dgm:t>
    </dgm:pt>
    <dgm:pt modelId="{BAE54039-6B53-4286-99D2-5C8A2ABF187C}" type="sibTrans" cxnId="{2379568E-9210-4226-8D9B-5A316FE10FEA}">
      <dgm:prSet/>
      <dgm:spPr/>
      <dgm:t>
        <a:bodyPr/>
        <a:lstStyle/>
        <a:p>
          <a:endParaRPr lang="en-US"/>
        </a:p>
      </dgm:t>
    </dgm:pt>
    <dgm:pt modelId="{6C8BF8BC-CE60-4FAA-A1A8-0D613AD812BE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Year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smtClean="0"/>
            <a:t>- </a:t>
          </a:r>
          <a:r>
            <a:rPr lang="en-US" b="0" i="0" dirty="0" smtClean="0"/>
            <a:t>indicates the specific calendar year in which crop production data was collected or reported.</a:t>
          </a:r>
          <a:endParaRPr lang="en-US" dirty="0"/>
        </a:p>
      </dgm:t>
    </dgm:pt>
    <dgm:pt modelId="{4EADDD13-2501-455E-AC1F-1011DCCD4C6A}" type="parTrans" cxnId="{459D8A49-0A53-4577-B985-84B2A9C82C79}">
      <dgm:prSet/>
      <dgm:spPr/>
      <dgm:t>
        <a:bodyPr/>
        <a:lstStyle/>
        <a:p>
          <a:endParaRPr lang="en-US"/>
        </a:p>
      </dgm:t>
    </dgm:pt>
    <dgm:pt modelId="{C5FC50B5-93B9-4207-B5F2-6B50B505A175}" type="sibTrans" cxnId="{459D8A49-0A53-4577-B985-84B2A9C82C79}">
      <dgm:prSet/>
      <dgm:spPr/>
      <dgm:t>
        <a:bodyPr/>
        <a:lstStyle/>
        <a:p>
          <a:endParaRPr lang="en-US"/>
        </a:p>
      </dgm:t>
    </dgm:pt>
    <dgm:pt modelId="{34F7A793-0024-4FB4-88D0-3939A362ADFA}" type="pres">
      <dgm:prSet presAssocID="{16D2CF23-ADAF-44F9-80F5-B9AF8EF4C03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3F12321-F70F-4930-830F-FD42B08BB5F4}" type="pres">
      <dgm:prSet presAssocID="{16D2CF23-ADAF-44F9-80F5-B9AF8EF4C03E}" presName="Name1" presStyleCnt="0"/>
      <dgm:spPr/>
    </dgm:pt>
    <dgm:pt modelId="{69045F75-BEB4-4B64-BB1C-F9BF9B122569}" type="pres">
      <dgm:prSet presAssocID="{16D2CF23-ADAF-44F9-80F5-B9AF8EF4C03E}" presName="cycle" presStyleCnt="0"/>
      <dgm:spPr/>
    </dgm:pt>
    <dgm:pt modelId="{215015D2-B710-4D0E-87F7-CB885F67553D}" type="pres">
      <dgm:prSet presAssocID="{16D2CF23-ADAF-44F9-80F5-B9AF8EF4C03E}" presName="srcNode" presStyleLbl="node1" presStyleIdx="0" presStyleCnt="5"/>
      <dgm:spPr/>
    </dgm:pt>
    <dgm:pt modelId="{B76D6A87-A5F7-409D-84E0-A2355B27E775}" type="pres">
      <dgm:prSet presAssocID="{16D2CF23-ADAF-44F9-80F5-B9AF8EF4C03E}" presName="conn" presStyleLbl="parChTrans1D2" presStyleIdx="0" presStyleCnt="1"/>
      <dgm:spPr/>
      <dgm:t>
        <a:bodyPr/>
        <a:lstStyle/>
        <a:p>
          <a:endParaRPr lang="en-US"/>
        </a:p>
      </dgm:t>
    </dgm:pt>
    <dgm:pt modelId="{8EE5F16D-5BA5-4BF2-9436-56AA5FEFF98A}" type="pres">
      <dgm:prSet presAssocID="{16D2CF23-ADAF-44F9-80F5-B9AF8EF4C03E}" presName="extraNode" presStyleLbl="node1" presStyleIdx="0" presStyleCnt="5"/>
      <dgm:spPr/>
    </dgm:pt>
    <dgm:pt modelId="{123D45EE-B8E9-401F-9AFC-E6AEC0526952}" type="pres">
      <dgm:prSet presAssocID="{16D2CF23-ADAF-44F9-80F5-B9AF8EF4C03E}" presName="dstNode" presStyleLbl="node1" presStyleIdx="0" presStyleCnt="5"/>
      <dgm:spPr/>
    </dgm:pt>
    <dgm:pt modelId="{36B3C642-CD0B-4EF3-AD08-62003BC5A074}" type="pres">
      <dgm:prSet presAssocID="{F6E550A8-681D-4096-B0B4-1B5807D9F315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AB340-40F5-4497-B1BE-B5532116D745}" type="pres">
      <dgm:prSet presAssocID="{F6E550A8-681D-4096-B0B4-1B5807D9F315}" presName="accent_1" presStyleCnt="0"/>
      <dgm:spPr/>
    </dgm:pt>
    <dgm:pt modelId="{0EA5F70A-53E3-4F0E-B7E0-AAEF4A39E1B8}" type="pres">
      <dgm:prSet presAssocID="{F6E550A8-681D-4096-B0B4-1B5807D9F315}" presName="accentRepeatNode" presStyleLbl="solidFgAcc1" presStyleIdx="0" presStyleCnt="5"/>
      <dgm:spPr/>
    </dgm:pt>
    <dgm:pt modelId="{D07179C4-C293-402D-BC60-97B69887BE44}" type="pres">
      <dgm:prSet presAssocID="{93EA0164-7B37-4312-B811-3A7FCC429BC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E1AD5-E5FC-4671-98DA-ED821631B2D9}" type="pres">
      <dgm:prSet presAssocID="{93EA0164-7B37-4312-B811-3A7FCC429BCC}" presName="accent_2" presStyleCnt="0"/>
      <dgm:spPr/>
    </dgm:pt>
    <dgm:pt modelId="{56F20F83-B054-4FEA-B102-0C32872F7056}" type="pres">
      <dgm:prSet presAssocID="{93EA0164-7B37-4312-B811-3A7FCC429BCC}" presName="accentRepeatNode" presStyleLbl="solidFgAcc1" presStyleIdx="1" presStyleCnt="5"/>
      <dgm:spPr/>
    </dgm:pt>
    <dgm:pt modelId="{70966EF4-B10D-40E7-A1FE-0881C6B5CC24}" type="pres">
      <dgm:prSet presAssocID="{29D3FFD3-E199-47C2-8AE5-78F05C206CB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16A6F-C391-46B7-BBA4-AEDF9699901A}" type="pres">
      <dgm:prSet presAssocID="{29D3FFD3-E199-47C2-8AE5-78F05C206CBA}" presName="accent_3" presStyleCnt="0"/>
      <dgm:spPr/>
    </dgm:pt>
    <dgm:pt modelId="{D8530118-991A-4E1E-8976-E3C7DBBEE5F0}" type="pres">
      <dgm:prSet presAssocID="{29D3FFD3-E199-47C2-8AE5-78F05C206CBA}" presName="accentRepeatNode" presStyleLbl="solidFgAcc1" presStyleIdx="2" presStyleCnt="5"/>
      <dgm:spPr/>
    </dgm:pt>
    <dgm:pt modelId="{1DD3FE12-E2A4-4C8B-BF95-AA4CBFEC5757}" type="pres">
      <dgm:prSet presAssocID="{706DED1F-44EC-4156-83B7-BD0A3EA2B54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0CB9B-19F4-4F42-9BEB-5FE6F745D5D5}" type="pres">
      <dgm:prSet presAssocID="{706DED1F-44EC-4156-83B7-BD0A3EA2B547}" presName="accent_4" presStyleCnt="0"/>
      <dgm:spPr/>
    </dgm:pt>
    <dgm:pt modelId="{81BCBE35-7740-4742-A2D2-EA4D994C6B90}" type="pres">
      <dgm:prSet presAssocID="{706DED1F-44EC-4156-83B7-BD0A3EA2B547}" presName="accentRepeatNode" presStyleLbl="solidFgAcc1" presStyleIdx="3" presStyleCnt="5"/>
      <dgm:spPr/>
    </dgm:pt>
    <dgm:pt modelId="{299EA6AE-ADDF-409A-875F-7DBA73571B32}" type="pres">
      <dgm:prSet presAssocID="{6C8BF8BC-CE60-4FAA-A1A8-0D613AD812BE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FF914-4AED-4E24-90D9-DE6A27431C80}" type="pres">
      <dgm:prSet presAssocID="{6C8BF8BC-CE60-4FAA-A1A8-0D613AD812BE}" presName="accent_5" presStyleCnt="0"/>
      <dgm:spPr/>
    </dgm:pt>
    <dgm:pt modelId="{9F7B0B08-2AC1-47E5-808C-19104EFAEB10}" type="pres">
      <dgm:prSet presAssocID="{6C8BF8BC-CE60-4FAA-A1A8-0D613AD812BE}" presName="accentRepeatNode" presStyleLbl="solidFgAcc1" presStyleIdx="4" presStyleCnt="5"/>
      <dgm:spPr/>
    </dgm:pt>
  </dgm:ptLst>
  <dgm:cxnLst>
    <dgm:cxn modelId="{712800BA-C792-43FD-956C-4FDA37DBA4BF}" type="presOf" srcId="{706DED1F-44EC-4156-83B7-BD0A3EA2B547}" destId="{1DD3FE12-E2A4-4C8B-BF95-AA4CBFEC5757}" srcOrd="0" destOrd="0" presId="urn:microsoft.com/office/officeart/2008/layout/VerticalCurvedList"/>
    <dgm:cxn modelId="{2379568E-9210-4226-8D9B-5A316FE10FEA}" srcId="{16D2CF23-ADAF-44F9-80F5-B9AF8EF4C03E}" destId="{706DED1F-44EC-4156-83B7-BD0A3EA2B547}" srcOrd="3" destOrd="0" parTransId="{611A01E5-C9D4-4CED-9C08-366C425CA950}" sibTransId="{BAE54039-6B53-4286-99D2-5C8A2ABF187C}"/>
    <dgm:cxn modelId="{459D8A49-0A53-4577-B985-84B2A9C82C79}" srcId="{16D2CF23-ADAF-44F9-80F5-B9AF8EF4C03E}" destId="{6C8BF8BC-CE60-4FAA-A1A8-0D613AD812BE}" srcOrd="4" destOrd="0" parTransId="{4EADDD13-2501-455E-AC1F-1011DCCD4C6A}" sibTransId="{C5FC50B5-93B9-4207-B5F2-6B50B505A175}"/>
    <dgm:cxn modelId="{83C908B3-09DE-4E87-981F-AEF3BE60BE25}" type="presOf" srcId="{93EA0164-7B37-4312-B811-3A7FCC429BCC}" destId="{D07179C4-C293-402D-BC60-97B69887BE44}" srcOrd="0" destOrd="0" presId="urn:microsoft.com/office/officeart/2008/layout/VerticalCurvedList"/>
    <dgm:cxn modelId="{4753B254-99CF-428D-A552-5147524D976C}" srcId="{16D2CF23-ADAF-44F9-80F5-B9AF8EF4C03E}" destId="{F6E550A8-681D-4096-B0B4-1B5807D9F315}" srcOrd="0" destOrd="0" parTransId="{ECCD6465-DF60-45C0-8E13-A9553BCCCA77}" sibTransId="{4D5ECD27-FCD3-4442-928C-7C57EE78C16D}"/>
    <dgm:cxn modelId="{D9DA8D2A-4273-4994-B7A2-76822EEF1FE9}" type="presOf" srcId="{F6E550A8-681D-4096-B0B4-1B5807D9F315}" destId="{36B3C642-CD0B-4EF3-AD08-62003BC5A074}" srcOrd="0" destOrd="0" presId="urn:microsoft.com/office/officeart/2008/layout/VerticalCurvedList"/>
    <dgm:cxn modelId="{D061570B-A6C0-4810-B826-08C3F0B54B24}" srcId="{16D2CF23-ADAF-44F9-80F5-B9AF8EF4C03E}" destId="{93EA0164-7B37-4312-B811-3A7FCC429BCC}" srcOrd="1" destOrd="0" parTransId="{F224855F-4F70-47AE-886F-7677D89ED30E}" sibTransId="{4DF89803-3077-49E0-9497-243020368DC4}"/>
    <dgm:cxn modelId="{1CFAF6D8-FCFA-4E7E-952C-068C8136D1BA}" type="presOf" srcId="{6C8BF8BC-CE60-4FAA-A1A8-0D613AD812BE}" destId="{299EA6AE-ADDF-409A-875F-7DBA73571B32}" srcOrd="0" destOrd="0" presId="urn:microsoft.com/office/officeart/2008/layout/VerticalCurvedList"/>
    <dgm:cxn modelId="{AE46E12A-A7CC-448A-A5C0-7EFF83E8EC17}" srcId="{16D2CF23-ADAF-44F9-80F5-B9AF8EF4C03E}" destId="{29D3FFD3-E199-47C2-8AE5-78F05C206CBA}" srcOrd="2" destOrd="0" parTransId="{496D7C25-6C70-4C26-B06E-71BF3A68E97B}" sibTransId="{95725215-EA21-433D-83B8-EBC124BA1499}"/>
    <dgm:cxn modelId="{2528FCC3-0B3D-498E-8CD4-89A3C00DDB7E}" type="presOf" srcId="{4D5ECD27-FCD3-4442-928C-7C57EE78C16D}" destId="{B76D6A87-A5F7-409D-84E0-A2355B27E775}" srcOrd="0" destOrd="0" presId="urn:microsoft.com/office/officeart/2008/layout/VerticalCurvedList"/>
    <dgm:cxn modelId="{90643140-D0AD-4DBB-A705-2DE008EE2FC4}" type="presOf" srcId="{16D2CF23-ADAF-44F9-80F5-B9AF8EF4C03E}" destId="{34F7A793-0024-4FB4-88D0-3939A362ADFA}" srcOrd="0" destOrd="0" presId="urn:microsoft.com/office/officeart/2008/layout/VerticalCurvedList"/>
    <dgm:cxn modelId="{64F2C588-7D4B-4548-9776-FCE6795C14A9}" type="presOf" srcId="{29D3FFD3-E199-47C2-8AE5-78F05C206CBA}" destId="{70966EF4-B10D-40E7-A1FE-0881C6B5CC24}" srcOrd="0" destOrd="0" presId="urn:microsoft.com/office/officeart/2008/layout/VerticalCurvedList"/>
    <dgm:cxn modelId="{3E5BEF51-7E07-4465-A006-853EF8694C2C}" type="presParOf" srcId="{34F7A793-0024-4FB4-88D0-3939A362ADFA}" destId="{03F12321-F70F-4930-830F-FD42B08BB5F4}" srcOrd="0" destOrd="0" presId="urn:microsoft.com/office/officeart/2008/layout/VerticalCurvedList"/>
    <dgm:cxn modelId="{C3EAFE07-D36D-4677-A160-F1E99FCCBE94}" type="presParOf" srcId="{03F12321-F70F-4930-830F-FD42B08BB5F4}" destId="{69045F75-BEB4-4B64-BB1C-F9BF9B122569}" srcOrd="0" destOrd="0" presId="urn:microsoft.com/office/officeart/2008/layout/VerticalCurvedList"/>
    <dgm:cxn modelId="{5C094276-E71A-42CC-950E-312C98BA57BE}" type="presParOf" srcId="{69045F75-BEB4-4B64-BB1C-F9BF9B122569}" destId="{215015D2-B710-4D0E-87F7-CB885F67553D}" srcOrd="0" destOrd="0" presId="urn:microsoft.com/office/officeart/2008/layout/VerticalCurvedList"/>
    <dgm:cxn modelId="{CC3E6360-B890-45C7-94AF-DCAFFDF20952}" type="presParOf" srcId="{69045F75-BEB4-4B64-BB1C-F9BF9B122569}" destId="{B76D6A87-A5F7-409D-84E0-A2355B27E775}" srcOrd="1" destOrd="0" presId="urn:microsoft.com/office/officeart/2008/layout/VerticalCurvedList"/>
    <dgm:cxn modelId="{825B3802-95FB-4523-88F2-278418BDE8A1}" type="presParOf" srcId="{69045F75-BEB4-4B64-BB1C-F9BF9B122569}" destId="{8EE5F16D-5BA5-4BF2-9436-56AA5FEFF98A}" srcOrd="2" destOrd="0" presId="urn:microsoft.com/office/officeart/2008/layout/VerticalCurvedList"/>
    <dgm:cxn modelId="{8F5E7C3E-8C4E-4B6D-AE9E-3527978EEB60}" type="presParOf" srcId="{69045F75-BEB4-4B64-BB1C-F9BF9B122569}" destId="{123D45EE-B8E9-401F-9AFC-E6AEC0526952}" srcOrd="3" destOrd="0" presId="urn:microsoft.com/office/officeart/2008/layout/VerticalCurvedList"/>
    <dgm:cxn modelId="{ACB32655-DA56-4CE0-9D5C-146B154CE675}" type="presParOf" srcId="{03F12321-F70F-4930-830F-FD42B08BB5F4}" destId="{36B3C642-CD0B-4EF3-AD08-62003BC5A074}" srcOrd="1" destOrd="0" presId="urn:microsoft.com/office/officeart/2008/layout/VerticalCurvedList"/>
    <dgm:cxn modelId="{05D504E1-A07C-4C51-B2A6-C31EE6DAB790}" type="presParOf" srcId="{03F12321-F70F-4930-830F-FD42B08BB5F4}" destId="{B2DAB340-40F5-4497-B1BE-B5532116D745}" srcOrd="2" destOrd="0" presId="urn:microsoft.com/office/officeart/2008/layout/VerticalCurvedList"/>
    <dgm:cxn modelId="{03EFDD1B-D6CF-4C00-AF7E-0BB89B550F0C}" type="presParOf" srcId="{B2DAB340-40F5-4497-B1BE-B5532116D745}" destId="{0EA5F70A-53E3-4F0E-B7E0-AAEF4A39E1B8}" srcOrd="0" destOrd="0" presId="urn:microsoft.com/office/officeart/2008/layout/VerticalCurvedList"/>
    <dgm:cxn modelId="{4502CB94-C32C-4FEE-9D80-2666C3D89EA0}" type="presParOf" srcId="{03F12321-F70F-4930-830F-FD42B08BB5F4}" destId="{D07179C4-C293-402D-BC60-97B69887BE44}" srcOrd="3" destOrd="0" presId="urn:microsoft.com/office/officeart/2008/layout/VerticalCurvedList"/>
    <dgm:cxn modelId="{3F6AD6EC-8465-484D-B348-C49BAD1C93C9}" type="presParOf" srcId="{03F12321-F70F-4930-830F-FD42B08BB5F4}" destId="{65EE1AD5-E5FC-4671-98DA-ED821631B2D9}" srcOrd="4" destOrd="0" presId="urn:microsoft.com/office/officeart/2008/layout/VerticalCurvedList"/>
    <dgm:cxn modelId="{0BE66A93-128D-4F49-AD49-BF1DBEFCCC6A}" type="presParOf" srcId="{65EE1AD5-E5FC-4671-98DA-ED821631B2D9}" destId="{56F20F83-B054-4FEA-B102-0C32872F7056}" srcOrd="0" destOrd="0" presId="urn:microsoft.com/office/officeart/2008/layout/VerticalCurvedList"/>
    <dgm:cxn modelId="{DFD6468B-D750-4A8D-A5B9-3E391DE1F93A}" type="presParOf" srcId="{03F12321-F70F-4930-830F-FD42B08BB5F4}" destId="{70966EF4-B10D-40E7-A1FE-0881C6B5CC24}" srcOrd="5" destOrd="0" presId="urn:microsoft.com/office/officeart/2008/layout/VerticalCurvedList"/>
    <dgm:cxn modelId="{A929179D-4AC3-403C-BCB7-E46371B5E669}" type="presParOf" srcId="{03F12321-F70F-4930-830F-FD42B08BB5F4}" destId="{32516A6F-C391-46B7-BBA4-AEDF9699901A}" srcOrd="6" destOrd="0" presId="urn:microsoft.com/office/officeart/2008/layout/VerticalCurvedList"/>
    <dgm:cxn modelId="{FBC22441-4380-4ACC-963D-93DFA548617C}" type="presParOf" srcId="{32516A6F-C391-46B7-BBA4-AEDF9699901A}" destId="{D8530118-991A-4E1E-8976-E3C7DBBEE5F0}" srcOrd="0" destOrd="0" presId="urn:microsoft.com/office/officeart/2008/layout/VerticalCurvedList"/>
    <dgm:cxn modelId="{21625E23-ECCE-4916-ADA8-571743AC0414}" type="presParOf" srcId="{03F12321-F70F-4930-830F-FD42B08BB5F4}" destId="{1DD3FE12-E2A4-4C8B-BF95-AA4CBFEC5757}" srcOrd="7" destOrd="0" presId="urn:microsoft.com/office/officeart/2008/layout/VerticalCurvedList"/>
    <dgm:cxn modelId="{DBD7B135-20AB-4319-9851-2EA1A8A5F897}" type="presParOf" srcId="{03F12321-F70F-4930-830F-FD42B08BB5F4}" destId="{81E0CB9B-19F4-4F42-9BEB-5FE6F745D5D5}" srcOrd="8" destOrd="0" presId="urn:microsoft.com/office/officeart/2008/layout/VerticalCurvedList"/>
    <dgm:cxn modelId="{CDEF21E4-461F-4FC0-8160-06413B63476A}" type="presParOf" srcId="{81E0CB9B-19F4-4F42-9BEB-5FE6F745D5D5}" destId="{81BCBE35-7740-4742-A2D2-EA4D994C6B90}" srcOrd="0" destOrd="0" presId="urn:microsoft.com/office/officeart/2008/layout/VerticalCurvedList"/>
    <dgm:cxn modelId="{D126A041-FE8D-43C7-BAF3-78C9B6A18E0F}" type="presParOf" srcId="{03F12321-F70F-4930-830F-FD42B08BB5F4}" destId="{299EA6AE-ADDF-409A-875F-7DBA73571B32}" srcOrd="9" destOrd="0" presId="urn:microsoft.com/office/officeart/2008/layout/VerticalCurvedList"/>
    <dgm:cxn modelId="{CC9F870F-426B-49B6-A8E0-2AE462153F8F}" type="presParOf" srcId="{03F12321-F70F-4930-830F-FD42B08BB5F4}" destId="{2CDFF914-4AED-4E24-90D9-DE6A27431C80}" srcOrd="10" destOrd="0" presId="urn:microsoft.com/office/officeart/2008/layout/VerticalCurvedList"/>
    <dgm:cxn modelId="{6FDF9430-6B55-49D2-B467-578DACD2F06A}" type="presParOf" srcId="{2CDFF914-4AED-4E24-90D9-DE6A27431C80}" destId="{9F7B0B08-2AC1-47E5-808C-19104EFAEB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D6A87-A5F7-409D-84E0-A2355B27E775}">
      <dsp:nvSpPr>
        <dsp:cNvPr id="0" name=""/>
        <dsp:cNvSpPr/>
      </dsp:nvSpPr>
      <dsp:spPr>
        <a:xfrm>
          <a:off x="-6376035" y="-975273"/>
          <a:ext cx="7589347" cy="7589347"/>
        </a:xfrm>
        <a:prstGeom prst="blockArc">
          <a:avLst>
            <a:gd name="adj1" fmla="val 18900000"/>
            <a:gd name="adj2" fmla="val 2700000"/>
            <a:gd name="adj3" fmla="val 285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3C642-CD0B-4EF3-AD08-62003BC5A074}">
      <dsp:nvSpPr>
        <dsp:cNvPr id="0" name=""/>
        <dsp:cNvSpPr/>
      </dsp:nvSpPr>
      <dsp:spPr>
        <a:xfrm>
          <a:off x="530059" y="352312"/>
          <a:ext cx="9248256" cy="705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State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smtClean="0"/>
            <a:t>– </a:t>
          </a:r>
          <a:r>
            <a:rPr lang="en-US" sz="1800" b="0" i="0" kern="1200" dirty="0" smtClean="0"/>
            <a:t>the geographic location or administrative division in India</a:t>
          </a:r>
          <a:endParaRPr lang="en-US" sz="1800" kern="1200" dirty="0"/>
        </a:p>
      </dsp:txBody>
      <dsp:txXfrm>
        <a:off x="530059" y="352312"/>
        <a:ext cx="9248256" cy="705075"/>
      </dsp:txXfrm>
    </dsp:sp>
    <dsp:sp modelId="{0EA5F70A-53E3-4F0E-B7E0-AAEF4A39E1B8}">
      <dsp:nvSpPr>
        <dsp:cNvPr id="0" name=""/>
        <dsp:cNvSpPr/>
      </dsp:nvSpPr>
      <dsp:spPr>
        <a:xfrm>
          <a:off x="89387" y="264177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179C4-C293-402D-BC60-97B69887BE44}">
      <dsp:nvSpPr>
        <dsp:cNvPr id="0" name=""/>
        <dsp:cNvSpPr/>
      </dsp:nvSpPr>
      <dsp:spPr>
        <a:xfrm>
          <a:off x="1035295" y="1409587"/>
          <a:ext cx="8743020" cy="705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Crop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smtClean="0"/>
            <a:t>- </a:t>
          </a:r>
          <a:r>
            <a:rPr lang="en-US" sz="1800" b="0" i="0" kern="1200" dirty="0" smtClean="0"/>
            <a:t>the specific type or variety of crop being cultivated and harvested</a:t>
          </a:r>
          <a:endParaRPr lang="en-US" sz="1800" kern="1200" dirty="0"/>
        </a:p>
      </dsp:txBody>
      <dsp:txXfrm>
        <a:off x="1035295" y="1409587"/>
        <a:ext cx="8743020" cy="705075"/>
      </dsp:txXfrm>
    </dsp:sp>
    <dsp:sp modelId="{56F20F83-B054-4FEA-B102-0C32872F7056}">
      <dsp:nvSpPr>
        <dsp:cNvPr id="0" name=""/>
        <dsp:cNvSpPr/>
      </dsp:nvSpPr>
      <dsp:spPr>
        <a:xfrm>
          <a:off x="594623" y="1321452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66EF4-B10D-40E7-A1FE-0881C6B5CC24}">
      <dsp:nvSpPr>
        <dsp:cNvPr id="0" name=""/>
        <dsp:cNvSpPr/>
      </dsp:nvSpPr>
      <dsp:spPr>
        <a:xfrm>
          <a:off x="1190362" y="2466862"/>
          <a:ext cx="8587953" cy="705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Production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smtClean="0"/>
            <a:t>- </a:t>
          </a:r>
          <a:r>
            <a:rPr lang="en-US" sz="1800" b="0" i="0" kern="1200" dirty="0" smtClean="0"/>
            <a:t>the total quantity of a specific crop harvested within a given state and year, typically measured in units such as tons or kilograms</a:t>
          </a:r>
          <a:endParaRPr lang="en-US" sz="1800" kern="1200" dirty="0"/>
        </a:p>
      </dsp:txBody>
      <dsp:txXfrm>
        <a:off x="1190362" y="2466862"/>
        <a:ext cx="8587953" cy="705075"/>
      </dsp:txXfrm>
    </dsp:sp>
    <dsp:sp modelId="{D8530118-991A-4E1E-8976-E3C7DBBEE5F0}">
      <dsp:nvSpPr>
        <dsp:cNvPr id="0" name=""/>
        <dsp:cNvSpPr/>
      </dsp:nvSpPr>
      <dsp:spPr>
        <a:xfrm>
          <a:off x="749690" y="2378727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3FE12-E2A4-4C8B-BF95-AA4CBFEC5757}">
      <dsp:nvSpPr>
        <dsp:cNvPr id="0" name=""/>
        <dsp:cNvSpPr/>
      </dsp:nvSpPr>
      <dsp:spPr>
        <a:xfrm>
          <a:off x="1035295" y="3524137"/>
          <a:ext cx="8743020" cy="705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Season-</a:t>
          </a:r>
          <a:r>
            <a:rPr lang="en-US" sz="1800" b="1" i="0" kern="1200" dirty="0" smtClean="0">
              <a:solidFill>
                <a:schemeClr val="tx1"/>
              </a:solidFill>
            </a:rPr>
            <a:t>the</a:t>
          </a:r>
          <a:r>
            <a:rPr lang="en-US" sz="1800" b="0" i="0" kern="1200" dirty="0" smtClean="0">
              <a:solidFill>
                <a:schemeClr val="tx1"/>
              </a:solidFill>
            </a:rPr>
            <a:t> </a:t>
          </a:r>
          <a:r>
            <a:rPr lang="en-US" sz="1800" b="0" i="0" kern="1200" dirty="0" smtClean="0"/>
            <a:t>specific season or time period during which the crop was cultivated and harvested</a:t>
          </a:r>
          <a:endParaRPr lang="en-US" sz="1800" kern="1200" dirty="0"/>
        </a:p>
      </dsp:txBody>
      <dsp:txXfrm>
        <a:off x="1035295" y="3524137"/>
        <a:ext cx="8743020" cy="705075"/>
      </dsp:txXfrm>
    </dsp:sp>
    <dsp:sp modelId="{81BCBE35-7740-4742-A2D2-EA4D994C6B90}">
      <dsp:nvSpPr>
        <dsp:cNvPr id="0" name=""/>
        <dsp:cNvSpPr/>
      </dsp:nvSpPr>
      <dsp:spPr>
        <a:xfrm>
          <a:off x="594623" y="3436002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EA6AE-ADDF-409A-875F-7DBA73571B32}">
      <dsp:nvSpPr>
        <dsp:cNvPr id="0" name=""/>
        <dsp:cNvSpPr/>
      </dsp:nvSpPr>
      <dsp:spPr>
        <a:xfrm>
          <a:off x="530059" y="4581412"/>
          <a:ext cx="9248256" cy="705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Year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smtClean="0"/>
            <a:t>- </a:t>
          </a:r>
          <a:r>
            <a:rPr lang="en-US" sz="1800" b="0" i="0" kern="1200" dirty="0" smtClean="0"/>
            <a:t>indicates the specific calendar year in which crop production data was collected or reported.</a:t>
          </a:r>
          <a:endParaRPr lang="en-US" sz="1800" kern="1200" dirty="0"/>
        </a:p>
      </dsp:txBody>
      <dsp:txXfrm>
        <a:off x="530059" y="4581412"/>
        <a:ext cx="9248256" cy="705075"/>
      </dsp:txXfrm>
    </dsp:sp>
    <dsp:sp modelId="{9F7B0B08-2AC1-47E5-808C-19104EFAEB10}">
      <dsp:nvSpPr>
        <dsp:cNvPr id="0" name=""/>
        <dsp:cNvSpPr/>
      </dsp:nvSpPr>
      <dsp:spPr>
        <a:xfrm>
          <a:off x="89387" y="4493277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66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242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43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299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522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775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53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479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242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0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3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8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f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030" y="603849"/>
            <a:ext cx="6909758" cy="56675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ookman Old Style" panose="02050604050505020204" pitchFamily="18" charset="0"/>
              </a:rPr>
              <a:t>Introduction to Crop Production Analysis in India</a:t>
            </a:r>
          </a:p>
          <a:p>
            <a:pPr marL="0" indent="0" algn="ctr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Harvesting Insights: Unveiling Crop Production Analysis in India Amidst Technological </a:t>
            </a:r>
            <a:r>
              <a:rPr lang="en-US" sz="2800" dirty="0" smtClean="0">
                <a:solidFill>
                  <a:srgbClr val="0070C0"/>
                </a:solidFill>
              </a:rPr>
              <a:t>Evolution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0" y="-5079"/>
            <a:ext cx="3821502" cy="68630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821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44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52" y="594130"/>
            <a:ext cx="8656029" cy="57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605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370" y="235163"/>
            <a:ext cx="9506818" cy="63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50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3297" y="685800"/>
            <a:ext cx="8595360" cy="6953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Future </a:t>
            </a:r>
            <a:r>
              <a:rPr lang="en-US" sz="32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Trends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790700" y="1552573"/>
            <a:ext cx="19050" cy="4810125"/>
          </a:xfrm>
          <a:prstGeom prst="line">
            <a:avLst/>
          </a:prstGeom>
          <a:ln w="38100">
            <a:solidFill>
              <a:srgbClr val="0A12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819275" y="3729036"/>
            <a:ext cx="847725" cy="1"/>
          </a:xfrm>
          <a:prstGeom prst="line">
            <a:avLst/>
          </a:prstGeom>
          <a:ln w="38100">
            <a:solidFill>
              <a:srgbClr val="0A12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00225" y="2095499"/>
            <a:ext cx="866775" cy="7143"/>
          </a:xfrm>
          <a:prstGeom prst="line">
            <a:avLst/>
          </a:prstGeom>
          <a:ln w="38100">
            <a:solidFill>
              <a:srgbClr val="0A12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800225" y="5362575"/>
            <a:ext cx="866775" cy="9525"/>
          </a:xfrm>
          <a:prstGeom prst="line">
            <a:avLst/>
          </a:prstGeom>
          <a:ln w="38100">
            <a:solidFill>
              <a:srgbClr val="0A12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00200" y="1874042"/>
            <a:ext cx="40005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00200" y="3500436"/>
            <a:ext cx="40005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600200" y="5133975"/>
            <a:ext cx="40005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7000" y="1785489"/>
            <a:ext cx="6470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Digital </a:t>
            </a:r>
            <a:r>
              <a:rPr lang="en-US" sz="2400" b="1" dirty="0" smtClean="0">
                <a:solidFill>
                  <a:srgbClr val="C00000"/>
                </a:solidFill>
              </a:rPr>
              <a:t>Agriculture</a:t>
            </a:r>
          </a:p>
          <a:p>
            <a:r>
              <a:rPr lang="en-US" sz="2000" dirty="0"/>
              <a:t>leverages digital </a:t>
            </a:r>
            <a:r>
              <a:rPr lang="en-US" sz="2000" dirty="0" smtClean="0"/>
              <a:t>technologies leading </a:t>
            </a:r>
            <a:r>
              <a:rPr lang="en-US" sz="2000" dirty="0"/>
              <a:t>to increased productivity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66243" y="4929871"/>
            <a:ext cx="6470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Biotechnology and </a:t>
            </a:r>
            <a:r>
              <a:rPr lang="en-US" sz="2400" b="1" dirty="0" smtClean="0">
                <a:solidFill>
                  <a:srgbClr val="C00000"/>
                </a:solidFill>
              </a:rPr>
              <a:t>Genomics</a:t>
            </a:r>
          </a:p>
          <a:p>
            <a:r>
              <a:rPr lang="en-US" sz="2000" dirty="0"/>
              <a:t>h</a:t>
            </a:r>
            <a:r>
              <a:rPr lang="en-US" sz="2000" dirty="0" smtClean="0"/>
              <a:t>elps developing </a:t>
            </a:r>
            <a:r>
              <a:rPr lang="en-US" sz="2000" dirty="0"/>
              <a:t>crops with improved traits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66243" y="3371045"/>
            <a:ext cx="5729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Circular </a:t>
            </a:r>
            <a:r>
              <a:rPr lang="en-US" sz="2400" b="1" dirty="0" smtClean="0">
                <a:solidFill>
                  <a:srgbClr val="C00000"/>
                </a:solidFill>
              </a:rPr>
              <a:t>Agriculture</a:t>
            </a:r>
          </a:p>
          <a:p>
            <a:r>
              <a:rPr lang="en-US" sz="2000" dirty="0"/>
              <a:t>aims to close nutrient loops, minimize waste, and maximize resource efficiency</a:t>
            </a:r>
          </a:p>
        </p:txBody>
      </p:sp>
    </p:spTree>
    <p:extLst>
      <p:ext uri="{BB962C8B-B14F-4D97-AF65-F5344CB8AC3E}">
        <p14:creationId xmlns:p14="http://schemas.microsoft.com/office/powerpoint/2010/main" val="2555201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421" y="2367782"/>
            <a:ext cx="5295674" cy="1400530"/>
          </a:xfrm>
        </p:spPr>
        <p:txBody>
          <a:bodyPr/>
          <a:lstStyle/>
          <a:p>
            <a:r>
              <a:rPr lang="en-US" sz="8000" b="1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Thank you!</a:t>
            </a:r>
            <a:endParaRPr lang="en-US" sz="8000" b="1" dirty="0">
              <a:solidFill>
                <a:srgbClr val="FFC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57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07727"/>
              </p:ext>
            </p:extLst>
          </p:nvPr>
        </p:nvGraphicFramePr>
        <p:xfrm>
          <a:off x="1199906" y="1286493"/>
          <a:ext cx="9311740" cy="34210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55870"/>
                <a:gridCol w="4655870"/>
              </a:tblGrid>
              <a:tr h="1150557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002060"/>
                          </a:solidFill>
                        </a:rPr>
                        <a:t>Project Title -</a:t>
                      </a:r>
                      <a:endParaRPr lang="en-US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Crop Production Analysis in India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1150557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002060"/>
                          </a:solidFill>
                        </a:rPr>
                        <a:t>Technologies -</a:t>
                      </a:r>
                      <a:endParaRPr lang="en-US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Data Science</a:t>
                      </a:r>
                    </a:p>
                    <a:p>
                      <a:pPr algn="l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111990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002060"/>
                          </a:solidFill>
                        </a:rPr>
                        <a:t>Domain -</a:t>
                      </a:r>
                      <a:endParaRPr lang="en-US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Agriculture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6007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Technologies Used </a:t>
            </a:r>
            <a:r>
              <a:rPr lang="en-US" sz="4400" b="1" dirty="0">
                <a:solidFill>
                  <a:srgbClr val="0070C0"/>
                </a:solidFill>
              </a:rPr>
              <a:t>–</a:t>
            </a:r>
            <a:br>
              <a:rPr lang="en-US" sz="4400" b="1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0" y="1565586"/>
            <a:ext cx="2991003" cy="1682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74" y="1500241"/>
            <a:ext cx="2406066" cy="1703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33" y="1377536"/>
            <a:ext cx="3246000" cy="182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924" y="3841469"/>
            <a:ext cx="1857376" cy="1857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70" y="4038022"/>
            <a:ext cx="1882363" cy="1857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74" y="4680564"/>
            <a:ext cx="2643475" cy="876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4" y="4246530"/>
            <a:ext cx="2211074" cy="11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5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206624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rgbClr val="0070C0"/>
                </a:solidFill>
              </a:rPr>
              <a:t>KPI’s (Key Performance Indicators</a:t>
            </a:r>
            <a:r>
              <a:rPr lang="en-US" sz="4400" b="1" u="sng" dirty="0" smtClean="0">
                <a:solidFill>
                  <a:srgbClr val="0070C0"/>
                </a:solidFill>
              </a:rPr>
              <a:t>)</a:t>
            </a:r>
            <a:br>
              <a:rPr lang="en-US" sz="4400" b="1" u="sng" dirty="0" smtClean="0">
                <a:solidFill>
                  <a:srgbClr val="0070C0"/>
                </a:solidFill>
              </a:rPr>
            </a:br>
            <a:endParaRPr lang="en-US" u="sng" dirty="0">
              <a:solidFill>
                <a:srgbClr val="0070C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817518"/>
              </p:ext>
            </p:extLst>
          </p:nvPr>
        </p:nvGraphicFramePr>
        <p:xfrm>
          <a:off x="800100" y="1095375"/>
          <a:ext cx="9858375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82" y="1448672"/>
            <a:ext cx="745966" cy="7459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7" y="2488366"/>
            <a:ext cx="858362" cy="8583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80" y="3640456"/>
            <a:ext cx="572612" cy="5726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44" y="4603593"/>
            <a:ext cx="730407" cy="730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29" y="57245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71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22" y="352425"/>
            <a:ext cx="9692640" cy="85312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Factors Affecting Crop Production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704976"/>
            <a:ext cx="2138553" cy="32384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Climate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Climate plays a crucial role in determining crop suitability, growth, and yield</a:t>
            </a:r>
            <a:r>
              <a:rPr lang="en-US" sz="1800" dirty="0"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599" y="1704977"/>
            <a:ext cx="174307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Soil quality</a:t>
            </a:r>
          </a:p>
          <a:p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Soil fertility, texture, structure, and nutrient content significantly influence crop growth and productivity.</a:t>
            </a:r>
            <a:endParaRPr lang="en-US" dirty="0" smtClean="0"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7848" y="1704976"/>
            <a:ext cx="231457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Water availability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Bookman Old Style" panose="02050604050505020204" pitchFamily="18" charset="0"/>
              </a:rPr>
              <a:t>Adequate water supply is critical for crop growth, and water availability varies depending on factors such as precipitation, irrigation practices, and water management systems.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58201" y="1704976"/>
            <a:ext cx="212407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Agricultural difference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Farming practices, including crop selection, planting techniques, fertilization, pest management, and crop rotation, significantly impact crop production.</a:t>
            </a:r>
            <a:endParaRPr lang="en-US" dirty="0" smtClean="0"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88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007" y="1062668"/>
            <a:ext cx="10688283" cy="51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408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577" y="474453"/>
            <a:ext cx="9105401" cy="516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40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422" y="793391"/>
            <a:ext cx="5230432" cy="54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79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548" y="1073818"/>
            <a:ext cx="8719394" cy="479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1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858</TotalTime>
  <Words>231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Baskerville Old Face</vt:lpstr>
      <vt:lpstr>Bookman Old Style</vt:lpstr>
      <vt:lpstr>Century Schoolbook</vt:lpstr>
      <vt:lpstr>Wingdings 2</vt:lpstr>
      <vt:lpstr>View</vt:lpstr>
      <vt:lpstr>PowerPoint Presentation</vt:lpstr>
      <vt:lpstr>PowerPoint Presentation</vt:lpstr>
      <vt:lpstr>Technologies Used – </vt:lpstr>
      <vt:lpstr>KPI’s (Key Performance Indicators) </vt:lpstr>
      <vt:lpstr>Factors Affecting Crop 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 Report</dc:title>
  <dc:creator>Admin</dc:creator>
  <cp:lastModifiedBy>Admin</cp:lastModifiedBy>
  <cp:revision>20</cp:revision>
  <dcterms:created xsi:type="dcterms:W3CDTF">2024-02-02T11:20:35Z</dcterms:created>
  <dcterms:modified xsi:type="dcterms:W3CDTF">2024-04-07T04:15:14Z</dcterms:modified>
</cp:coreProperties>
</file>