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5316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Foreign Direct Investment (FDI)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Foreign Direct Investment (FDI) plays a vital role in the economic growth and development of India. It involves investment in different sectors by foreign entities and has been a significant contributor to the country's economy.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134417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9419" y="56024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747778" y="5578197"/>
            <a:ext cx="158293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Shalini Pal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1684" y="3827264"/>
            <a:ext cx="559713" cy="559713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11094720" y="121920"/>
            <a:ext cx="1137523" cy="152400"/>
          </a:xfrm>
          <a:prstGeom prst="roundRect">
            <a:avLst>
              <a:gd name="adj" fmla="val 36000"/>
            </a:avLst>
          </a:prstGeom>
          <a:solidFill>
            <a:srgbClr val="FED7D7"/>
          </a:solidFill>
          <a:ln/>
        </p:spPr>
      </p:sp>
      <p:sp>
        <p:nvSpPr>
          <p:cNvPr id="8" name="Text 3"/>
          <p:cNvSpPr/>
          <p:nvPr/>
        </p:nvSpPr>
        <p:spPr>
          <a:xfrm>
            <a:off x="11155680" y="143232"/>
            <a:ext cx="1015603" cy="109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64"/>
              </a:lnSpc>
              <a:buNone/>
            </a:pPr>
            <a:r>
              <a:rPr lang="en-US" sz="720" kern="0" spc="-29" dirty="0">
                <a:solidFill>
                  <a:srgbClr val="822727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 Error uploading image.</a:t>
            </a:r>
            <a:endParaRPr lang="en-US" sz="72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680" y="147042"/>
            <a:ext cx="91440" cy="914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15164" y="514231"/>
            <a:ext cx="8342352" cy="1166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2"/>
              </a:lnSpc>
              <a:buNone/>
            </a:pPr>
            <a:r>
              <a:rPr lang="en-US" sz="3673" b="1" kern="0" spc="-73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FDI trends in India from 2000-01 to 2016-17</a:t>
            </a:r>
            <a:endParaRPr lang="en-US" sz="3673" dirty="0"/>
          </a:p>
        </p:txBody>
      </p:sp>
      <p:sp>
        <p:nvSpPr>
          <p:cNvPr id="11" name="Shape 5"/>
          <p:cNvSpPr/>
          <p:nvPr/>
        </p:nvSpPr>
        <p:spPr>
          <a:xfrm>
            <a:off x="1576388" y="1960126"/>
            <a:ext cx="37267" cy="5755243"/>
          </a:xfrm>
          <a:prstGeom prst="roundRect">
            <a:avLst>
              <a:gd name="adj" fmla="val 225327"/>
            </a:avLst>
          </a:prstGeom>
          <a:solidFill>
            <a:srgbClr val="D1B6E1"/>
          </a:solidFill>
          <a:ln/>
        </p:spPr>
      </p:sp>
      <p:sp>
        <p:nvSpPr>
          <p:cNvPr id="12" name="Shape 6"/>
          <p:cNvSpPr/>
          <p:nvPr/>
        </p:nvSpPr>
        <p:spPr>
          <a:xfrm>
            <a:off x="1804868" y="2297132"/>
            <a:ext cx="653058" cy="37267"/>
          </a:xfrm>
          <a:prstGeom prst="roundRect">
            <a:avLst>
              <a:gd name="adj" fmla="val 225327"/>
            </a:avLst>
          </a:prstGeom>
          <a:solidFill>
            <a:srgbClr val="D1B6E1"/>
          </a:solidFill>
          <a:ln/>
        </p:spPr>
      </p:sp>
      <p:sp>
        <p:nvSpPr>
          <p:cNvPr id="13" name="Shape 7"/>
          <p:cNvSpPr/>
          <p:nvPr/>
        </p:nvSpPr>
        <p:spPr>
          <a:xfrm>
            <a:off x="1385054" y="2105858"/>
            <a:ext cx="419814" cy="419814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1518047" y="2140863"/>
            <a:ext cx="153710" cy="349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5"/>
              </a:lnSpc>
              <a:buNone/>
            </a:pPr>
            <a:r>
              <a:rPr lang="en-US" sz="2204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204" dirty="0"/>
          </a:p>
        </p:txBody>
      </p:sp>
      <p:sp>
        <p:nvSpPr>
          <p:cNvPr id="15" name="Text 9"/>
          <p:cNvSpPr/>
          <p:nvPr/>
        </p:nvSpPr>
        <p:spPr>
          <a:xfrm>
            <a:off x="2621280" y="2146697"/>
            <a:ext cx="233255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2000-06</a:t>
            </a:r>
            <a:endParaRPr lang="en-US" sz="1837" dirty="0"/>
          </a:p>
        </p:txBody>
      </p:sp>
      <p:sp>
        <p:nvSpPr>
          <p:cNvPr id="16" name="Text 10"/>
          <p:cNvSpPr/>
          <p:nvPr/>
        </p:nvSpPr>
        <p:spPr>
          <a:xfrm>
            <a:off x="2621280" y="2550081"/>
            <a:ext cx="7036237" cy="596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1"/>
              </a:lnSpc>
              <a:buNone/>
            </a:pPr>
            <a:r>
              <a:rPr lang="en-US" sz="1469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first few years of the millennium showed a steady increase in FDI in India across various sectors.</a:t>
            </a:r>
            <a:endParaRPr lang="en-US" sz="1469" dirty="0"/>
          </a:p>
        </p:txBody>
      </p:sp>
      <p:sp>
        <p:nvSpPr>
          <p:cNvPr id="17" name="Shape 11"/>
          <p:cNvSpPr/>
          <p:nvPr/>
        </p:nvSpPr>
        <p:spPr>
          <a:xfrm>
            <a:off x="1804868" y="3857208"/>
            <a:ext cx="653058" cy="37267"/>
          </a:xfrm>
          <a:prstGeom prst="roundRect">
            <a:avLst>
              <a:gd name="adj" fmla="val 225327"/>
            </a:avLst>
          </a:prstGeom>
          <a:solidFill>
            <a:srgbClr val="D1B6E1"/>
          </a:solidFill>
          <a:ln/>
        </p:spPr>
      </p:sp>
      <p:sp>
        <p:nvSpPr>
          <p:cNvPr id="18" name="Shape 12"/>
          <p:cNvSpPr/>
          <p:nvPr/>
        </p:nvSpPr>
        <p:spPr>
          <a:xfrm>
            <a:off x="1385054" y="3665934"/>
            <a:ext cx="419814" cy="419814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9" name="Text 13"/>
          <p:cNvSpPr/>
          <p:nvPr/>
        </p:nvSpPr>
        <p:spPr>
          <a:xfrm>
            <a:off x="1518047" y="3700939"/>
            <a:ext cx="153710" cy="349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5"/>
              </a:lnSpc>
              <a:buNone/>
            </a:pPr>
            <a:r>
              <a:rPr lang="en-US" sz="2204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204" dirty="0"/>
          </a:p>
        </p:txBody>
      </p:sp>
      <p:sp>
        <p:nvSpPr>
          <p:cNvPr id="20" name="Text 14"/>
          <p:cNvSpPr/>
          <p:nvPr/>
        </p:nvSpPr>
        <p:spPr>
          <a:xfrm>
            <a:off x="2621280" y="3706773"/>
            <a:ext cx="233255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2007-12</a:t>
            </a:r>
            <a:endParaRPr lang="en-US" sz="1837" dirty="0"/>
          </a:p>
        </p:txBody>
      </p:sp>
      <p:sp>
        <p:nvSpPr>
          <p:cNvPr id="21" name="Text 15"/>
          <p:cNvSpPr/>
          <p:nvPr/>
        </p:nvSpPr>
        <p:spPr>
          <a:xfrm>
            <a:off x="2621280" y="4110157"/>
            <a:ext cx="7036237" cy="596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1"/>
              </a:lnSpc>
              <a:buNone/>
            </a:pPr>
            <a:r>
              <a:rPr lang="en-US" sz="1469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During this period, there was a significant surge in FDI, particularly in manufacturing and services industries.</a:t>
            </a:r>
            <a:endParaRPr lang="en-US" sz="1469" dirty="0"/>
          </a:p>
        </p:txBody>
      </p:sp>
      <p:sp>
        <p:nvSpPr>
          <p:cNvPr id="22" name="Shape 16"/>
          <p:cNvSpPr/>
          <p:nvPr/>
        </p:nvSpPr>
        <p:spPr>
          <a:xfrm>
            <a:off x="1804868" y="5417284"/>
            <a:ext cx="653058" cy="37267"/>
          </a:xfrm>
          <a:prstGeom prst="roundRect">
            <a:avLst>
              <a:gd name="adj" fmla="val 225327"/>
            </a:avLst>
          </a:prstGeom>
          <a:solidFill>
            <a:srgbClr val="D1B6E1"/>
          </a:solidFill>
          <a:ln/>
        </p:spPr>
      </p:sp>
      <p:sp>
        <p:nvSpPr>
          <p:cNvPr id="23" name="Shape 17"/>
          <p:cNvSpPr/>
          <p:nvPr/>
        </p:nvSpPr>
        <p:spPr>
          <a:xfrm>
            <a:off x="1385054" y="5226010"/>
            <a:ext cx="419814" cy="419814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24" name="Text 18"/>
          <p:cNvSpPr/>
          <p:nvPr/>
        </p:nvSpPr>
        <p:spPr>
          <a:xfrm>
            <a:off x="1518047" y="5261015"/>
            <a:ext cx="153710" cy="349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5"/>
              </a:lnSpc>
              <a:buNone/>
            </a:pPr>
            <a:r>
              <a:rPr lang="en-US" sz="2204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204" dirty="0"/>
          </a:p>
        </p:txBody>
      </p:sp>
      <p:sp>
        <p:nvSpPr>
          <p:cNvPr id="25" name="Text 19"/>
          <p:cNvSpPr/>
          <p:nvPr/>
        </p:nvSpPr>
        <p:spPr>
          <a:xfrm>
            <a:off x="2621280" y="5266849"/>
            <a:ext cx="233255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2013-15</a:t>
            </a:r>
            <a:endParaRPr lang="en-US" sz="1837" dirty="0"/>
          </a:p>
        </p:txBody>
      </p:sp>
      <p:sp>
        <p:nvSpPr>
          <p:cNvPr id="26" name="Text 20"/>
          <p:cNvSpPr/>
          <p:nvPr/>
        </p:nvSpPr>
        <p:spPr>
          <a:xfrm>
            <a:off x="2621280" y="5670233"/>
            <a:ext cx="7036237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1"/>
              </a:lnSpc>
              <a:buNone/>
            </a:pPr>
            <a:r>
              <a:rPr lang="en-US" sz="1469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latter half showed a  slightly dropped inflows in the overall FDI.</a:t>
            </a:r>
            <a:endParaRPr lang="en-US" sz="1469" dirty="0"/>
          </a:p>
        </p:txBody>
      </p:sp>
      <p:sp>
        <p:nvSpPr>
          <p:cNvPr id="27" name="Shape 21"/>
          <p:cNvSpPr/>
          <p:nvPr/>
        </p:nvSpPr>
        <p:spPr>
          <a:xfrm>
            <a:off x="1804868" y="6678870"/>
            <a:ext cx="653058" cy="37267"/>
          </a:xfrm>
          <a:prstGeom prst="roundRect">
            <a:avLst>
              <a:gd name="adj" fmla="val 225327"/>
            </a:avLst>
          </a:prstGeom>
          <a:solidFill>
            <a:srgbClr val="D1B6E1"/>
          </a:solidFill>
          <a:ln/>
        </p:spPr>
      </p:sp>
      <p:sp>
        <p:nvSpPr>
          <p:cNvPr id="28" name="Shape 22"/>
          <p:cNvSpPr/>
          <p:nvPr/>
        </p:nvSpPr>
        <p:spPr>
          <a:xfrm>
            <a:off x="1385054" y="6487597"/>
            <a:ext cx="419814" cy="419814"/>
          </a:xfrm>
          <a:prstGeom prst="roundRect">
            <a:avLst>
              <a:gd name="adj" fmla="val 20002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29" name="Text 23"/>
          <p:cNvSpPr/>
          <p:nvPr/>
        </p:nvSpPr>
        <p:spPr>
          <a:xfrm>
            <a:off x="1518047" y="6522601"/>
            <a:ext cx="153710" cy="349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5"/>
              </a:lnSpc>
              <a:buNone/>
            </a:pPr>
            <a:r>
              <a:rPr lang="en-US" sz="2204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204" dirty="0"/>
          </a:p>
        </p:txBody>
      </p:sp>
      <p:sp>
        <p:nvSpPr>
          <p:cNvPr id="30" name="Text 24"/>
          <p:cNvSpPr/>
          <p:nvPr/>
        </p:nvSpPr>
        <p:spPr>
          <a:xfrm>
            <a:off x="2621280" y="6528435"/>
            <a:ext cx="2332553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2016-17</a:t>
            </a:r>
            <a:endParaRPr lang="en-US" sz="1837" dirty="0"/>
          </a:p>
        </p:txBody>
      </p:sp>
      <p:sp>
        <p:nvSpPr>
          <p:cNvPr id="31" name="Text 25"/>
          <p:cNvSpPr/>
          <p:nvPr/>
        </p:nvSpPr>
        <p:spPr>
          <a:xfrm>
            <a:off x="2621280" y="6931819"/>
            <a:ext cx="7036237" cy="596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1"/>
              </a:lnSpc>
              <a:buNone/>
            </a:pPr>
            <a:r>
              <a:rPr lang="en-US" sz="1469" kern="0" spc="-2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During this period, the highest amount of FDI is recorded, with an average percentage increase of 24%</a:t>
            </a:r>
            <a:endParaRPr lang="en-US" sz="1469" dirty="0"/>
          </a:p>
        </p:txBody>
      </p:sp>
      <p:pic>
        <p:nvPicPr>
          <p:cNvPr id="32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41" y="0"/>
            <a:ext cx="3749759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577114" y="460891"/>
            <a:ext cx="5360432" cy="5224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15"/>
              </a:lnSpc>
              <a:buNone/>
            </a:pPr>
            <a:r>
              <a:rPr lang="en-US" sz="3292" b="1" kern="0" spc="-6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Year wise Foreign Direct Invest</a:t>
            </a:r>
            <a:endParaRPr lang="en-US" sz="329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1" y="1878893"/>
            <a:ext cx="6294250" cy="5041452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1867109"/>
            <a:ext cx="6346605" cy="505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811548" y="431006"/>
            <a:ext cx="5195649" cy="489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57"/>
              </a:lnSpc>
              <a:buNone/>
            </a:pPr>
            <a:r>
              <a:rPr lang="en-US" sz="3086" b="1" kern="0" spc="-62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Sector-wise FDI inflows in India</a:t>
            </a:r>
            <a:endParaRPr lang="en-US" sz="3086" dirty="0"/>
          </a:p>
        </p:txBody>
      </p:sp>
      <p:sp>
        <p:nvSpPr>
          <p:cNvPr id="5" name="Text 2"/>
          <p:cNvSpPr/>
          <p:nvPr/>
        </p:nvSpPr>
        <p:spPr>
          <a:xfrm>
            <a:off x="3811548" y="1312426"/>
            <a:ext cx="1959293" cy="2449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28"/>
              </a:lnSpc>
              <a:buNone/>
            </a:pPr>
            <a:r>
              <a:rPr lang="en-US" sz="1543" b="1" kern="0" spc="-3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Services</a:t>
            </a:r>
            <a:endParaRPr lang="en-US" sz="1543" dirty="0"/>
          </a:p>
        </p:txBody>
      </p:sp>
      <p:sp>
        <p:nvSpPr>
          <p:cNvPr id="6" name="Text 3"/>
          <p:cNvSpPr/>
          <p:nvPr/>
        </p:nvSpPr>
        <p:spPr>
          <a:xfrm>
            <a:off x="3811548" y="1714024"/>
            <a:ext cx="2080498" cy="1002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5"/>
              </a:lnSpc>
              <a:buNone/>
            </a:pPr>
            <a:r>
              <a:rPr lang="en-US" sz="1234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Services sector, including telecommunications and financial services, received substantial FDI inflows.</a:t>
            </a:r>
            <a:endParaRPr lang="en-US" sz="1234" dirty="0"/>
          </a:p>
        </p:txBody>
      </p:sp>
      <p:sp>
        <p:nvSpPr>
          <p:cNvPr id="7" name="Text 4"/>
          <p:cNvSpPr/>
          <p:nvPr/>
        </p:nvSpPr>
        <p:spPr>
          <a:xfrm>
            <a:off x="6282095" y="1312426"/>
            <a:ext cx="1959293" cy="2449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28"/>
              </a:lnSpc>
              <a:buNone/>
            </a:pPr>
            <a:r>
              <a:rPr lang="en-US" sz="1543" b="1" kern="0" spc="-3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Computers</a:t>
            </a:r>
            <a:endParaRPr lang="en-US" sz="1543" dirty="0"/>
          </a:p>
        </p:txBody>
      </p:sp>
      <p:sp>
        <p:nvSpPr>
          <p:cNvPr id="8" name="Text 5"/>
          <p:cNvSpPr/>
          <p:nvPr/>
        </p:nvSpPr>
        <p:spPr>
          <a:xfrm>
            <a:off x="6282095" y="1714024"/>
            <a:ext cx="2080498" cy="1002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5"/>
              </a:lnSpc>
              <a:buNone/>
            </a:pPr>
            <a:r>
              <a:rPr lang="en-US" sz="1234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Computers sector witnessed a surge in FDI, especially in Hardware and Software industries.</a:t>
            </a:r>
            <a:endParaRPr lang="en-US" sz="1234" dirty="0"/>
          </a:p>
        </p:txBody>
      </p:sp>
      <p:sp>
        <p:nvSpPr>
          <p:cNvPr id="9" name="Text 6"/>
          <p:cNvSpPr/>
          <p:nvPr/>
        </p:nvSpPr>
        <p:spPr>
          <a:xfrm>
            <a:off x="8752642" y="1312426"/>
            <a:ext cx="2080498" cy="489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28"/>
              </a:lnSpc>
              <a:buNone/>
            </a:pPr>
            <a:r>
              <a:rPr lang="en-US" sz="1543" b="1" kern="0" spc="-3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Construction development</a:t>
            </a:r>
            <a:endParaRPr lang="en-US" sz="1543" dirty="0"/>
          </a:p>
        </p:txBody>
      </p:sp>
      <p:sp>
        <p:nvSpPr>
          <p:cNvPr id="10" name="Text 7"/>
          <p:cNvSpPr/>
          <p:nvPr/>
        </p:nvSpPr>
        <p:spPr>
          <a:xfrm>
            <a:off x="8752642" y="1958935"/>
            <a:ext cx="2080498" cy="751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75"/>
              </a:lnSpc>
              <a:buNone/>
            </a:pPr>
            <a:r>
              <a:rPr lang="en-US" sz="1234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Construction sector, after policy changes, saw a spike in FDI investment.</a:t>
            </a:r>
            <a:endParaRPr lang="en-US" sz="1234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091" y="2940391"/>
            <a:ext cx="6374709" cy="512975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811548" y="7547967"/>
            <a:ext cx="7007304" cy="2506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5"/>
              </a:lnSpc>
              <a:buNone/>
            </a:pPr>
            <a:endParaRPr lang="en-US" sz="123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155575" y="2329543"/>
            <a:ext cx="1332482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544" y="3771186"/>
            <a:ext cx="666512" cy="666512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121920" y="121920"/>
            <a:ext cx="1121093" cy="152400"/>
          </a:xfrm>
          <a:prstGeom prst="roundRect">
            <a:avLst>
              <a:gd name="adj" fmla="val 36000"/>
            </a:avLst>
          </a:prstGeom>
          <a:solidFill>
            <a:srgbClr val="FED7D7"/>
          </a:solidFill>
          <a:ln/>
        </p:spPr>
      </p:sp>
      <p:sp>
        <p:nvSpPr>
          <p:cNvPr id="8" name="Text 3"/>
          <p:cNvSpPr/>
          <p:nvPr/>
        </p:nvSpPr>
        <p:spPr>
          <a:xfrm>
            <a:off x="182880" y="143232"/>
            <a:ext cx="999173" cy="109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64"/>
              </a:lnSpc>
              <a:buNone/>
            </a:pPr>
            <a:r>
              <a:rPr lang="en-US" sz="720" kern="0" spc="-35" dirty="0">
                <a:solidFill>
                  <a:srgbClr val="822727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 Error uploading image.</a:t>
            </a:r>
            <a:endParaRPr lang="en-US" sz="72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147042"/>
            <a:ext cx="91440" cy="914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490799" y="2048708"/>
            <a:ext cx="76598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Impact of FDI on India's economy</a:t>
            </a:r>
            <a:endParaRPr lang="en-US" sz="4374" dirty="0"/>
          </a:p>
        </p:txBody>
      </p:sp>
      <p:sp>
        <p:nvSpPr>
          <p:cNvPr id="11" name="Shape 5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2" name="Text 6"/>
          <p:cNvSpPr/>
          <p:nvPr/>
        </p:nvSpPr>
        <p:spPr>
          <a:xfrm>
            <a:off x="4649272" y="329160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7"/>
          <p:cNvSpPr/>
          <p:nvPr/>
        </p:nvSpPr>
        <p:spPr>
          <a:xfrm>
            <a:off x="52129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Economic Growth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2129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FDI has contributed significantly to the country's GDP growth and employment opportunities.</a:t>
            </a:r>
            <a:endParaRPr lang="en-US" sz="1750" dirty="0"/>
          </a:p>
        </p:txBody>
      </p:sp>
      <p:sp>
        <p:nvSpPr>
          <p:cNvPr id="15" name="Shape 9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6" name="Text 10"/>
          <p:cNvSpPr/>
          <p:nvPr/>
        </p:nvSpPr>
        <p:spPr>
          <a:xfrm>
            <a:off x="9413558" y="329160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1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Technology Transfer</a:t>
            </a:r>
            <a:endParaRPr lang="en-US" sz="2187" dirty="0"/>
          </a:p>
        </p:txBody>
      </p:sp>
      <p:sp>
        <p:nvSpPr>
          <p:cNvPr id="18" name="Text 12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has facilitated technology transfers, enhancing India's industrial and technological capabilities.</a:t>
            </a:r>
            <a:endParaRPr lang="en-US" sz="1750" dirty="0"/>
          </a:p>
        </p:txBody>
      </p:sp>
      <p:sp>
        <p:nvSpPr>
          <p:cNvPr id="19" name="Shape 13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20" name="Text 14"/>
          <p:cNvSpPr/>
          <p:nvPr/>
        </p:nvSpPr>
        <p:spPr>
          <a:xfrm>
            <a:off x="4649272" y="5310307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5"/>
          <p:cNvSpPr/>
          <p:nvPr/>
        </p:nvSpPr>
        <p:spPr>
          <a:xfrm>
            <a:off x="5212913" y="5344954"/>
            <a:ext cx="32236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Infrastructure Development</a:t>
            </a:r>
            <a:endParaRPr lang="en-US" sz="2187" dirty="0"/>
          </a:p>
        </p:txBody>
      </p:sp>
      <p:sp>
        <p:nvSpPr>
          <p:cNvPr id="22" name="Text 16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Investments have spurred infrastructure development, benefiting various sectors nationwide.</a:t>
            </a:r>
            <a:endParaRPr lang="en-US" sz="1750" dirty="0"/>
          </a:p>
        </p:txBody>
      </p:sp>
      <p:pic>
        <p:nvPicPr>
          <p:cNvPr id="1026" name="Picture 2" descr="Surprise boost: Economy grows 7.6% in Q2, beating estimates - The Economic  Ti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" y="0"/>
            <a:ext cx="36056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8401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Year wise FDI inflows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089916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2001-06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348389" y="5034082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Sustained Growth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70602" y="4089916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2007-12</a:t>
            </a:r>
            <a:endParaRPr lang="en-US" sz="5249" dirty="0"/>
          </a:p>
        </p:txBody>
      </p:sp>
      <p:sp>
        <p:nvSpPr>
          <p:cNvPr id="8" name="Text 5"/>
          <p:cNvSpPr/>
          <p:nvPr/>
        </p:nvSpPr>
        <p:spPr>
          <a:xfrm>
            <a:off x="5770602" y="5034082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Fluctuated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192816" y="4089916"/>
            <a:ext cx="308907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2013-17</a:t>
            </a:r>
            <a:endParaRPr lang="en-US" sz="5249" dirty="0"/>
          </a:p>
        </p:txBody>
      </p:sp>
      <p:sp>
        <p:nvSpPr>
          <p:cNvPr id="10" name="Text 7"/>
          <p:cNvSpPr/>
          <p:nvPr/>
        </p:nvSpPr>
        <p:spPr>
          <a:xfrm>
            <a:off x="9192816" y="5034082"/>
            <a:ext cx="30890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Major surge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9007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metrics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4039433"/>
            <a:ext cx="9933503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56009" y="4047053"/>
            <a:ext cx="991826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578298" y="4187904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Job Creation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4187904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Economic Diversity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56009" y="4684157"/>
            <a:ext cx="991826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578298" y="4825008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Technological Advancement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825008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Growth of Allied Sectors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6503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677948"/>
            <a:ext cx="1110972" cy="234636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1900118"/>
            <a:ext cx="31080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Positive Growth Trajectory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380536"/>
            <a:ext cx="78621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Analysis of Foreign Direct Investment (FDI) trends from 2000 to 2017 reveals interesting insights into sectoral preferences and investment patterns. The data showcases a fluctuating trajectory of FDI inflows across various sectors, with notable shifts observed over the years.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02431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246483"/>
            <a:ext cx="3090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Leading Investment Sector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72690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Highest investments were made in the </a:t>
            </a: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Service Sectors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a total of </a:t>
            </a: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59476.49$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801797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60239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Sustained Potential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50438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2013, the FDI has continuously increased gradually overtime up to 2017 with an average percentage increase of 24%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377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adonis-web</vt:lpstr>
      <vt:lpstr>Arial</vt:lpstr>
      <vt:lpstr>Calibri</vt:lpstr>
      <vt:lpstr>Inter, sans-serif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4</cp:revision>
  <dcterms:created xsi:type="dcterms:W3CDTF">2024-03-20T08:22:23Z</dcterms:created>
  <dcterms:modified xsi:type="dcterms:W3CDTF">2024-04-07T04:20:27Z</dcterms:modified>
</cp:coreProperties>
</file>