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8" d="100"/>
          <a:sy n="78" d="100"/>
        </p:scale>
        <p:origin x="-1570" y="-18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31FBE0-22AB-4E84-B5D7-036218692B08}"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1FBE0-22AB-4E84-B5D7-036218692B08}"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1FBE0-22AB-4E84-B5D7-036218692B08}"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1FBE0-22AB-4E84-B5D7-036218692B08}"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1FBE0-22AB-4E84-B5D7-036218692B08}"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31FBE0-22AB-4E84-B5D7-036218692B08}"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31FBE0-22AB-4E84-B5D7-036218692B08}"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31FBE0-22AB-4E84-B5D7-036218692B08}"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1FBE0-22AB-4E84-B5D7-036218692B08}"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1FBE0-22AB-4E84-B5D7-036218692B08}"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1FBE0-22AB-4E84-B5D7-036218692B08}"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2A357-396C-4FB2-97B8-2F2522702A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1FBE0-22AB-4E84-B5D7-036218692B08}" type="datetimeFigureOut">
              <a:rPr lang="en-US" smtClean="0"/>
              <a:t>11/29/2020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2A357-396C-4FB2-97B8-2F2522702A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8"/>
          </a:xfrm>
        </p:spPr>
        <p:txBody>
          <a:bodyPr>
            <a:normAutofit/>
          </a:bodyPr>
          <a:lstStyle/>
          <a:p>
            <a:r>
              <a:rPr lang="en-IN" dirty="0" smtClean="0"/>
              <a:t>FDI Case Study</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571472" y="1928802"/>
            <a:ext cx="8343928"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Which sector receive the maximum direct funding?</a:t>
            </a: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71472" y="1214422"/>
            <a:ext cx="7722898" cy="4357718"/>
          </a:xfrm>
          <a:prstGeom prst="rect">
            <a:avLst/>
          </a:prstGeom>
          <a:noFill/>
          <a:ln w="9525">
            <a:noFill/>
            <a:miter lim="800000"/>
            <a:headEnd/>
            <a:tailEnd/>
          </a:ln>
          <a:effectLst/>
        </p:spPr>
      </p:pic>
      <p:sp>
        <p:nvSpPr>
          <p:cNvPr id="5" name="TextBox 4"/>
          <p:cNvSpPr txBox="1"/>
          <p:nvPr/>
        </p:nvSpPr>
        <p:spPr>
          <a:xfrm>
            <a:off x="785786" y="6000768"/>
            <a:ext cx="7643866" cy="523220"/>
          </a:xfrm>
          <a:prstGeom prst="rect">
            <a:avLst/>
          </a:prstGeom>
          <a:noFill/>
        </p:spPr>
        <p:txBody>
          <a:bodyPr wrap="square" rtlCol="0">
            <a:spAutoFit/>
          </a:bodyPr>
          <a:lstStyle/>
          <a:p>
            <a:r>
              <a:rPr lang="en-US" sz="1400" b="1" dirty="0"/>
              <a:t>Automobile, Chemical(other than fertilizer),Cement and gypsum product Sectors are top investment sectors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Which sector receive the minimum direct funding?</a:t>
            </a:r>
            <a:r>
              <a:rPr lang="en-US" dirty="0" smtClean="0"/>
              <a:t/>
            </a:r>
            <a:br>
              <a:rPr lang="en-US"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42910" y="1285860"/>
            <a:ext cx="7834340" cy="4929222"/>
          </a:xfrm>
          <a:prstGeom prst="rect">
            <a:avLst/>
          </a:prstGeom>
          <a:noFill/>
          <a:ln w="9525">
            <a:noFill/>
            <a:miter lim="800000"/>
            <a:headEnd/>
            <a:tailEnd/>
          </a:ln>
          <a:effectLst/>
        </p:spPr>
      </p:pic>
      <p:sp>
        <p:nvSpPr>
          <p:cNvPr id="5" name="TextBox 4"/>
          <p:cNvSpPr txBox="1"/>
          <p:nvPr/>
        </p:nvSpPr>
        <p:spPr>
          <a:xfrm>
            <a:off x="500034" y="6286520"/>
            <a:ext cx="7858180" cy="307777"/>
          </a:xfrm>
          <a:prstGeom prst="rect">
            <a:avLst/>
          </a:prstGeom>
          <a:noFill/>
        </p:spPr>
        <p:txBody>
          <a:bodyPr wrap="square" rtlCol="0">
            <a:spAutoFit/>
          </a:bodyPr>
          <a:lstStyle/>
          <a:p>
            <a:r>
              <a:rPr lang="en-US" sz="1400" b="1" dirty="0" smtClean="0"/>
              <a:t>Investors </a:t>
            </a:r>
            <a:r>
              <a:rPr lang="en-US" sz="1400" b="1" dirty="0"/>
              <a:t>should avoid investment in Coir</a:t>
            </a:r>
            <a:r>
              <a:rPr lang="en-US" sz="1400" b="1" dirty="0" smtClean="0"/>
              <a:t>, Coal </a:t>
            </a:r>
            <a:r>
              <a:rPr lang="en-US" sz="1400" b="1" dirty="0"/>
              <a:t>products</a:t>
            </a:r>
            <a:r>
              <a:rPr lang="en-US" sz="1400" b="1" dirty="0" smtClean="0"/>
              <a:t>, Boilers </a:t>
            </a:r>
            <a:r>
              <a:rPr lang="en-US" sz="1400" b="1" dirty="0"/>
              <a:t>and steam generation plants Sectors.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Overall Trends (</a:t>
            </a:r>
            <a:r>
              <a:rPr lang="en-US" sz="2800" b="1" dirty="0" smtClean="0"/>
              <a:t>Year Wise</a:t>
            </a:r>
            <a:r>
              <a:rPr lang="en-US" sz="2800" b="1" dirty="0" smtClean="0"/>
              <a:t>) </a:t>
            </a:r>
            <a:r>
              <a:rPr lang="en-US" sz="2800" b="1" dirty="0"/>
              <a:t>for direct investments </a:t>
            </a:r>
            <a:r>
              <a:rPr lang="en-US" sz="2800" b="1" dirty="0" smtClean="0"/>
              <a:t>in </a:t>
            </a:r>
            <a:r>
              <a:rPr lang="en-US" sz="2800" b="1" dirty="0"/>
              <a:t>individual sector</a:t>
            </a:r>
            <a:br>
              <a:rPr lang="en-US" sz="2800" b="1" dirty="0"/>
            </a:br>
            <a:endParaRPr lang="en-US" sz="2800" b="1" dirty="0"/>
          </a:p>
        </p:txBody>
      </p:sp>
      <p:pic>
        <p:nvPicPr>
          <p:cNvPr id="4098" name="Picture 2"/>
          <p:cNvPicPr>
            <a:picLocks noGrp="1" noChangeAspect="1" noChangeArrowheads="1"/>
          </p:cNvPicPr>
          <p:nvPr>
            <p:ph idx="1"/>
          </p:nvPr>
        </p:nvPicPr>
        <p:blipFill>
          <a:blip r:embed="rId2"/>
          <a:srcRect/>
          <a:stretch>
            <a:fillRect/>
          </a:stretch>
        </p:blipFill>
        <p:spPr bwMode="auto">
          <a:xfrm>
            <a:off x="647700" y="1714488"/>
            <a:ext cx="7848600" cy="4143404"/>
          </a:xfrm>
          <a:prstGeom prst="rect">
            <a:avLst/>
          </a:prstGeom>
          <a:noFill/>
          <a:ln w="9525">
            <a:noFill/>
            <a:miter lim="800000"/>
            <a:headEnd/>
            <a:tailEnd/>
          </a:ln>
          <a:effectLst/>
        </p:spPr>
      </p:pic>
      <p:sp>
        <p:nvSpPr>
          <p:cNvPr id="5" name="TextBox 4"/>
          <p:cNvSpPr txBox="1"/>
          <p:nvPr/>
        </p:nvSpPr>
        <p:spPr>
          <a:xfrm>
            <a:off x="857224" y="6143644"/>
            <a:ext cx="7643866" cy="523220"/>
          </a:xfrm>
          <a:prstGeom prst="rect">
            <a:avLst/>
          </a:prstGeom>
          <a:noFill/>
        </p:spPr>
        <p:txBody>
          <a:bodyPr wrap="square" rtlCol="0">
            <a:spAutoFit/>
          </a:bodyPr>
          <a:lstStyle/>
          <a:p>
            <a:r>
              <a:rPr lang="en-US" sz="1400" b="1" dirty="0" smtClean="0"/>
              <a:t>The above trends graph indicates the increment of investment in every year but there was a noticeable decline during 2010 &amp; 2012.Highest scale of investment seems to be in 2016.</a:t>
            </a:r>
            <a:endParaRPr lang="en-US" sz="1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sz="3100" b="1" dirty="0" smtClean="0"/>
              <a:t>Which Sector received more FDI_Value(comparison between grouped sectors)?</a:t>
            </a:r>
            <a:endParaRPr lang="en-US" sz="3100" b="1" dirty="0"/>
          </a:p>
        </p:txBody>
      </p:sp>
      <p:pic>
        <p:nvPicPr>
          <p:cNvPr id="5122" name="Picture 2"/>
          <p:cNvPicPr>
            <a:picLocks noGrp="1" noChangeAspect="1" noChangeArrowheads="1"/>
          </p:cNvPicPr>
          <p:nvPr>
            <p:ph idx="1"/>
          </p:nvPr>
        </p:nvPicPr>
        <p:blipFill>
          <a:blip r:embed="rId2"/>
          <a:srcRect/>
          <a:stretch>
            <a:fillRect/>
          </a:stretch>
        </p:blipFill>
        <p:spPr bwMode="auto">
          <a:xfrm>
            <a:off x="1714480" y="1785926"/>
            <a:ext cx="5326400" cy="3761275"/>
          </a:xfrm>
          <a:prstGeom prst="rect">
            <a:avLst/>
          </a:prstGeom>
          <a:noFill/>
          <a:ln w="9525">
            <a:noFill/>
            <a:miter lim="800000"/>
            <a:headEnd/>
            <a:tailEnd/>
          </a:ln>
          <a:effectLst/>
        </p:spPr>
      </p:pic>
      <p:sp>
        <p:nvSpPr>
          <p:cNvPr id="5" name="TextBox 4"/>
          <p:cNvSpPr txBox="1"/>
          <p:nvPr/>
        </p:nvSpPr>
        <p:spPr>
          <a:xfrm>
            <a:off x="785786" y="5929330"/>
            <a:ext cx="7358114" cy="523220"/>
          </a:xfrm>
          <a:prstGeom prst="rect">
            <a:avLst/>
          </a:prstGeom>
          <a:noFill/>
        </p:spPr>
        <p:txBody>
          <a:bodyPr wrap="square" rtlCol="0">
            <a:spAutoFit/>
          </a:bodyPr>
          <a:lstStyle/>
          <a:p>
            <a:r>
              <a:rPr lang="en-IN" sz="1400" b="1" dirty="0" smtClean="0"/>
              <a:t>Industries _Group has the highest </a:t>
            </a:r>
            <a:r>
              <a:rPr lang="en-IN" sz="1400" b="1" dirty="0" err="1" smtClean="0"/>
              <a:t>FDI_value</a:t>
            </a:r>
            <a:r>
              <a:rPr lang="en-IN" sz="1400" b="1" dirty="0" smtClean="0"/>
              <a:t> but Construction _Group is the least grouped sector, which received the lowest </a:t>
            </a:r>
            <a:r>
              <a:rPr lang="en-IN" sz="1400" b="1" dirty="0" err="1" smtClean="0"/>
              <a:t>FDI_value</a:t>
            </a:r>
            <a:r>
              <a:rPr lang="en-IN" sz="1400" b="1" dirty="0" smtClean="0"/>
              <a:t>.</a:t>
            </a:r>
            <a:endParaRPr lang="en-US" sz="1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a:t>
            </a:r>
            <a:r>
              <a:rPr lang="en-US" sz="2800" b="1" dirty="0" smtClean="0"/>
              <a:t>hich sector is growing more over the years?</a:t>
            </a:r>
            <a:endParaRPr lang="en-US" sz="2800" b="1" dirty="0"/>
          </a:p>
        </p:txBody>
      </p:sp>
      <p:pic>
        <p:nvPicPr>
          <p:cNvPr id="6146" name="Picture 2"/>
          <p:cNvPicPr>
            <a:picLocks noGrp="1" noChangeAspect="1" noChangeArrowheads="1"/>
          </p:cNvPicPr>
          <p:nvPr>
            <p:ph idx="1"/>
          </p:nvPr>
        </p:nvPicPr>
        <p:blipFill>
          <a:blip r:embed="rId2"/>
          <a:srcRect/>
          <a:stretch>
            <a:fillRect/>
          </a:stretch>
        </p:blipFill>
        <p:spPr bwMode="auto">
          <a:xfrm>
            <a:off x="853440" y="1428736"/>
            <a:ext cx="7437120" cy="4071966"/>
          </a:xfrm>
          <a:prstGeom prst="rect">
            <a:avLst/>
          </a:prstGeom>
          <a:noFill/>
          <a:ln w="9525">
            <a:noFill/>
            <a:miter lim="800000"/>
            <a:headEnd/>
            <a:tailEnd/>
          </a:ln>
          <a:effectLst/>
        </p:spPr>
      </p:pic>
      <p:sp>
        <p:nvSpPr>
          <p:cNvPr id="5" name="TextBox 4"/>
          <p:cNvSpPr txBox="1"/>
          <p:nvPr/>
        </p:nvSpPr>
        <p:spPr>
          <a:xfrm>
            <a:off x="928662" y="5643578"/>
            <a:ext cx="7215238" cy="954107"/>
          </a:xfrm>
          <a:prstGeom prst="rect">
            <a:avLst/>
          </a:prstGeom>
          <a:noFill/>
        </p:spPr>
        <p:txBody>
          <a:bodyPr wrap="square" rtlCol="0">
            <a:spAutoFit/>
          </a:bodyPr>
          <a:lstStyle/>
          <a:p>
            <a:r>
              <a:rPr lang="en-IN" sz="1400" b="1" dirty="0" smtClean="0"/>
              <a:t>In between 2001 &amp; 2006,Industries_group sector was the first choice of the investment but investment amount was low. Since 2010 onwards, </a:t>
            </a:r>
            <a:r>
              <a:rPr lang="en-IN" sz="1400" b="1" dirty="0" err="1" smtClean="0"/>
              <a:t>Cosmetics_group</a:t>
            </a:r>
            <a:r>
              <a:rPr lang="en-IN" sz="1400" b="1" dirty="0" smtClean="0"/>
              <a:t> sector became the top investment sector with high investment amount. In 2016,There was a large investment amount difference between Cosmetics _group &amp; </a:t>
            </a:r>
            <a:r>
              <a:rPr lang="en-IN" sz="1400" b="1" dirty="0" err="1" smtClean="0"/>
              <a:t>Industries_group</a:t>
            </a:r>
            <a:r>
              <a:rPr lang="en-IN" sz="1400" b="1" dirty="0" smtClean="0"/>
              <a:t>. </a:t>
            </a:r>
            <a:endParaRPr lang="en-US" sz="1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Incline </a:t>
            </a:r>
            <a:r>
              <a:rPr lang="en-US" sz="2800" b="1" dirty="0" smtClean="0"/>
              <a:t>and Decline </a:t>
            </a:r>
            <a:r>
              <a:rPr lang="en-US" sz="2800" b="1" dirty="0" smtClean="0"/>
              <a:t>pattern of investment in each year </a:t>
            </a:r>
            <a:endParaRPr lang="en-US" sz="2800" b="1" dirty="0"/>
          </a:p>
        </p:txBody>
      </p:sp>
      <p:pic>
        <p:nvPicPr>
          <p:cNvPr id="7170" name="Picture 2"/>
          <p:cNvPicPr>
            <a:picLocks noGrp="1" noChangeAspect="1" noChangeArrowheads="1"/>
          </p:cNvPicPr>
          <p:nvPr>
            <p:ph idx="1"/>
          </p:nvPr>
        </p:nvPicPr>
        <p:blipFill>
          <a:blip r:embed="rId2"/>
          <a:srcRect/>
          <a:stretch>
            <a:fillRect/>
          </a:stretch>
        </p:blipFill>
        <p:spPr bwMode="auto">
          <a:xfrm>
            <a:off x="857224" y="1857364"/>
            <a:ext cx="7574280" cy="3314553"/>
          </a:xfrm>
          <a:prstGeom prst="rect">
            <a:avLst/>
          </a:prstGeom>
          <a:noFill/>
          <a:ln w="9525">
            <a:noFill/>
            <a:miter lim="800000"/>
            <a:headEnd/>
            <a:tailEnd/>
          </a:ln>
          <a:effectLst/>
        </p:spPr>
      </p:pic>
      <p:sp>
        <p:nvSpPr>
          <p:cNvPr id="5" name="TextBox 4"/>
          <p:cNvSpPr txBox="1"/>
          <p:nvPr/>
        </p:nvSpPr>
        <p:spPr>
          <a:xfrm>
            <a:off x="214282" y="5500702"/>
            <a:ext cx="8501122" cy="738664"/>
          </a:xfrm>
          <a:prstGeom prst="rect">
            <a:avLst/>
          </a:prstGeom>
          <a:noFill/>
        </p:spPr>
        <p:txBody>
          <a:bodyPr wrap="square" rtlCol="0">
            <a:spAutoFit/>
          </a:bodyPr>
          <a:lstStyle/>
          <a:p>
            <a:r>
              <a:rPr lang="en-IN" sz="1400" b="1" dirty="0" smtClean="0"/>
              <a:t>Investment  </a:t>
            </a:r>
            <a:r>
              <a:rPr lang="en-IN" sz="1400" b="1" dirty="0" err="1" smtClean="0"/>
              <a:t>FDI_Value</a:t>
            </a:r>
            <a:r>
              <a:rPr lang="en-IN" sz="1400" b="1" dirty="0" smtClean="0"/>
              <a:t> gradually increase since 2007 but with slightly decline in every year till 2015 and it seems that 2016 was the most invested year of decade. Investors were becoming more interested and investing huge amount  in between 2015 &amp; 2016.</a:t>
            </a:r>
            <a:endParaRPr lang="en-US" sz="1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a:t>
            </a:r>
            <a:r>
              <a:rPr lang="en-US" sz="2800" b="1" dirty="0" smtClean="0"/>
              <a:t>hich sector reported most variations overall ?</a:t>
            </a:r>
            <a:endParaRPr lang="en-US" sz="2800" b="1" dirty="0"/>
          </a:p>
        </p:txBody>
      </p:sp>
      <p:pic>
        <p:nvPicPr>
          <p:cNvPr id="8194" name="Picture 2"/>
          <p:cNvPicPr>
            <a:picLocks noGrp="1" noChangeAspect="1" noChangeArrowheads="1"/>
          </p:cNvPicPr>
          <p:nvPr>
            <p:ph idx="1"/>
          </p:nvPr>
        </p:nvPicPr>
        <p:blipFill>
          <a:blip r:embed="rId2"/>
          <a:srcRect/>
          <a:stretch>
            <a:fillRect/>
          </a:stretch>
        </p:blipFill>
        <p:spPr bwMode="auto">
          <a:xfrm>
            <a:off x="749907" y="1357298"/>
            <a:ext cx="7644185" cy="4357718"/>
          </a:xfrm>
          <a:prstGeom prst="rect">
            <a:avLst/>
          </a:prstGeom>
          <a:noFill/>
          <a:ln w="9525">
            <a:noFill/>
            <a:miter lim="800000"/>
            <a:headEnd/>
            <a:tailEnd/>
          </a:ln>
          <a:effectLst/>
        </p:spPr>
      </p:pic>
      <p:sp>
        <p:nvSpPr>
          <p:cNvPr id="5" name="TextBox 4"/>
          <p:cNvSpPr txBox="1"/>
          <p:nvPr/>
        </p:nvSpPr>
        <p:spPr>
          <a:xfrm>
            <a:off x="428596" y="5857892"/>
            <a:ext cx="8072494" cy="523220"/>
          </a:xfrm>
          <a:prstGeom prst="rect">
            <a:avLst/>
          </a:prstGeom>
          <a:noFill/>
        </p:spPr>
        <p:txBody>
          <a:bodyPr wrap="square" rtlCol="0">
            <a:spAutoFit/>
          </a:bodyPr>
          <a:lstStyle/>
          <a:p>
            <a:r>
              <a:rPr lang="en-US" sz="1400" b="1" dirty="0" smtClean="0"/>
              <a:t>Highest </a:t>
            </a:r>
            <a:r>
              <a:rPr lang="en-US" sz="1400" b="1" dirty="0"/>
              <a:t>growth sectors are Service sector</a:t>
            </a:r>
            <a:r>
              <a:rPr lang="en-US" sz="1400" b="1" dirty="0" smtClean="0"/>
              <a:t>, Telecommunication </a:t>
            </a:r>
            <a:r>
              <a:rPr lang="en-US" sz="1400" b="1" dirty="0"/>
              <a:t>and computer </a:t>
            </a:r>
            <a:r>
              <a:rPr lang="en-US" sz="1400" b="1" dirty="0" smtClean="0"/>
              <a:t>sector. In future, Investors should be invested more into these sectors for growth.</a:t>
            </a:r>
            <a:endParaRPr lang="en-US" sz="1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                                THANK YOU</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274</Words>
  <Application>Microsoft Office PowerPoint</Application>
  <PresentationFormat>On-screen Show (4:3)</PresentationFormat>
  <Paragraphs>16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FDI Case Study</vt:lpstr>
      <vt:lpstr>Which sector receive the maximum direct funding? </vt:lpstr>
      <vt:lpstr>Which sector receive the minimum direct funding? </vt:lpstr>
      <vt:lpstr>Overall Trends (Year Wise) for direct investments in individual sector </vt:lpstr>
      <vt:lpstr> Which Sector received more FDI_Value(comparison between grouped sectors)?</vt:lpstr>
      <vt:lpstr>Which sector is growing more over the years?</vt:lpstr>
      <vt:lpstr>Incline and Decline pattern of investment in each year </vt:lpstr>
      <vt:lpstr>Which sector reported most variations overall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FDI Case Study</dc:title>
  <dc:creator>Ajit</dc:creator>
  <cp:lastModifiedBy>Ajit</cp:lastModifiedBy>
  <cp:revision>21</cp:revision>
  <dcterms:created xsi:type="dcterms:W3CDTF">2020-11-29T13:39:05Z</dcterms:created>
  <dcterms:modified xsi:type="dcterms:W3CDTF">2020-11-29T16:23:28Z</dcterms:modified>
</cp:coreProperties>
</file>