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97" r:id="rId3"/>
    <p:sldId id="302" r:id="rId4"/>
    <p:sldId id="398" r:id="rId5"/>
    <p:sldId id="330" r:id="rId6"/>
    <p:sldId id="399" r:id="rId7"/>
    <p:sldId id="396" r:id="rId8"/>
    <p:sldId id="394" r:id="rId9"/>
    <p:sldId id="386" r:id="rId10"/>
    <p:sldId id="387" r:id="rId11"/>
    <p:sldId id="388" r:id="rId12"/>
    <p:sldId id="389" r:id="rId13"/>
    <p:sldId id="391" r:id="rId14"/>
    <p:sldId id="395" r:id="rId15"/>
    <p:sldId id="392" r:id="rId16"/>
    <p:sldId id="393" r:id="rId17"/>
    <p:sldId id="390" r:id="rId18"/>
    <p:sldId id="38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pos="2352" userDrawn="1">
          <p15:clr>
            <a:srgbClr val="A4A3A4"/>
          </p15:clr>
        </p15:guide>
        <p15:guide id="9" pos="3984" userDrawn="1">
          <p15:clr>
            <a:srgbClr val="A4A3A4"/>
          </p15:clr>
        </p15:guide>
        <p15:guide id="10"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B1AED2"/>
    <a:srgbClr val="F2F2F2"/>
    <a:srgbClr val="D9E7FF"/>
    <a:srgbClr val="C5EEFF"/>
    <a:srgbClr val="74839F"/>
    <a:srgbClr val="B0CFE5"/>
    <a:srgbClr val="E5EFF6"/>
    <a:srgbClr val="E5F5FC"/>
    <a:srgbClr val="194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8" autoAdjust="0"/>
    <p:restoredTop sz="78825" autoAdjust="0"/>
  </p:normalViewPr>
  <p:slideViewPr>
    <p:cSldViewPr snapToGrid="0" showGuides="1">
      <p:cViewPr>
        <p:scale>
          <a:sx n="100" d="100"/>
          <a:sy n="100" d="100"/>
        </p:scale>
        <p:origin x="144" y="-384"/>
      </p:cViewPr>
      <p:guideLst>
        <p:guide pos="3840"/>
        <p:guide pos="2352"/>
        <p:guide pos="3984"/>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3676"/>
    </p:cViewPr>
  </p:sorterViewPr>
  <p:notesViewPr>
    <p:cSldViewPr snapToGrid="0" showGuides="1">
      <p:cViewPr varScale="1">
        <p:scale>
          <a:sx n="83" d="100"/>
          <a:sy n="83" d="100"/>
        </p:scale>
        <p:origin x="278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106DC0-8C51-4163-AA34-F3D9AA192B0F}" type="datetimeFigureOut">
              <a:rPr lang="en-US" smtClean="0"/>
              <a:t>2/29/16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0609C-A282-4A80-83DC-0D3EABDB74A5}" type="slidenum">
              <a:rPr lang="en-US" smtClean="0"/>
              <a:t>‹#›</a:t>
            </a:fld>
            <a:endParaRPr lang="en-US"/>
          </a:p>
        </p:txBody>
      </p:sp>
    </p:spTree>
    <p:extLst>
      <p:ext uri="{BB962C8B-B14F-4D97-AF65-F5344CB8AC3E}">
        <p14:creationId xmlns:p14="http://schemas.microsoft.com/office/powerpoint/2010/main" val="2522767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D97BA-13F7-4748-A5AE-C898927CED76}"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26FB1-3AB0-4AFE-AF64-20CFD1566FD6}" type="slidenum">
              <a:rPr lang="en-US" smtClean="0"/>
              <a:t>‹#›</a:t>
            </a:fld>
            <a:endParaRPr lang="en-US"/>
          </a:p>
        </p:txBody>
      </p:sp>
    </p:spTree>
    <p:extLst>
      <p:ext uri="{BB962C8B-B14F-4D97-AF65-F5344CB8AC3E}">
        <p14:creationId xmlns:p14="http://schemas.microsoft.com/office/powerpoint/2010/main" val="84468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w3.org/WAI/ER/tool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logo we created for AATT tool</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a:t>
            </a:fld>
            <a:endParaRPr lang="en-US"/>
          </a:p>
        </p:txBody>
      </p:sp>
    </p:spTree>
    <p:extLst>
      <p:ext uri="{BB962C8B-B14F-4D97-AF65-F5344CB8AC3E}">
        <p14:creationId xmlns:p14="http://schemas.microsoft.com/office/powerpoint/2010/main" val="1049290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10</a:t>
            </a:fld>
            <a:endParaRPr lang="en-US"/>
          </a:p>
        </p:txBody>
      </p:sp>
    </p:spTree>
    <p:extLst>
      <p:ext uri="{BB962C8B-B14F-4D97-AF65-F5344CB8AC3E}">
        <p14:creationId xmlns:p14="http://schemas.microsoft.com/office/powerpoint/2010/main" val="114597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11</a:t>
            </a:fld>
            <a:endParaRPr lang="en-US"/>
          </a:p>
        </p:txBody>
      </p:sp>
    </p:spTree>
    <p:extLst>
      <p:ext uri="{BB962C8B-B14F-4D97-AF65-F5344CB8AC3E}">
        <p14:creationId xmlns:p14="http://schemas.microsoft.com/office/powerpoint/2010/main" val="13817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one of the teams</a:t>
            </a:r>
            <a:r>
              <a:rPr lang="en-US" baseline="0" dirty="0" smtClean="0"/>
              <a:t> didn’t want to use </a:t>
            </a:r>
            <a:r>
              <a:rPr lang="en-US" baseline="0" dirty="0" err="1" smtClean="0"/>
              <a:t>SeLion</a:t>
            </a:r>
            <a:r>
              <a:rPr lang="en-US" baseline="0" dirty="0" smtClean="0"/>
              <a:t> or </a:t>
            </a:r>
            <a:r>
              <a:rPr lang="en-US" baseline="0" dirty="0" err="1" smtClean="0"/>
              <a:t>NemoJS</a:t>
            </a:r>
            <a:r>
              <a:rPr lang="en-US" baseline="0" dirty="0" smtClean="0"/>
              <a:t>, they started on </a:t>
            </a:r>
            <a:r>
              <a:rPr lang="en-US" baseline="0" dirty="0" err="1" smtClean="0"/>
              <a:t>opensource</a:t>
            </a:r>
            <a:r>
              <a:rPr lang="en-US" baseline="0" dirty="0" smtClean="0"/>
              <a:t> testing framework </a:t>
            </a:r>
            <a:r>
              <a:rPr lang="en-US" baseline="0" dirty="0" err="1" smtClean="0"/>
              <a:t>NightWatch.js</a:t>
            </a:r>
            <a:r>
              <a:rPr lang="en-US" baseline="0" dirty="0" smtClean="0"/>
              <a:t>. Was able to adapt easily</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12</a:t>
            </a:fld>
            <a:endParaRPr lang="en-US"/>
          </a:p>
        </p:txBody>
      </p:sp>
    </p:spTree>
    <p:extLst>
      <p:ext uri="{BB962C8B-B14F-4D97-AF65-F5344CB8AC3E}">
        <p14:creationId xmlns:p14="http://schemas.microsoft.com/office/powerpoint/2010/main" val="140126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13</a:t>
            </a:fld>
            <a:endParaRPr lang="en-US"/>
          </a:p>
        </p:txBody>
      </p:sp>
    </p:spTree>
    <p:extLst>
      <p:ext uri="{BB962C8B-B14F-4D97-AF65-F5344CB8AC3E}">
        <p14:creationId xmlns:p14="http://schemas.microsoft.com/office/powerpoint/2010/main" val="41389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14</a:t>
            </a:fld>
            <a:endParaRPr lang="en-US"/>
          </a:p>
        </p:txBody>
      </p:sp>
    </p:spTree>
    <p:extLst>
      <p:ext uri="{BB962C8B-B14F-4D97-AF65-F5344CB8AC3E}">
        <p14:creationId xmlns:p14="http://schemas.microsoft.com/office/powerpoint/2010/main" val="210059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15</a:t>
            </a:fld>
            <a:endParaRPr lang="en-US"/>
          </a:p>
        </p:txBody>
      </p:sp>
    </p:spTree>
    <p:extLst>
      <p:ext uri="{BB962C8B-B14F-4D97-AF65-F5344CB8AC3E}">
        <p14:creationId xmlns:p14="http://schemas.microsoft.com/office/powerpoint/2010/main" val="77083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16</a:t>
            </a:fld>
            <a:endParaRPr lang="en-US"/>
          </a:p>
        </p:txBody>
      </p:sp>
    </p:spTree>
    <p:extLst>
      <p:ext uri="{BB962C8B-B14F-4D97-AF65-F5344CB8AC3E}">
        <p14:creationId xmlns:p14="http://schemas.microsoft.com/office/powerpoint/2010/main" val="1344541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Demo</a:t>
            </a:r>
            <a:r>
              <a:rPr lang="en-US" baseline="0" dirty="0" smtClean="0"/>
              <a:t> of just </a:t>
            </a:r>
            <a:r>
              <a:rPr lang="en-US" baseline="0" dirty="0" err="1" smtClean="0"/>
              <a:t>localhost</a:t>
            </a:r>
            <a:r>
              <a:rPr lang="en-US" baseline="0" dirty="0" smtClean="0"/>
              <a:t>, then show with screenshots, show login box for password protected </a:t>
            </a:r>
            <a:r>
              <a:rPr lang="en-US" baseline="0" dirty="0" err="1" smtClean="0"/>
              <a:t>urls</a:t>
            </a:r>
            <a:r>
              <a:rPr lang="en-US" baseline="0" dirty="0" smtClean="0"/>
              <a:t/>
            </a:r>
            <a:br>
              <a:rPr lang="en-US" baseline="0" dirty="0" smtClean="0"/>
            </a:br>
            <a:r>
              <a:rPr lang="en-US" baseline="0" dirty="0" smtClean="0"/>
              <a:t>Demo of DEBUG=</a:t>
            </a:r>
            <a:r>
              <a:rPr lang="en-US" baseline="0" dirty="0" err="1" smtClean="0"/>
              <a:t>nemo</a:t>
            </a:r>
            <a:r>
              <a:rPr lang="en-US" baseline="0" dirty="0" smtClean="0"/>
              <a:t>* node example/</a:t>
            </a:r>
            <a:r>
              <a:rPr lang="en-US" baseline="0" dirty="0" err="1" smtClean="0"/>
              <a:t>test.js</a:t>
            </a:r>
            <a:r>
              <a:rPr lang="en-US" baseline="0" dirty="0" smtClean="0"/>
              <a:t> </a:t>
            </a:r>
          </a:p>
          <a:p>
            <a:pPr marL="0" indent="0">
              <a:buFont typeface="Arial" panose="020B0604020202020204" pitchFamily="34" charset="0"/>
              <a:buNone/>
            </a:pPr>
            <a:r>
              <a:rPr lang="en-US" dirty="0" smtClean="0"/>
              <a:t>Demo of dynamic</a:t>
            </a:r>
            <a:r>
              <a:rPr lang="en-US" baseline="0" dirty="0" smtClean="0"/>
              <a:t> and partial page  </a:t>
            </a:r>
            <a:r>
              <a:rPr lang="en-US" dirty="0" smtClean="0"/>
              <a:t>DEBUG=</a:t>
            </a:r>
            <a:r>
              <a:rPr lang="en-US" dirty="0" err="1" smtClean="0"/>
              <a:t>nemo</a:t>
            </a:r>
            <a:r>
              <a:rPr lang="en-US" dirty="0" smtClean="0"/>
              <a:t>*  node example/</a:t>
            </a:r>
            <a:r>
              <a:rPr lang="en-US" dirty="0" err="1" smtClean="0"/>
              <a:t>dynamicpage.js</a:t>
            </a:r>
            <a:endParaRPr lang="en-US" dirty="0" smtClean="0"/>
          </a:p>
        </p:txBody>
      </p:sp>
      <p:sp>
        <p:nvSpPr>
          <p:cNvPr id="4" name="Slide Number Placeholder 3"/>
          <p:cNvSpPr>
            <a:spLocks noGrp="1"/>
          </p:cNvSpPr>
          <p:nvPr>
            <p:ph type="sldNum" sz="quarter" idx="10"/>
          </p:nvPr>
        </p:nvSpPr>
        <p:spPr/>
        <p:txBody>
          <a:bodyPr/>
          <a:lstStyle/>
          <a:p>
            <a:fld id="{8A426FB1-3AB0-4AFE-AF64-20CFD1566FD6}" type="slidenum">
              <a:rPr lang="en-US" smtClean="0"/>
              <a:t>17</a:t>
            </a:fld>
            <a:endParaRPr lang="en-US"/>
          </a:p>
        </p:txBody>
      </p:sp>
    </p:spTree>
    <p:extLst>
      <p:ext uri="{BB962C8B-B14F-4D97-AF65-F5344CB8AC3E}">
        <p14:creationId xmlns:p14="http://schemas.microsoft.com/office/powerpoint/2010/main" val="86174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HTML5 Player,</a:t>
            </a:r>
            <a:r>
              <a:rPr lang="en-US" baseline="0" dirty="0" smtClean="0"/>
              <a:t> I’m the main developer for these projects. </a:t>
            </a:r>
            <a:br>
              <a:rPr lang="en-US" baseline="0" dirty="0" smtClean="0"/>
            </a:br>
            <a:r>
              <a:rPr lang="en-US" baseline="0" dirty="0" smtClean="0"/>
              <a:t>Bootstrap plugin is my idea </a:t>
            </a:r>
            <a:r>
              <a:rPr lang="en-US" baseline="0" dirty="0" err="1" smtClean="0"/>
              <a:t>skipto</a:t>
            </a:r>
            <a:r>
              <a:rPr lang="en-US" baseline="0" dirty="0" smtClean="0"/>
              <a:t> and </a:t>
            </a:r>
            <a:r>
              <a:rPr lang="en-US" baseline="0" dirty="0" err="1" smtClean="0"/>
              <a:t>amCharts</a:t>
            </a:r>
            <a:r>
              <a:rPr lang="en-US" baseline="0" dirty="0" smtClean="0"/>
              <a:t> were Victor’s idea and AATT was </a:t>
            </a:r>
            <a:r>
              <a:rPr lang="en-US" baseline="0" dirty="0" err="1" smtClean="0"/>
              <a:t>Srinivasu’s</a:t>
            </a:r>
            <a:r>
              <a:rPr lang="en-US" baseline="0" dirty="0" smtClean="0"/>
              <a:t> idea</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2</a:t>
            </a:fld>
            <a:endParaRPr lang="en-US"/>
          </a:p>
        </p:txBody>
      </p:sp>
    </p:spTree>
    <p:extLst>
      <p:ext uri="{BB962C8B-B14F-4D97-AF65-F5344CB8AC3E}">
        <p14:creationId xmlns:p14="http://schemas.microsoft.com/office/powerpoint/2010/main" val="26944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426FB1-3AB0-4AFE-AF64-20CFD1566FD6}" type="slidenum">
              <a:rPr lang="en-US" smtClean="0"/>
              <a:t>3</a:t>
            </a:fld>
            <a:endParaRPr lang="en-US"/>
          </a:p>
        </p:txBody>
      </p:sp>
    </p:spTree>
    <p:extLst>
      <p:ext uri="{BB962C8B-B14F-4D97-AF65-F5344CB8AC3E}">
        <p14:creationId xmlns:p14="http://schemas.microsoft.com/office/powerpoint/2010/main" val="143521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i="0" kern="1200" dirty="0" smtClean="0">
                <a:solidFill>
                  <a:schemeClr val="tx1"/>
                </a:solidFill>
                <a:effectLst/>
                <a:latin typeface="+mn-lt"/>
                <a:ea typeface="+mn-ea"/>
                <a:cs typeface="+mn-cs"/>
              </a:rPr>
              <a:t>Top 10 Accessibility error:</a:t>
            </a:r>
          </a:p>
          <a:p>
            <a:r>
              <a:rPr lang="en-US" dirty="0" smtClean="0"/>
              <a:t/>
            </a:r>
            <a:br>
              <a:rPr lang="en-US" dirty="0" smtClean="0"/>
            </a:br>
            <a:r>
              <a:rPr lang="en-US" dirty="0" smtClean="0"/>
              <a:t>1. Missing</a:t>
            </a:r>
            <a:r>
              <a:rPr lang="en-US" baseline="0" dirty="0" smtClean="0"/>
              <a:t> alt text</a:t>
            </a:r>
            <a:br>
              <a:rPr lang="en-US" baseline="0" dirty="0" smtClean="0"/>
            </a:br>
            <a:r>
              <a:rPr lang="en-US" baseline="0" dirty="0" smtClean="0"/>
              <a:t>2. Anchor element with no link text</a:t>
            </a:r>
          </a:p>
          <a:p>
            <a:r>
              <a:rPr lang="en-US" baseline="0" dirty="0" smtClean="0"/>
              <a:t>3. Outline: none</a:t>
            </a:r>
            <a:br>
              <a:rPr lang="en-US" baseline="0" dirty="0" smtClean="0"/>
            </a:br>
            <a:r>
              <a:rPr lang="en-US" baseline="0" dirty="0" smtClean="0"/>
              <a:t>4. Poor color contrast</a:t>
            </a:r>
            <a:br>
              <a:rPr lang="en-US" baseline="0" dirty="0" smtClean="0"/>
            </a:br>
            <a:r>
              <a:rPr lang="en-US" baseline="0" dirty="0" smtClean="0"/>
              <a:t>5. Form does not contain a submit button</a:t>
            </a:r>
            <a:br>
              <a:rPr lang="en-US" baseline="0" dirty="0" smtClean="0"/>
            </a:br>
            <a:r>
              <a:rPr lang="en-US" baseline="0" dirty="0" smtClean="0"/>
              <a:t>6. Lang attribute missing</a:t>
            </a:r>
            <a:br>
              <a:rPr lang="en-US" baseline="0" dirty="0" smtClean="0"/>
            </a:br>
            <a:r>
              <a:rPr lang="en-US" baseline="0" dirty="0" smtClean="0"/>
              <a:t>7.  Missing labels</a:t>
            </a:r>
            <a:br>
              <a:rPr lang="en-US" baseline="0" dirty="0" smtClean="0"/>
            </a:br>
            <a:r>
              <a:rPr lang="en-US" baseline="0" dirty="0" smtClean="0"/>
              <a:t>8. Doesn’t work with keyboard</a:t>
            </a:r>
            <a:br>
              <a:rPr lang="en-US" baseline="0" dirty="0" smtClean="0"/>
            </a:br>
            <a:r>
              <a:rPr lang="en-US" baseline="0" dirty="0" smtClean="0"/>
              <a:t>9. </a:t>
            </a:r>
            <a:r>
              <a:rPr lang="en-US" baseline="0" dirty="0" err="1" smtClean="0"/>
              <a:t>Datatables</a:t>
            </a:r>
            <a:r>
              <a:rPr lang="en-US" baseline="0" dirty="0" smtClean="0"/>
              <a:t> with no headers</a:t>
            </a:r>
            <a:br>
              <a:rPr lang="en-US" baseline="0" dirty="0" smtClean="0"/>
            </a:br>
            <a:r>
              <a:rPr lang="en-US" baseline="0" dirty="0" smtClean="0"/>
              <a:t>10. Error recovery is tuff. </a:t>
            </a:r>
            <a:br>
              <a:rPr lang="en-US" baseline="0" dirty="0" smtClean="0"/>
            </a:br>
            <a:r>
              <a:rPr lang="en-US" baseline="0" dirty="0" smtClean="0"/>
              <a:t/>
            </a:r>
            <a:br>
              <a:rPr lang="en-US" baseline="0" dirty="0" smtClean="0"/>
            </a:br>
            <a:r>
              <a:rPr lang="en-US" dirty="0" smtClean="0"/>
              <a:t>Now : Mostly tested before release by QA and accessibility team finds problems post production. </a:t>
            </a:r>
            <a:br>
              <a:rPr lang="en-US" dirty="0" smtClean="0"/>
            </a:br>
            <a:r>
              <a:rPr lang="en-US" dirty="0" smtClean="0"/>
              <a:t>Issues found may not be fixed as it may have high design or code changes, also needs Product Management decision.</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4</a:t>
            </a:fld>
            <a:endParaRPr lang="en-US"/>
          </a:p>
        </p:txBody>
      </p:sp>
    </p:spTree>
    <p:extLst>
      <p:ext uri="{BB962C8B-B14F-4D97-AF65-F5344CB8AC3E}">
        <p14:creationId xmlns:p14="http://schemas.microsoft.com/office/powerpoint/2010/main" val="98293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smtClean="0"/>
              <a:t>The process we took to include this tool as part of testing</a:t>
            </a:r>
            <a:r>
              <a:rPr lang="en-US" dirty="0" smtClean="0"/>
              <a:t>: We </a:t>
            </a:r>
            <a:r>
              <a:rPr lang="en-US" dirty="0" smtClean="0"/>
              <a:t>started our accessibility testing journey in year 2012. 2013 is when we started developing the tool. 2014 Development was done for testing page by page. Early 2015 opened up API for Java Testing Framework and NodeJS Testing Framework. We see good adoption since mid 2015.</a:t>
            </a:r>
          </a:p>
        </p:txBody>
      </p:sp>
      <p:sp>
        <p:nvSpPr>
          <p:cNvPr id="4" name="Slide Number Placeholder 3"/>
          <p:cNvSpPr>
            <a:spLocks noGrp="1"/>
          </p:cNvSpPr>
          <p:nvPr>
            <p:ph type="sldNum" sz="quarter" idx="10"/>
          </p:nvPr>
        </p:nvSpPr>
        <p:spPr/>
        <p:txBody>
          <a:bodyPr/>
          <a:lstStyle/>
          <a:p>
            <a:fld id="{8A426FB1-3AB0-4AFE-AF64-20CFD1566FD6}" type="slidenum">
              <a:rPr lang="en-US" smtClean="0"/>
              <a:t>5</a:t>
            </a:fld>
            <a:endParaRPr lang="en-US"/>
          </a:p>
        </p:txBody>
      </p:sp>
    </p:spTree>
    <p:extLst>
      <p:ext uri="{BB962C8B-B14F-4D97-AF65-F5344CB8AC3E}">
        <p14:creationId xmlns:p14="http://schemas.microsoft.com/office/powerpoint/2010/main" val="3949673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Challenges for</a:t>
            </a:r>
            <a:r>
              <a:rPr lang="en-US" baseline="0" dirty="0" smtClean="0"/>
              <a:t> adoption</a:t>
            </a:r>
            <a:br>
              <a:rPr lang="en-US" baseline="0" dirty="0" smtClean="0"/>
            </a:br>
            <a:r>
              <a:rPr lang="en-US" baseline="0" dirty="0" smtClean="0"/>
              <a:t>We had to conduct lots and lots of training</a:t>
            </a:r>
            <a:br>
              <a:rPr lang="en-US" baseline="0" dirty="0" smtClean="0"/>
            </a:br>
            <a:r>
              <a:rPr lang="en-US" baseline="0" dirty="0" smtClean="0"/>
              <a:t>Propagate  Accessibility from top to bottom</a:t>
            </a:r>
            <a:endParaRPr lang="en-US" dirty="0" smtClean="0"/>
          </a:p>
          <a:p>
            <a:r>
              <a:rPr lang="en-US" dirty="0" smtClean="0"/>
              <a:t>Build Accessibility lab,</a:t>
            </a:r>
            <a:r>
              <a:rPr lang="en-US" baseline="0" dirty="0" smtClean="0"/>
              <a:t> people experience on how people with disability use technology</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6</a:t>
            </a:fld>
            <a:endParaRPr lang="en-US"/>
          </a:p>
        </p:txBody>
      </p:sp>
    </p:spTree>
    <p:extLst>
      <p:ext uri="{BB962C8B-B14F-4D97-AF65-F5344CB8AC3E}">
        <p14:creationId xmlns:p14="http://schemas.microsoft.com/office/powerpoint/2010/main" val="46185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7</a:t>
            </a:fld>
            <a:endParaRPr lang="en-US"/>
          </a:p>
        </p:txBody>
      </p:sp>
    </p:spTree>
    <p:extLst>
      <p:ext uri="{BB962C8B-B14F-4D97-AF65-F5344CB8AC3E}">
        <p14:creationId xmlns:p14="http://schemas.microsoft.com/office/powerpoint/2010/main" val="99089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Recognize that only using automation testing to detect accessibility issues is late in the process, also I've got feedback: engineers should use tools to test themselves so QA is more regression testing /sanity checking that everything is working: goal is few errors which means the process is working. if lots of errors can use that data to go back to </a:t>
            </a:r>
            <a:r>
              <a:rPr lang="en-US" dirty="0" err="1" smtClean="0"/>
              <a:t>dev</a:t>
            </a:r>
            <a:r>
              <a:rPr lang="en-US" dirty="0" smtClean="0"/>
              <a:t> and make sure they are following processes.</a:t>
            </a:r>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8</a:t>
            </a:fld>
            <a:endParaRPr lang="en-US"/>
          </a:p>
        </p:txBody>
      </p:sp>
    </p:spTree>
    <p:extLst>
      <p:ext uri="{BB962C8B-B14F-4D97-AF65-F5344CB8AC3E}">
        <p14:creationId xmlns:p14="http://schemas.microsoft.com/office/powerpoint/2010/main" val="8541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hlinkClick r:id="rId3"/>
              </a:rPr>
              <a:t>https://www.w3.org/WAI/ER/tools/</a:t>
            </a:r>
            <a:r>
              <a:rPr lang="en-US" dirty="0" smtClean="0">
                <a:solidFill>
                  <a:schemeClr val="bg1"/>
                </a:solidFill>
              </a:rPr>
              <a:t> has so many choices,  few are browser plugins, few of them are OS specific like .exe for windows , most of them can’t be used behind firewall or can’t test password protected pages</a:t>
            </a:r>
          </a:p>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9</a:t>
            </a:fld>
            <a:endParaRPr lang="en-US"/>
          </a:p>
        </p:txBody>
      </p:sp>
    </p:spTree>
    <p:extLst>
      <p:ext uri="{BB962C8B-B14F-4D97-AF65-F5344CB8AC3E}">
        <p14:creationId xmlns:p14="http://schemas.microsoft.com/office/powerpoint/2010/main" val="134144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hasCustomPrompt="1"/>
          </p:nvPr>
        </p:nvSpPr>
        <p:spPr>
          <a:xfrm>
            <a:off x="1524000" y="3018971"/>
            <a:ext cx="9144000" cy="1212352"/>
          </a:xfrm>
        </p:spPr>
        <p:txBody>
          <a:bodyPr anchor="b">
            <a:normAutofit/>
          </a:bodyPr>
          <a:lstStyle>
            <a:lvl1pPr algn="ctr">
              <a:defRPr sz="5300">
                <a:solidFill>
                  <a:schemeClr val="bg1"/>
                </a:solidFill>
                <a:latin typeface="PayPal Sans Big Thin" panose="020B040304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4552950"/>
            <a:ext cx="9144000" cy="778667"/>
          </a:xfrm>
        </p:spPr>
        <p:txBody>
          <a:bodyPr tIns="0" rIns="0" bIns="0">
            <a:normAutofit/>
          </a:bodyPr>
          <a:lstStyle>
            <a:lvl1pPr marL="0" indent="0" algn="ctr">
              <a:buNone/>
              <a:defRPr sz="20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4038600" y="6546850"/>
            <a:ext cx="4114800" cy="120650"/>
          </a:xfrm>
        </p:spPr>
        <p:txBody>
          <a:bodyPr/>
          <a:lstStyle>
            <a:lvl1pPr algn="ctr">
              <a:defRPr>
                <a:solidFill>
                  <a:schemeClr val="bg1">
                    <a:alpha val="60000"/>
                  </a:schemeClr>
                </a:solidFill>
              </a:defRPr>
            </a:lvl1pPr>
          </a:lstStyle>
          <a:p>
            <a:r>
              <a:rPr lang="en-US" smtClean="0"/>
              <a:t>©2015 PayPal Inc. Confidential and proprietary.</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6611" y="1917700"/>
            <a:ext cx="859398" cy="1016000"/>
          </a:xfrm>
          <a:prstGeom prst="rect">
            <a:avLst/>
          </a:prstGeom>
        </p:spPr>
      </p:pic>
    </p:spTree>
    <p:extLst>
      <p:ext uri="{BB962C8B-B14F-4D97-AF65-F5344CB8AC3E}">
        <p14:creationId xmlns:p14="http://schemas.microsoft.com/office/powerpoint/2010/main" val="2713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r>
              <a:rPr lang="en-US" smtClean="0"/>
              <a:t>©2015 PayPal Inc. Confidential and proprietary.</a:t>
            </a:r>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smtClean="0"/>
              <a:t>CLICK TO EDIT MASTER TITLE STYLE</a:t>
            </a:r>
            <a:endParaRPr lang="en-US" dirty="0"/>
          </a:p>
        </p:txBody>
      </p:sp>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smtClean="0"/>
              <a:t>Click icon to insert image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grpSp>
        <p:nvGrpSpPr>
          <p:cNvPr id="8" name="Group 7"/>
          <p:cNvGrpSpPr/>
          <p:nvPr userDrawn="1"/>
        </p:nvGrpSpPr>
        <p:grpSpPr>
          <a:xfrm>
            <a:off x="503238" y="6350761"/>
            <a:ext cx="999330" cy="243258"/>
            <a:chOff x="842963" y="5748338"/>
            <a:chExt cx="1206499" cy="293687"/>
          </a:xfrm>
        </p:grpSpPr>
        <p:sp>
          <p:nvSpPr>
            <p:cNvPr id="9"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219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Gradient Overlay Full Bleed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smtClean="0"/>
              <a:t>Click icon to insert image</a:t>
            </a:r>
            <a:endParaRPr lang="en-US" dirty="0"/>
          </a:p>
        </p:txBody>
      </p:sp>
      <p:sp>
        <p:nvSpPr>
          <p:cNvPr id="2" name="Title 1"/>
          <p:cNvSpPr>
            <a:spLocks noGrp="1"/>
          </p:cNvSpPr>
          <p:nvPr>
            <p:ph type="title"/>
          </p:nvPr>
        </p:nvSpPr>
        <p:spPr>
          <a:xfrm>
            <a:off x="504824" y="527050"/>
            <a:ext cx="11187113" cy="311150"/>
          </a:xfrm>
        </p:spPr>
        <p:txBody>
          <a:bodyPr/>
          <a:lstStyle>
            <a:lvl1pPr>
              <a:defRPr>
                <a:solidFill>
                  <a:schemeClr val="accent1"/>
                </a:solidFill>
              </a:defRPr>
            </a:lvl1pPr>
          </a:lstStyle>
          <a:p>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134"/>
            <a:ext cx="997114" cy="241886"/>
          </a:xfrm>
          <a:prstGeom prst="rect">
            <a:avLst/>
          </a:prstGeom>
        </p:spPr>
      </p:pic>
    </p:spTree>
    <p:extLst>
      <p:ext uri="{BB962C8B-B14F-4D97-AF65-F5344CB8AC3E}">
        <p14:creationId xmlns:p14="http://schemas.microsoft.com/office/powerpoint/2010/main" val="190652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Gradient Overlay Full Bleed Image">
    <p:spTree>
      <p:nvGrpSpPr>
        <p:cNvPr id="1" name=""/>
        <p:cNvGrpSpPr/>
        <p:nvPr/>
      </p:nvGrpSpPr>
      <p:grpSpPr>
        <a:xfrm>
          <a:off x="0" y="0"/>
          <a:ext cx="0" cy="0"/>
          <a:chOff x="0" y="0"/>
          <a:chExt cx="0" cy="0"/>
        </a:xfrm>
      </p:grpSpPr>
      <p:sp>
        <p:nvSpPr>
          <p:cNvPr id="25" name="Slide Number Placeholder 24"/>
          <p:cNvSpPr>
            <a:spLocks noGrp="1"/>
          </p:cNvSpPr>
          <p:nvPr>
            <p:ph type="sldNum" sz="quarter" idx="17"/>
          </p:nvPr>
        </p:nvSpPr>
        <p:spPr>
          <a:xfrm>
            <a:off x="5978013" y="0"/>
            <a:ext cx="6213987" cy="6858000"/>
          </a:xfrm>
          <a:gradFill flip="none" rotWithShape="1">
            <a:gsLst>
              <a:gs pos="0">
                <a:schemeClr val="accent1">
                  <a:alpha val="90000"/>
                </a:schemeClr>
              </a:gs>
              <a:gs pos="88000">
                <a:srgbClr val="19468E">
                  <a:alpha val="9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93776" bIns="256032" numCol="1" spcCol="0" rtlCol="0" fromWordArt="0" anchor="b" anchorCtr="0" forceAA="0" compatLnSpc="1">
            <a:prstTxWarp prst="textNoShape">
              <a:avLst/>
            </a:prstTxWarp>
            <a:noAutofit/>
          </a:bodyPr>
          <a:lstStyle>
            <a:lvl1pPr>
              <a:defRPr lang="en-US" sz="1000" b="0" smtClean="0">
                <a:solidFill>
                  <a:schemeClr val="lt1"/>
                </a:solidFill>
                <a:latin typeface="+mn-lt"/>
              </a:defRPr>
            </a:lvl1pPr>
          </a:lstStyle>
          <a:p>
            <a:fld id="{07CF5707-6B01-4E28-B52C-5F626EA6C564}" type="slidenum">
              <a:rPr lang="en-US" smtClean="0"/>
              <a:pPr/>
              <a:t>‹#›</a:t>
            </a:fld>
            <a:endParaRPr lang="en-US" dirty="0"/>
          </a:p>
        </p:txBody>
      </p:sp>
      <p:sp>
        <p:nvSpPr>
          <p:cNvPr id="2" name="Title 1"/>
          <p:cNvSpPr>
            <a:spLocks noGrp="1"/>
          </p:cNvSpPr>
          <p:nvPr>
            <p:ph type="title"/>
          </p:nvPr>
        </p:nvSpPr>
        <p:spPr>
          <a:xfrm>
            <a:off x="6331973" y="488950"/>
            <a:ext cx="5359963" cy="311150"/>
          </a:xfrm>
        </p:spPr>
        <p:txBody>
          <a:bodyPr/>
          <a:lstStyle>
            <a:lvl1pPr>
              <a:defRPr>
                <a:solidFill>
                  <a:schemeClr val="bg1"/>
                </a:solidFill>
              </a:defRPr>
            </a:lvl1pPr>
          </a:lstStyle>
          <a:p>
            <a:r>
              <a:rPr lang="en-US" dirty="0" smtClean="0"/>
              <a:t>Click to edit Master title style</a:t>
            </a:r>
            <a:endParaRPr lang="en-US" dirty="0"/>
          </a:p>
        </p:txBody>
      </p:sp>
      <p:sp>
        <p:nvSpPr>
          <p:cNvPr id="13" name="Text Placeholder 10"/>
          <p:cNvSpPr>
            <a:spLocks noGrp="1"/>
          </p:cNvSpPr>
          <p:nvPr>
            <p:ph type="body" sz="quarter" idx="14"/>
          </p:nvPr>
        </p:nvSpPr>
        <p:spPr>
          <a:xfrm>
            <a:off x="6331974" y="851806"/>
            <a:ext cx="5359964" cy="479425"/>
          </a:xfrm>
        </p:spPr>
        <p:txBody>
          <a:bodyPr>
            <a:normAutofit/>
          </a:bodyPr>
          <a:lstStyle>
            <a:lvl1pPr marL="0" indent="0">
              <a:buNone/>
              <a:defRPr sz="2000">
                <a:solidFill>
                  <a:schemeClr val="bg1">
                    <a:alpha val="60000"/>
                  </a:schemeClr>
                </a:solidFill>
                <a:latin typeface="+mn-lt"/>
              </a:defRPr>
            </a:lvl1pPr>
          </a:lstStyle>
          <a:p>
            <a:pPr lvl="0"/>
            <a:r>
              <a:rPr lang="en-US" dirty="0" smtClean="0"/>
              <a:t>Click to edit Master text styles</a:t>
            </a:r>
          </a:p>
        </p:txBody>
      </p:sp>
      <p:sp>
        <p:nvSpPr>
          <p:cNvPr id="8" name="Content Placeholder 2"/>
          <p:cNvSpPr>
            <a:spLocks noGrp="1"/>
          </p:cNvSpPr>
          <p:nvPr>
            <p:ph idx="1"/>
          </p:nvPr>
        </p:nvSpPr>
        <p:spPr>
          <a:xfrm>
            <a:off x="6331974" y="1528762"/>
            <a:ext cx="5359964" cy="4824413"/>
          </a:xfrm>
        </p:spPr>
        <p:txBody>
          <a:bodyPr/>
          <a:lstStyle>
            <a:lvl1pPr>
              <a:buClr>
                <a:schemeClr val="bg1"/>
              </a:buClr>
              <a:defRPr>
                <a:solidFill>
                  <a:schemeClr val="bg1">
                    <a:alpha val="60000"/>
                  </a:schemeClr>
                </a:solidFill>
                <a:latin typeface="+mn-lt"/>
              </a:defRPr>
            </a:lvl1pPr>
            <a:lvl2pPr>
              <a:buClr>
                <a:schemeClr val="bg1"/>
              </a:buClr>
              <a:defRPr>
                <a:solidFill>
                  <a:schemeClr val="bg1">
                    <a:alpha val="60000"/>
                  </a:schemeClr>
                </a:solidFill>
                <a:latin typeface="+mn-lt"/>
              </a:defRPr>
            </a:lvl2pPr>
            <a:lvl3pPr>
              <a:buClr>
                <a:schemeClr val="bg1"/>
              </a:buClr>
              <a:defRPr>
                <a:solidFill>
                  <a:schemeClr val="bg1">
                    <a:alpha val="60000"/>
                  </a:schemeClr>
                </a:solidFill>
                <a:latin typeface="+mn-lt"/>
              </a:defRPr>
            </a:lvl3pPr>
            <a:lvl4pPr>
              <a:buClr>
                <a:schemeClr val="bg1"/>
              </a:buClr>
              <a:defRPr>
                <a:solidFill>
                  <a:schemeClr val="bg1">
                    <a:alpha val="60000"/>
                  </a:schemeClr>
                </a:solidFill>
                <a:latin typeface="+mn-lt"/>
              </a:defRPr>
            </a:lvl4pPr>
            <a:lvl5pPr>
              <a:buClr>
                <a:schemeClr val="bg1"/>
              </a:buClr>
              <a:defRPr>
                <a:solidFill>
                  <a:schemeClr val="bg1">
                    <a:alpha val="6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3" hasCustomPrompt="1"/>
          </p:nvPr>
        </p:nvSpPr>
        <p:spPr>
          <a:xfrm>
            <a:off x="1" y="0"/>
            <a:ext cx="12191999" cy="6858000"/>
          </a:xfrm>
        </p:spPr>
        <p:txBody>
          <a:bodyPr lIns="6583680" tIns="0" anchor="ctr"/>
          <a:lstStyle>
            <a:lvl1pPr marL="0" indent="0" algn="l">
              <a:buNone/>
              <a:defRPr baseline="0">
                <a:solidFill>
                  <a:schemeClr val="bg2">
                    <a:alpha val="40000"/>
                  </a:schemeClr>
                </a:solidFill>
              </a:defRPr>
            </a:lvl1pPr>
          </a:lstStyle>
          <a:p>
            <a:r>
              <a:rPr lang="en-US" dirty="0" smtClean="0"/>
              <a:t>Click icon to insert image</a:t>
            </a:r>
            <a:endParaRPr lang="en-US" dirty="0"/>
          </a:p>
        </p:txBody>
      </p:sp>
      <p:sp>
        <p:nvSpPr>
          <p:cNvPr id="24" name="Footer Placeholder 23"/>
          <p:cNvSpPr>
            <a:spLocks noGrp="1"/>
          </p:cNvSpPr>
          <p:nvPr>
            <p:ph type="ftr" sz="quarter" idx="16"/>
          </p:nvPr>
        </p:nvSpPr>
        <p:spPr/>
        <p:txBody>
          <a:bodyPr/>
          <a:lstStyle>
            <a:lvl1pPr>
              <a:defRPr>
                <a:solidFill>
                  <a:schemeClr val="bg1"/>
                </a:solidFill>
              </a:defRPr>
            </a:lvl1pPr>
          </a:lstStyle>
          <a:p>
            <a:r>
              <a:rPr lang="en-US" smtClean="0"/>
              <a:t>©2015 PayPal Inc. Confidential and proprietary.</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134"/>
            <a:ext cx="997114" cy="241886"/>
          </a:xfrm>
          <a:prstGeom prst="rect">
            <a:avLst/>
          </a:prstGeom>
        </p:spPr>
      </p:pic>
    </p:spTree>
    <p:extLst>
      <p:ext uri="{BB962C8B-B14F-4D97-AF65-F5344CB8AC3E}">
        <p14:creationId xmlns:p14="http://schemas.microsoft.com/office/powerpoint/2010/main" val="12279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Image w/ Text">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5972175" y="0"/>
            <a:ext cx="6219825" cy="6781800"/>
          </a:xfrm>
        </p:spPr>
        <p:txBody>
          <a:bodyPr tIns="3657600" anchor="t"/>
          <a:lstStyle>
            <a:lvl1pPr marL="0" indent="0" algn="ctr">
              <a:buNone/>
              <a:defRPr baseline="0"/>
            </a:lvl1pPr>
          </a:lstStyle>
          <a:p>
            <a:r>
              <a:rPr lang="en-US" dirty="0" smtClean="0"/>
              <a:t>Click icon to insert image</a:t>
            </a:r>
            <a:endParaRPr lang="en-US" dirty="0"/>
          </a:p>
        </p:txBody>
      </p:sp>
      <p:sp>
        <p:nvSpPr>
          <p:cNvPr id="2" name="Title 1"/>
          <p:cNvSpPr>
            <a:spLocks noGrp="1"/>
          </p:cNvSpPr>
          <p:nvPr>
            <p:ph type="title"/>
          </p:nvPr>
        </p:nvSpPr>
        <p:spPr>
          <a:xfrm>
            <a:off x="503240" y="527050"/>
            <a:ext cx="5221306" cy="311150"/>
          </a:xfrm>
        </p:spPr>
        <p:txBody>
          <a:bodyPr/>
          <a:lstStyle>
            <a:lvl1pPr>
              <a:defRPr>
                <a:solidFill>
                  <a:schemeClr val="accent1"/>
                </a:solidFill>
              </a:defRPr>
            </a:lvl1pPr>
          </a:lstStyle>
          <a:p>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5221307"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504824" y="1528762"/>
            <a:ext cx="5220567" cy="4824413"/>
          </a:xfrm>
        </p:spPr>
        <p:txBody>
          <a:bodyPr/>
          <a:lstStyle>
            <a:lvl1pPr marL="285750" indent="-285750">
              <a:defRPr>
                <a:solidFill>
                  <a:schemeClr val="tx2">
                    <a:lumMod val="60000"/>
                    <a:lumOff val="40000"/>
                  </a:schemeClr>
                </a:solidFill>
              </a:defRPr>
            </a:lvl1pPr>
            <a:lvl2pPr marL="514350" indent="-228600">
              <a:defRPr>
                <a:solidFill>
                  <a:schemeClr val="tx2">
                    <a:lumMod val="60000"/>
                    <a:lumOff val="40000"/>
                  </a:schemeClr>
                </a:solidFill>
              </a:defRPr>
            </a:lvl2pPr>
            <a:lvl3pPr marL="742950" indent="-228600">
              <a:defRPr>
                <a:solidFill>
                  <a:schemeClr val="tx2">
                    <a:lumMod val="60000"/>
                    <a:lumOff val="40000"/>
                  </a:schemeClr>
                </a:solidFill>
              </a:defRPr>
            </a:lvl3pPr>
            <a:lvl4pPr marL="971550" indent="-228600">
              <a:defRPr>
                <a:solidFill>
                  <a:schemeClr val="tx2">
                    <a:lumMod val="60000"/>
                    <a:lumOff val="40000"/>
                  </a:schemeClr>
                </a:solidFill>
              </a:defRPr>
            </a:lvl4pPr>
            <a:lvl5pPr marL="1200150" indent="-228600">
              <a:defRPr>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8314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lvl1pPr>
              <a:defRPr>
                <a:solidFill>
                  <a:schemeClr val="bg1">
                    <a:alpha val="60000"/>
                  </a:schemeClr>
                </a:solidFill>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Picture Placeholder 3"/>
          <p:cNvSpPr>
            <a:spLocks noGrp="1"/>
          </p:cNvSpPr>
          <p:nvPr>
            <p:ph type="pic" sz="quarter" idx="15" hasCustomPrompt="1"/>
          </p:nvPr>
        </p:nvSpPr>
        <p:spPr>
          <a:xfrm>
            <a:off x="0" y="0"/>
            <a:ext cx="12192001" cy="6858000"/>
          </a:xfrm>
        </p:spPr>
        <p:txBody>
          <a:bodyPr tIns="914400" anchor="ct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lang="en-US" sz="2400" kern="1200" baseline="0" dirty="0">
                <a:solidFill>
                  <a:schemeClr val="bg2">
                    <a:alpha val="40000"/>
                  </a:schemeClr>
                </a:solidFill>
                <a:latin typeface="+mn-lt"/>
                <a:ea typeface="+mn-ea"/>
                <a:cs typeface="+mn-cs"/>
              </a:defRPr>
            </a:lvl1pPr>
          </a:lstStyle>
          <a:p>
            <a:r>
              <a:rPr lang="en-US" dirty="0" smtClean="0"/>
              <a:t>Click icon to insert image</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p:spPr>
      </p:pic>
    </p:spTree>
    <p:extLst>
      <p:ext uri="{BB962C8B-B14F-4D97-AF65-F5344CB8AC3E}">
        <p14:creationId xmlns:p14="http://schemas.microsoft.com/office/powerpoint/2010/main" val="396029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0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 Full Bleed Gradient">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a:defRPr>
                <a:solidFill>
                  <a:schemeClr val="bg1">
                    <a:alpha val="60000"/>
                  </a:schemeClr>
                </a:solidFill>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smtClean="0"/>
              <a:t> CLICK TO EDIT MASTER TEXT STYLE</a:t>
            </a:r>
            <a:endParaRPr lang="en-US" dirty="0"/>
          </a:p>
        </p:txBody>
      </p:sp>
      <p:grpSp>
        <p:nvGrpSpPr>
          <p:cNvPr id="8" name="Group 7"/>
          <p:cNvGrpSpPr/>
          <p:nvPr userDrawn="1"/>
        </p:nvGrpSpPr>
        <p:grpSpPr>
          <a:xfrm>
            <a:off x="503238" y="6350761"/>
            <a:ext cx="999330" cy="243258"/>
            <a:chOff x="842963" y="5748338"/>
            <a:chExt cx="1206499" cy="293687"/>
          </a:xfrm>
        </p:grpSpPr>
        <p:sp>
          <p:nvSpPr>
            <p:cNvPr id="10"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847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n White Background">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167" t="7037" r="4062" b="37223"/>
          <a:stretch/>
        </p:blipFill>
        <p:spPr>
          <a:xfrm>
            <a:off x="504824" y="482600"/>
            <a:ext cx="11188700" cy="382270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1"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0" name="Rectangle 9"/>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smtClean="0"/>
              <a:t> CLICK TO EDIT MASTER TEXT STYLE</a:t>
            </a:r>
            <a:endParaRPr lang="en-US" dirty="0"/>
          </a:p>
        </p:txBody>
      </p:sp>
      <p:pic>
        <p:nvPicPr>
          <p:cNvPr id="9" name="Picture 8"/>
          <p:cNvPicPr>
            <a:picLocks noChangeAspect="1"/>
          </p:cNvPicPr>
          <p:nvPr userDrawn="1"/>
        </p:nvPicPr>
        <p:blipFill>
          <a:blip r:embed="rId3"/>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250002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2863" y="2659761"/>
            <a:ext cx="866274" cy="1024128"/>
          </a:xfrm>
          <a:prstGeom prst="rect">
            <a:avLst/>
          </a:prstGeom>
        </p:spPr>
      </p:pic>
    </p:spTree>
    <p:extLst>
      <p:ext uri="{BB962C8B-B14F-4D97-AF65-F5344CB8AC3E}">
        <p14:creationId xmlns:p14="http://schemas.microsoft.com/office/powerpoint/2010/main" val="66710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mpact Text w/ Photograph">
    <p:spTree>
      <p:nvGrpSpPr>
        <p:cNvPr id="1" name=""/>
        <p:cNvGrpSpPr/>
        <p:nvPr/>
      </p:nvGrpSpPr>
      <p:grpSpPr>
        <a:xfrm>
          <a:off x="0" y="0"/>
          <a:ext cx="0" cy="0"/>
          <a:chOff x="0" y="0"/>
          <a:chExt cx="0" cy="0"/>
        </a:xfrm>
      </p:grpSpPr>
      <p:sp>
        <p:nvSpPr>
          <p:cNvPr id="12" name="Content Placeholder 2"/>
          <p:cNvSpPr>
            <a:spLocks noGrp="1"/>
          </p:cNvSpPr>
          <p:nvPr>
            <p:ph idx="1" hasCustomPrompt="1"/>
          </p:nvPr>
        </p:nvSpPr>
        <p:spPr>
          <a:xfrm>
            <a:off x="504824" y="762000"/>
            <a:ext cx="5220567" cy="5596128"/>
          </a:xfrm>
        </p:spPr>
        <p:txBody>
          <a:bodyPr anchor="ct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bg2">
                    <a:lumMod val="75000"/>
                  </a:schemeClr>
                </a:solidFill>
                <a:latin typeface="+mn-lt"/>
                <a:ea typeface="+mn-ea"/>
                <a:cs typeface="+mn-cs"/>
              </a:defRPr>
            </a:lvl1pPr>
            <a:lvl2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2pPr>
            <a:lvl3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3pPr>
            <a:lvl4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4pPr>
            <a:lvl5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a:solidFill>
                  <a:schemeClr val="accent1"/>
                </a:solidFill>
                <a:latin typeface="+mn-lt"/>
                <a:ea typeface="+mn-ea"/>
                <a:cs typeface="+mn-cs"/>
              </a:defRPr>
            </a:lvl5pPr>
          </a:lstStyle>
          <a:p>
            <a:pPr lvl="0"/>
            <a:r>
              <a:rPr lang="en-US" dirty="0" smtClean="0"/>
              <a:t>Insert body text here</a:t>
            </a:r>
          </a:p>
        </p:txBody>
      </p:sp>
      <p:sp>
        <p:nvSpPr>
          <p:cNvPr id="5" name="Picture Placeholder 4"/>
          <p:cNvSpPr>
            <a:spLocks noGrp="1"/>
          </p:cNvSpPr>
          <p:nvPr>
            <p:ph type="pic" sz="quarter" idx="15" hasCustomPrompt="1"/>
          </p:nvPr>
        </p:nvSpPr>
        <p:spPr>
          <a:xfrm>
            <a:off x="5972175" y="0"/>
            <a:ext cx="6219825" cy="6781800"/>
          </a:xfrm>
        </p:spPr>
        <p:txBody>
          <a:bodyPr tIns="3657600" anchor="t"/>
          <a:lstStyle>
            <a:lvl1pPr marL="0" indent="0" algn="ctr">
              <a:buNone/>
              <a:defRPr baseline="0"/>
            </a:lvl1pPr>
          </a:lstStyle>
          <a:p>
            <a:r>
              <a:rPr lang="en-US" dirty="0" smtClean="0"/>
              <a:t>Click icon to insert image</a:t>
            </a:r>
            <a:endParaRPr lang="en-US" dirty="0"/>
          </a:p>
        </p:txBody>
      </p:sp>
      <p:sp>
        <p:nvSpPr>
          <p:cNvPr id="2" name="Title 1"/>
          <p:cNvSpPr>
            <a:spLocks noGrp="1"/>
          </p:cNvSpPr>
          <p:nvPr>
            <p:ph type="title" hasCustomPrompt="1"/>
          </p:nvPr>
        </p:nvSpPr>
        <p:spPr>
          <a:xfrm>
            <a:off x="503240" y="527050"/>
            <a:ext cx="5221306" cy="311150"/>
          </a:xfrm>
        </p:spPr>
        <p:txBody>
          <a:bodyPr/>
          <a:lstStyle>
            <a:lvl1pPr>
              <a:defRPr>
                <a:solidFill>
                  <a:schemeClr val="accent1"/>
                </a:solidFill>
                <a:latin typeface="+mn-lt"/>
              </a:defRPr>
            </a:lvl1pPr>
          </a:lstStyle>
          <a:p>
            <a:r>
              <a:rPr lang="en-US" dirty="0" smtClean="0"/>
              <a:t>Click to edit heading</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hasCustomPrompt="1"/>
          </p:nvPr>
        </p:nvSpPr>
        <p:spPr>
          <a:xfrm>
            <a:off x="503238" y="760366"/>
            <a:ext cx="5221307" cy="479425"/>
          </a:xfrm>
        </p:spPr>
        <p:txBody>
          <a:bodyPr>
            <a:noAutofit/>
          </a:bodyPr>
          <a:lstStyle>
            <a:lvl1pPr marL="0" indent="0">
              <a:buNone/>
              <a:defRPr sz="4400">
                <a:solidFill>
                  <a:schemeClr val="accent1"/>
                </a:solidFill>
                <a:latin typeface="+mj-lt"/>
              </a:defRPr>
            </a:lvl1pPr>
          </a:lstStyle>
          <a:p>
            <a:pPr lvl="0"/>
            <a:r>
              <a:rPr lang="en-US" dirty="0" smtClean="0"/>
              <a:t>Click to edit subhead</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139247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6" name="Footer Placeholder 4"/>
          <p:cNvSpPr>
            <a:spLocks noGrp="1"/>
          </p:cNvSpPr>
          <p:nvPr>
            <p:ph type="ftr" sz="quarter" idx="3"/>
          </p:nvPr>
        </p:nvSpPr>
        <p:spPr>
          <a:xfrm>
            <a:off x="1664566" y="6356350"/>
            <a:ext cx="4114800" cy="311150"/>
          </a:xfrm>
          <a:prstGeom prst="rect">
            <a:avLst/>
          </a:prstGeom>
        </p:spPr>
        <p:txBody>
          <a:bodyPr vert="horz" lIns="0" tIns="45720" rIns="0" bIns="45720" rtlCol="0" anchor="ctr"/>
          <a:lstStyle>
            <a:lvl1pPr algn="l">
              <a:defRPr sz="800">
                <a:solidFill>
                  <a:schemeClr val="bg1">
                    <a:alpha val="60000"/>
                  </a:schemeClr>
                </a:solidFill>
              </a:defRPr>
            </a:lvl1pPr>
          </a:lstStyle>
          <a:p>
            <a:r>
              <a:rPr lang="en-US" smtClean="0"/>
              <a:t>©2015 PayPal Inc. Confidential and proprietary.</a:t>
            </a:r>
            <a:endParaRPr lang="en-US" dirty="0"/>
          </a:p>
        </p:txBody>
      </p:sp>
      <p:grpSp>
        <p:nvGrpSpPr>
          <p:cNvPr id="9" name="Group 8"/>
          <p:cNvGrpSpPr/>
          <p:nvPr userDrawn="1"/>
        </p:nvGrpSpPr>
        <p:grpSpPr>
          <a:xfrm>
            <a:off x="503238" y="6350761"/>
            <a:ext cx="999330" cy="243258"/>
            <a:chOff x="842963" y="5748338"/>
            <a:chExt cx="1206499" cy="293687"/>
          </a:xfrm>
        </p:grpSpPr>
        <p:sp>
          <p:nvSpPr>
            <p:cNvPr id="10"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190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 Head">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85750" indent="-285750">
              <a:spcBef>
                <a:spcPts val="1500"/>
              </a:spcBef>
              <a:defRPr>
                <a:solidFill>
                  <a:schemeClr val="tx2">
                    <a:lumMod val="60000"/>
                    <a:lumOff val="40000"/>
                  </a:schemeClr>
                </a:solidFill>
              </a:defRPr>
            </a:lvl1pPr>
            <a:lvl2pPr marL="514350" indent="-228600">
              <a:spcBef>
                <a:spcPts val="800"/>
              </a:spcBef>
              <a:buFont typeface="Century Gothic" panose="020B0502020202020204" pitchFamily="34" charset="0"/>
              <a:buChar char="−"/>
              <a:defRPr>
                <a:solidFill>
                  <a:schemeClr val="tx2">
                    <a:lumMod val="60000"/>
                    <a:lumOff val="40000"/>
                  </a:schemeClr>
                </a:solidFill>
              </a:defRPr>
            </a:lvl2pPr>
            <a:lvl3pPr marL="742950" indent="-228600">
              <a:spcBef>
                <a:spcPts val="800"/>
              </a:spcBef>
              <a:buClr>
                <a:schemeClr val="accent1"/>
              </a:buClr>
              <a:buFont typeface="Arial" panose="020B0604020202020204" pitchFamily="34" charset="0"/>
              <a:buChar char="•"/>
              <a:defRPr>
                <a:solidFill>
                  <a:schemeClr val="tx2">
                    <a:lumMod val="60000"/>
                    <a:lumOff val="40000"/>
                  </a:schemeClr>
                </a:solidFill>
              </a:defRPr>
            </a:lvl3pPr>
            <a:lvl4pPr marL="971550" indent="-228600">
              <a:spcBef>
                <a:spcPts val="800"/>
              </a:spcBef>
              <a:buClr>
                <a:schemeClr val="accent1"/>
              </a:buClr>
              <a:defRPr>
                <a:solidFill>
                  <a:schemeClr val="tx2">
                    <a:lumMod val="60000"/>
                    <a:lumOff val="40000"/>
                  </a:schemeClr>
                </a:solidFill>
              </a:defRPr>
            </a:lvl4pPr>
            <a:lvl5pPr marL="1200150" indent="-228600">
              <a:spcBef>
                <a:spcPts val="800"/>
              </a:spcBef>
              <a:buClr>
                <a:schemeClr val="accent1"/>
              </a:buClr>
              <a:buFont typeface="Arial" panose="020B0604020202020204" pitchFamily="34" charset="0"/>
              <a:buChar char="•"/>
              <a:defRPr>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664566" y="6356350"/>
            <a:ext cx="4114800" cy="311150"/>
          </a:xfrm>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pic>
        <p:nvPicPr>
          <p:cNvPr id="9" name="Picture 8"/>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41821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4" y="527050"/>
            <a:ext cx="11187113" cy="31115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04824" y="2041048"/>
            <a:ext cx="5349240" cy="4296932"/>
          </a:xfrm>
        </p:spPr>
        <p:txBody>
          <a:bodyPr/>
          <a:lstStyle>
            <a:lvl1pPr marL="285750" indent="-285750">
              <a:defRPr sz="1800">
                <a:solidFill>
                  <a:schemeClr val="tx2">
                    <a:lumMod val="60000"/>
                    <a:lumOff val="40000"/>
                  </a:schemeClr>
                </a:solidFill>
              </a:defRPr>
            </a:lvl1pPr>
            <a:lvl2pPr marL="514350" indent="-228600">
              <a:defRPr sz="1400">
                <a:solidFill>
                  <a:schemeClr val="tx2">
                    <a:lumMod val="60000"/>
                    <a:lumOff val="40000"/>
                  </a:schemeClr>
                </a:solidFill>
              </a:defRPr>
            </a:lvl2pPr>
            <a:lvl3pPr marL="742950" indent="-228600">
              <a:defRPr sz="1400">
                <a:solidFill>
                  <a:schemeClr val="tx2">
                    <a:lumMod val="60000"/>
                    <a:lumOff val="40000"/>
                  </a:schemeClr>
                </a:solidFill>
              </a:defRPr>
            </a:lvl3pPr>
            <a:lvl4pPr marL="971550" indent="-228600">
              <a:defRPr sz="1400">
                <a:solidFill>
                  <a:schemeClr val="tx2">
                    <a:lumMod val="60000"/>
                    <a:lumOff val="40000"/>
                  </a:schemeClr>
                </a:solidFill>
              </a:defRPr>
            </a:lvl4pPr>
            <a:lvl5pPr marL="1200150" indent="-228600">
              <a:defRPr sz="14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1680415"/>
            <a:ext cx="5349240" cy="479425"/>
          </a:xfrm>
        </p:spPr>
        <p:txBody>
          <a:bodyPr>
            <a:normAutofit/>
          </a:bodyPr>
          <a:lstStyle>
            <a:lvl1pPr marL="0" indent="0">
              <a:buNone/>
              <a:defRPr sz="2000">
                <a:solidFill>
                  <a:schemeClr val="accent1"/>
                </a:solidFill>
                <a:latin typeface="+mj-lt"/>
              </a:defRPr>
            </a:lvl1pPr>
          </a:lstStyle>
          <a:p>
            <a:pPr lvl="0"/>
            <a:r>
              <a:rPr lang="en-US" dirty="0" smtClean="0"/>
              <a:t>Click to edit Master text styles</a:t>
            </a:r>
          </a:p>
        </p:txBody>
      </p:sp>
      <p:sp>
        <p:nvSpPr>
          <p:cNvPr id="12" name="Content Placeholder 2"/>
          <p:cNvSpPr>
            <a:spLocks noGrp="1"/>
          </p:cNvSpPr>
          <p:nvPr>
            <p:ph idx="14"/>
          </p:nvPr>
        </p:nvSpPr>
        <p:spPr>
          <a:xfrm>
            <a:off x="6342697" y="2041048"/>
            <a:ext cx="5349240" cy="4296932"/>
          </a:xfrm>
        </p:spPr>
        <p:txBody>
          <a:bodyPr/>
          <a:lstStyle>
            <a:lvl1pPr marL="285750" indent="-285750">
              <a:defRPr sz="1800">
                <a:solidFill>
                  <a:schemeClr val="tx2">
                    <a:lumMod val="60000"/>
                    <a:lumOff val="40000"/>
                  </a:schemeClr>
                </a:solidFill>
              </a:defRPr>
            </a:lvl1pPr>
            <a:lvl2pPr marL="514350" indent="-228600">
              <a:defRPr sz="1400">
                <a:solidFill>
                  <a:schemeClr val="tx2">
                    <a:lumMod val="60000"/>
                    <a:lumOff val="40000"/>
                  </a:schemeClr>
                </a:solidFill>
              </a:defRPr>
            </a:lvl2pPr>
            <a:lvl3pPr marL="742950" indent="-228600">
              <a:defRPr sz="1400">
                <a:solidFill>
                  <a:schemeClr val="tx2">
                    <a:lumMod val="60000"/>
                    <a:lumOff val="40000"/>
                  </a:schemeClr>
                </a:solidFill>
              </a:defRPr>
            </a:lvl3pPr>
            <a:lvl4pPr marL="971550" indent="-228600">
              <a:defRPr sz="1400">
                <a:solidFill>
                  <a:schemeClr val="tx2">
                    <a:lumMod val="60000"/>
                    <a:lumOff val="40000"/>
                  </a:schemeClr>
                </a:solidFill>
              </a:defRPr>
            </a:lvl4pPr>
            <a:lvl5pPr marL="1200150" indent="-228600">
              <a:defRPr sz="14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0"/>
          <p:cNvSpPr>
            <a:spLocks noGrp="1"/>
          </p:cNvSpPr>
          <p:nvPr>
            <p:ph type="body" sz="quarter" idx="15"/>
          </p:nvPr>
        </p:nvSpPr>
        <p:spPr>
          <a:xfrm>
            <a:off x="6342697" y="1680415"/>
            <a:ext cx="5349240" cy="479425"/>
          </a:xfrm>
        </p:spPr>
        <p:txBody>
          <a:bodyPr>
            <a:normAutofit/>
          </a:bodyPr>
          <a:lstStyle>
            <a:lvl1pPr marL="0" indent="0">
              <a:buNone/>
              <a:defRPr sz="2000">
                <a:solidFill>
                  <a:schemeClr val="accent1"/>
                </a:solidFill>
                <a:latin typeface="+mj-lt"/>
              </a:defRPr>
            </a:lvl1pPr>
          </a:lstStyle>
          <a:p>
            <a:pPr lvl="0"/>
            <a:r>
              <a:rPr lang="en-US" dirty="0" smtClean="0"/>
              <a:t>Click to edit Master text styles</a:t>
            </a:r>
          </a:p>
        </p:txBody>
      </p:sp>
      <p:sp>
        <p:nvSpPr>
          <p:cNvPr id="16" name="Text Placeholder 10"/>
          <p:cNvSpPr>
            <a:spLocks noGrp="1"/>
          </p:cNvSpPr>
          <p:nvPr>
            <p:ph type="body" sz="quarter" idx="16"/>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pic>
        <p:nvPicPr>
          <p:cNvPr id="14" name="Picture 13"/>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256132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3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4" y="527050"/>
            <a:ext cx="11187113" cy="31115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04824" y="2041048"/>
            <a:ext cx="3429000" cy="4312128"/>
          </a:xfrm>
        </p:spPr>
        <p:txBody>
          <a:bodyPr/>
          <a:lstStyle>
            <a:lvl1pPr marL="285750" indent="-285750">
              <a:defRPr sz="1800">
                <a:solidFill>
                  <a:schemeClr val="tx2">
                    <a:lumMod val="60000"/>
                    <a:lumOff val="40000"/>
                  </a:schemeClr>
                </a:solidFill>
              </a:defRPr>
            </a:lvl1pPr>
            <a:lvl2pPr marL="514350" indent="-228600">
              <a:defRPr sz="1400">
                <a:solidFill>
                  <a:schemeClr val="tx2">
                    <a:lumMod val="60000"/>
                    <a:lumOff val="40000"/>
                  </a:schemeClr>
                </a:solidFill>
              </a:defRPr>
            </a:lvl2pPr>
            <a:lvl3pPr marL="742950" indent="-228600">
              <a:defRPr sz="1400">
                <a:solidFill>
                  <a:schemeClr val="tx2">
                    <a:lumMod val="60000"/>
                    <a:lumOff val="40000"/>
                  </a:schemeClr>
                </a:solidFill>
              </a:defRPr>
            </a:lvl3pPr>
            <a:lvl4pPr marL="857250" indent="-228600">
              <a:defRPr sz="1400">
                <a:solidFill>
                  <a:schemeClr val="tx2">
                    <a:lumMod val="60000"/>
                    <a:lumOff val="40000"/>
                  </a:schemeClr>
                </a:solidFill>
              </a:defRPr>
            </a:lvl4pPr>
            <a:lvl5pPr marL="1085850" indent="-228600">
              <a:defRPr sz="14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1680415"/>
            <a:ext cx="3429000" cy="479425"/>
          </a:xfrm>
        </p:spPr>
        <p:txBody>
          <a:bodyPr>
            <a:normAutofit/>
          </a:bodyPr>
          <a:lstStyle>
            <a:lvl1pPr marL="0" indent="0">
              <a:buNone/>
              <a:defRPr sz="2000">
                <a:solidFill>
                  <a:schemeClr val="accent1"/>
                </a:solidFill>
                <a:latin typeface="+mj-lt"/>
              </a:defRPr>
            </a:lvl1pPr>
          </a:lstStyle>
          <a:p>
            <a:pPr lvl="0"/>
            <a:r>
              <a:rPr lang="en-US" dirty="0" smtClean="0"/>
              <a:t>Click to edit Master text styles</a:t>
            </a:r>
          </a:p>
        </p:txBody>
      </p:sp>
      <p:sp>
        <p:nvSpPr>
          <p:cNvPr id="12" name="Content Placeholder 2"/>
          <p:cNvSpPr>
            <a:spLocks noGrp="1"/>
          </p:cNvSpPr>
          <p:nvPr>
            <p:ph idx="14"/>
          </p:nvPr>
        </p:nvSpPr>
        <p:spPr>
          <a:xfrm>
            <a:off x="8262937" y="2041048"/>
            <a:ext cx="3429000" cy="4312128"/>
          </a:xfrm>
        </p:spPr>
        <p:txBody>
          <a:bodyPr/>
          <a:lstStyle>
            <a:lvl1pPr marL="285750" indent="-285750">
              <a:defRPr sz="1800">
                <a:solidFill>
                  <a:schemeClr val="tx2">
                    <a:lumMod val="60000"/>
                    <a:lumOff val="40000"/>
                  </a:schemeClr>
                </a:solidFill>
              </a:defRPr>
            </a:lvl1pPr>
            <a:lvl2pPr marL="514350" indent="-228600">
              <a:defRPr sz="1400">
                <a:solidFill>
                  <a:schemeClr val="tx2">
                    <a:lumMod val="60000"/>
                    <a:lumOff val="40000"/>
                  </a:schemeClr>
                </a:solidFill>
              </a:defRPr>
            </a:lvl2pPr>
            <a:lvl3pPr marL="742950" indent="-228600">
              <a:defRPr sz="1400">
                <a:solidFill>
                  <a:schemeClr val="tx2">
                    <a:lumMod val="60000"/>
                    <a:lumOff val="40000"/>
                  </a:schemeClr>
                </a:solidFill>
              </a:defRPr>
            </a:lvl3pPr>
            <a:lvl4pPr marL="857250" indent="-228600">
              <a:defRPr sz="1400">
                <a:solidFill>
                  <a:schemeClr val="tx2">
                    <a:lumMod val="60000"/>
                    <a:lumOff val="40000"/>
                  </a:schemeClr>
                </a:solidFill>
              </a:defRPr>
            </a:lvl4pPr>
            <a:lvl5pPr marL="1085850" indent="-228600">
              <a:defRPr sz="14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0"/>
          <p:cNvSpPr>
            <a:spLocks noGrp="1"/>
          </p:cNvSpPr>
          <p:nvPr>
            <p:ph type="body" sz="quarter" idx="15"/>
          </p:nvPr>
        </p:nvSpPr>
        <p:spPr>
          <a:xfrm>
            <a:off x="8262937" y="1680415"/>
            <a:ext cx="3429000" cy="479425"/>
          </a:xfrm>
        </p:spPr>
        <p:txBody>
          <a:bodyPr>
            <a:normAutofit/>
          </a:bodyPr>
          <a:lstStyle>
            <a:lvl1pPr marL="0" indent="0">
              <a:buNone/>
              <a:defRPr sz="2000">
                <a:solidFill>
                  <a:schemeClr val="accent1"/>
                </a:solidFill>
                <a:latin typeface="+mj-lt"/>
              </a:defRPr>
            </a:lvl1pPr>
          </a:lstStyle>
          <a:p>
            <a:pPr lvl="0"/>
            <a:r>
              <a:rPr lang="en-US" dirty="0" smtClean="0"/>
              <a:t>Click to edit Master text styles</a:t>
            </a:r>
          </a:p>
        </p:txBody>
      </p:sp>
      <p:sp>
        <p:nvSpPr>
          <p:cNvPr id="17" name="Content Placeholder 2"/>
          <p:cNvSpPr>
            <a:spLocks noGrp="1"/>
          </p:cNvSpPr>
          <p:nvPr>
            <p:ph idx="16"/>
          </p:nvPr>
        </p:nvSpPr>
        <p:spPr>
          <a:xfrm>
            <a:off x="4383088" y="2041048"/>
            <a:ext cx="3429000" cy="4312128"/>
          </a:xfrm>
        </p:spPr>
        <p:txBody>
          <a:bodyPr/>
          <a:lstStyle>
            <a:lvl1pPr marL="285750" indent="-285750">
              <a:defRPr sz="1800">
                <a:solidFill>
                  <a:schemeClr val="tx2">
                    <a:lumMod val="60000"/>
                    <a:lumOff val="40000"/>
                  </a:schemeClr>
                </a:solidFill>
              </a:defRPr>
            </a:lvl1pPr>
            <a:lvl2pPr marL="514350" indent="-228600">
              <a:defRPr sz="1400">
                <a:solidFill>
                  <a:schemeClr val="tx2">
                    <a:lumMod val="60000"/>
                    <a:lumOff val="40000"/>
                  </a:schemeClr>
                </a:solidFill>
              </a:defRPr>
            </a:lvl2pPr>
            <a:lvl3pPr marL="742950" indent="-228600">
              <a:defRPr sz="1400">
                <a:solidFill>
                  <a:schemeClr val="tx2">
                    <a:lumMod val="60000"/>
                    <a:lumOff val="40000"/>
                  </a:schemeClr>
                </a:solidFill>
              </a:defRPr>
            </a:lvl3pPr>
            <a:lvl4pPr marL="857250" indent="-228600">
              <a:defRPr sz="1400">
                <a:solidFill>
                  <a:schemeClr val="tx2">
                    <a:lumMod val="60000"/>
                    <a:lumOff val="40000"/>
                  </a:schemeClr>
                </a:solidFill>
              </a:defRPr>
            </a:lvl4pPr>
            <a:lvl5pPr marL="1085850" indent="-228600">
              <a:defRPr sz="14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0"/>
          <p:cNvSpPr>
            <a:spLocks noGrp="1"/>
          </p:cNvSpPr>
          <p:nvPr>
            <p:ph type="body" sz="quarter" idx="17"/>
          </p:nvPr>
        </p:nvSpPr>
        <p:spPr>
          <a:xfrm>
            <a:off x="4383088" y="1680415"/>
            <a:ext cx="3429000" cy="479425"/>
          </a:xfrm>
        </p:spPr>
        <p:txBody>
          <a:bodyPr>
            <a:normAutofit/>
          </a:bodyPr>
          <a:lstStyle>
            <a:lvl1pPr marL="0" indent="0">
              <a:buNone/>
              <a:defRPr sz="2000">
                <a:solidFill>
                  <a:schemeClr val="accent1"/>
                </a:solidFill>
                <a:latin typeface="+mj-lt"/>
              </a:defRPr>
            </a:lvl1pPr>
          </a:lstStyle>
          <a:p>
            <a:pPr lvl="0"/>
            <a:r>
              <a:rPr lang="en-US" dirty="0" smtClean="0"/>
              <a:t>Click to edit Master text styles</a:t>
            </a:r>
          </a:p>
        </p:txBody>
      </p:sp>
      <p:sp>
        <p:nvSpPr>
          <p:cNvPr id="16" name="Text Placeholder 10"/>
          <p:cNvSpPr>
            <a:spLocks noGrp="1"/>
          </p:cNvSpPr>
          <p:nvPr>
            <p:ph type="body" sz="quarter" idx="18"/>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pic>
        <p:nvPicPr>
          <p:cNvPr id="14" name="Picture 13"/>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37582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in 4 Bucket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sp>
        <p:nvSpPr>
          <p:cNvPr id="3" name="Content Placeholder 2"/>
          <p:cNvSpPr>
            <a:spLocks noGrp="1"/>
          </p:cNvSpPr>
          <p:nvPr>
            <p:ph idx="1"/>
          </p:nvPr>
        </p:nvSpPr>
        <p:spPr>
          <a:xfrm>
            <a:off x="504824" y="1680415"/>
            <a:ext cx="2514600" cy="219456"/>
          </a:xfrm>
        </p:spPr>
        <p:txBody>
          <a:bodyPr tIns="45720" rIns="91440" bIns="45720">
            <a:noAutofit/>
          </a:bodyPr>
          <a:lstStyle>
            <a:lvl1pPr marL="0" indent="0" algn="l" defTabSz="914400" rtl="0" eaLnBrk="1" latinLnBrk="0" hangingPunct="1">
              <a:buNone/>
              <a:defRPr lang="en-US" sz="20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marL="0" lvl="0" indent="0" algn="l" defTabSz="914400" rtl="0" eaLnBrk="1" latinLnBrk="0" hangingPunct="1">
              <a:lnSpc>
                <a:spcPct val="90000"/>
              </a:lnSpc>
              <a:spcBef>
                <a:spcPts val="1500"/>
              </a:spcBef>
              <a:buClr>
                <a:schemeClr val="accent1"/>
              </a:buClr>
              <a:buFont typeface="Arial" panose="020B0604020202020204" pitchFamily="34" charset="0"/>
              <a:buNone/>
            </a:pPr>
            <a:r>
              <a:rPr lang="en-US" dirty="0" smtClean="0"/>
              <a:t>Click to edit Master text styles</a:t>
            </a:r>
          </a:p>
        </p:txBody>
      </p:sp>
      <p:sp>
        <p:nvSpPr>
          <p:cNvPr id="48" name="Content Placeholder 2"/>
          <p:cNvSpPr>
            <a:spLocks noGrp="1"/>
          </p:cNvSpPr>
          <p:nvPr>
            <p:ph idx="15"/>
          </p:nvPr>
        </p:nvSpPr>
        <p:spPr>
          <a:xfrm>
            <a:off x="3395663" y="1680415"/>
            <a:ext cx="2514600" cy="219456"/>
          </a:xfrm>
        </p:spPr>
        <p:txBody>
          <a:bodyPr tIns="45720" rIns="91440" bIns="45720">
            <a:noAutofit/>
          </a:bodyPr>
          <a:lstStyle>
            <a:lvl1pPr marL="0" indent="0" algn="l" defTabSz="914400" rtl="0" eaLnBrk="1" latinLnBrk="0" hangingPunct="1">
              <a:buNone/>
              <a:defRPr lang="en-US" sz="20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smtClean="0"/>
              <a:t>Click to edit Master text styles</a:t>
            </a:r>
          </a:p>
        </p:txBody>
      </p:sp>
      <p:sp>
        <p:nvSpPr>
          <p:cNvPr id="50" name="Content Placeholder 2"/>
          <p:cNvSpPr>
            <a:spLocks noGrp="1"/>
          </p:cNvSpPr>
          <p:nvPr>
            <p:ph idx="17"/>
          </p:nvPr>
        </p:nvSpPr>
        <p:spPr>
          <a:xfrm>
            <a:off x="6286501" y="1680415"/>
            <a:ext cx="2514600" cy="219456"/>
          </a:xfrm>
        </p:spPr>
        <p:txBody>
          <a:bodyPr tIns="45720" rIns="91440" bIns="45720">
            <a:noAutofit/>
          </a:bodyPr>
          <a:lstStyle>
            <a:lvl1pPr marL="0" indent="0" algn="l" defTabSz="914400" rtl="0" eaLnBrk="1" latinLnBrk="0" hangingPunct="1">
              <a:buNone/>
              <a:defRPr lang="en-US" sz="20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smtClean="0"/>
              <a:t>Click to edit Master text styles</a:t>
            </a:r>
          </a:p>
        </p:txBody>
      </p:sp>
      <p:sp>
        <p:nvSpPr>
          <p:cNvPr id="52" name="Content Placeholder 2"/>
          <p:cNvSpPr>
            <a:spLocks noGrp="1"/>
          </p:cNvSpPr>
          <p:nvPr>
            <p:ph idx="19"/>
          </p:nvPr>
        </p:nvSpPr>
        <p:spPr>
          <a:xfrm>
            <a:off x="9177338" y="1680415"/>
            <a:ext cx="2514600" cy="219456"/>
          </a:xfrm>
        </p:spPr>
        <p:txBody>
          <a:bodyPr tIns="45720" rIns="91440" bIns="45720">
            <a:noAutofit/>
          </a:bodyPr>
          <a:lstStyle>
            <a:lvl1pPr marL="0" indent="0" algn="l" defTabSz="914400" rtl="0" eaLnBrk="1" latinLnBrk="0" hangingPunct="1">
              <a:buNone/>
              <a:defRPr lang="en-US" sz="20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smtClean="0"/>
              <a:t>Click to edit Master text styles</a:t>
            </a:r>
          </a:p>
        </p:txBody>
      </p:sp>
      <p:sp>
        <p:nvSpPr>
          <p:cNvPr id="54" name="Text Placeholder 53"/>
          <p:cNvSpPr>
            <a:spLocks noGrp="1"/>
          </p:cNvSpPr>
          <p:nvPr>
            <p:ph type="body" sz="quarter" idx="21"/>
          </p:nvPr>
        </p:nvSpPr>
        <p:spPr>
          <a:xfrm>
            <a:off x="504824" y="2041048"/>
            <a:ext cx="2514600" cy="4293077"/>
          </a:xfrm>
        </p:spPr>
        <p:txBody>
          <a:bodyPr tIns="45720" rIns="0" bIns="45720">
            <a:normAutofit/>
          </a:bodyPr>
          <a:lstStyle>
            <a:lvl1pPr marL="285750" indent="-285750" algn="l" defTabSz="914400" rtl="0" eaLnBrk="1" latinLnBrk="0" hangingPunct="1">
              <a:lnSpc>
                <a:spcPct val="90000"/>
              </a:lnSpc>
              <a:spcBef>
                <a:spcPts val="1500"/>
              </a:spcBef>
              <a:buFont typeface="Arial" panose="020B0604020202020204" pitchFamily="34" charset="0"/>
              <a:buChar char="•"/>
              <a:defRPr lang="en-US" sz="1800" kern="1200" dirty="0" smtClean="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Font typeface="Arial" panose="020B0604020202020204" pitchFamily="34" charset="0"/>
              <a:buChar char="•"/>
              <a:tabLst/>
              <a:defRPr lang="en-US" sz="1400" kern="1200" dirty="0" smtClean="0">
                <a:solidFill>
                  <a:schemeClr val="tx2">
                    <a:lumMod val="60000"/>
                    <a:lumOff val="40000"/>
                  </a:schemeClr>
                </a:solidFill>
                <a:latin typeface="+mn-lt"/>
                <a:ea typeface="+mn-ea"/>
                <a:cs typeface="+mn-cs"/>
              </a:defRPr>
            </a:lvl3pPr>
            <a:lvl4pPr marL="1028700" indent="-285750" algn="l" defTabSz="914400" rtl="0" eaLnBrk="1" latinLnBrk="0" hangingPunct="1">
              <a:lnSpc>
                <a:spcPct val="90000"/>
              </a:lnSpc>
              <a:spcBef>
                <a:spcPts val="800"/>
              </a:spcBef>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4pPr>
            <a:lvl5pPr marL="1314450" indent="-285750" algn="l" defTabSz="914400" rtl="0" eaLnBrk="1" latinLnBrk="0" hangingPunct="1">
              <a:lnSpc>
                <a:spcPct val="90000"/>
              </a:lnSpc>
              <a:spcBef>
                <a:spcPts val="800"/>
              </a:spcBef>
              <a:buFont typeface="Arial" panose="020B0604020202020204" pitchFamily="34" charset="0"/>
              <a:buChar char="•"/>
              <a:defRPr lang="en-US" sz="1400" kern="1200" dirty="0">
                <a:solidFill>
                  <a:schemeClr val="tx2">
                    <a:lumMod val="60000"/>
                    <a:lumOff val="40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53"/>
          <p:cNvSpPr>
            <a:spLocks noGrp="1"/>
          </p:cNvSpPr>
          <p:nvPr>
            <p:ph type="body" sz="quarter" idx="22"/>
          </p:nvPr>
        </p:nvSpPr>
        <p:spPr>
          <a:xfrm>
            <a:off x="3395663" y="2041048"/>
            <a:ext cx="2514600" cy="4297783"/>
          </a:xfrm>
        </p:spPr>
        <p:txBody>
          <a:bodyPr tIns="0" rIns="0" bIns="0">
            <a:normAutofit/>
          </a:bodyPr>
          <a:lstStyle>
            <a:lvl1pPr marL="285750" indent="-285750" algn="l" defTabSz="914400" rtl="0" eaLnBrk="1" latinLnBrk="0" hangingPunct="1">
              <a:lnSpc>
                <a:spcPct val="90000"/>
              </a:lnSpc>
              <a:spcBef>
                <a:spcPts val="1500"/>
              </a:spcBef>
              <a:buClr>
                <a:schemeClr val="accent1"/>
              </a:buClr>
              <a:buFont typeface="Arial" panose="020B0604020202020204" pitchFamily="34" charset="0"/>
              <a:buChar char="•"/>
              <a:defRPr lang="en-US" sz="1800" kern="1200" dirty="0" smtClean="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smtClean="0">
                <a:solidFill>
                  <a:schemeClr val="tx2">
                    <a:lumMod val="60000"/>
                    <a:lumOff val="40000"/>
                  </a:schemeClr>
                </a:solidFill>
                <a:latin typeface="+mn-lt"/>
                <a:ea typeface="+mn-ea"/>
                <a:cs typeface="+mn-cs"/>
              </a:defRPr>
            </a:lvl3pPr>
            <a:lvl4pPr marL="1028700" indent="-28575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4pPr>
            <a:lvl5pPr marL="1314450" indent="-28575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a:solidFill>
                  <a:schemeClr val="tx2">
                    <a:lumMod val="60000"/>
                    <a:lumOff val="40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Text Placeholder 53"/>
          <p:cNvSpPr>
            <a:spLocks noGrp="1"/>
          </p:cNvSpPr>
          <p:nvPr>
            <p:ph type="body" sz="quarter" idx="23"/>
          </p:nvPr>
        </p:nvSpPr>
        <p:spPr>
          <a:xfrm>
            <a:off x="6286501" y="2041048"/>
            <a:ext cx="2514600" cy="4297783"/>
          </a:xfrm>
        </p:spPr>
        <p:txBody>
          <a:bodyPr tIns="0" rIns="0" bIns="0">
            <a:normAutofit/>
          </a:bodyPr>
          <a:lstStyle>
            <a:lvl1pPr marL="285750" indent="-285750" algn="l" defTabSz="914400" rtl="0" eaLnBrk="1" latinLnBrk="0" hangingPunct="1">
              <a:lnSpc>
                <a:spcPct val="90000"/>
              </a:lnSpc>
              <a:spcBef>
                <a:spcPts val="1500"/>
              </a:spcBef>
              <a:buClr>
                <a:schemeClr val="accent1"/>
              </a:buClr>
              <a:buFont typeface="Arial" panose="020B0604020202020204" pitchFamily="34" charset="0"/>
              <a:buChar char="•"/>
              <a:defRPr lang="en-US" sz="1800" kern="1200" dirty="0" smtClean="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smtClean="0">
                <a:solidFill>
                  <a:schemeClr val="tx2">
                    <a:lumMod val="60000"/>
                    <a:lumOff val="40000"/>
                  </a:schemeClr>
                </a:solidFill>
                <a:latin typeface="+mn-lt"/>
                <a:ea typeface="+mn-ea"/>
                <a:cs typeface="+mn-cs"/>
              </a:defRPr>
            </a:lvl3pPr>
            <a:lvl4pPr marL="1028700" indent="-28575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4pPr>
            <a:lvl5pPr marL="1314450" indent="-28575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a:solidFill>
                  <a:schemeClr val="tx2">
                    <a:lumMod val="60000"/>
                    <a:lumOff val="40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 Placeholder 53"/>
          <p:cNvSpPr>
            <a:spLocks noGrp="1"/>
          </p:cNvSpPr>
          <p:nvPr>
            <p:ph type="body" sz="quarter" idx="24"/>
          </p:nvPr>
        </p:nvSpPr>
        <p:spPr>
          <a:xfrm>
            <a:off x="9177338" y="2041048"/>
            <a:ext cx="2514600" cy="4297783"/>
          </a:xfrm>
        </p:spPr>
        <p:txBody>
          <a:bodyPr tIns="0" rIns="0" bIns="0">
            <a:normAutofit/>
          </a:bodyPr>
          <a:lstStyle>
            <a:lvl1pPr marL="285750" indent="-285750" algn="l" defTabSz="914400" rtl="0" eaLnBrk="1" latinLnBrk="0" hangingPunct="1">
              <a:lnSpc>
                <a:spcPct val="90000"/>
              </a:lnSpc>
              <a:spcBef>
                <a:spcPts val="1500"/>
              </a:spcBef>
              <a:buClr>
                <a:schemeClr val="accent1"/>
              </a:buClr>
              <a:buFont typeface="Arial" panose="020B0604020202020204" pitchFamily="34" charset="0"/>
              <a:buChar char="•"/>
              <a:defRPr lang="en-US" sz="1800" kern="1200" dirty="0" smtClean="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smtClean="0">
                <a:solidFill>
                  <a:schemeClr val="tx2">
                    <a:lumMod val="60000"/>
                    <a:lumOff val="40000"/>
                  </a:schemeClr>
                </a:solidFill>
                <a:latin typeface="+mn-lt"/>
                <a:ea typeface="+mn-ea"/>
                <a:cs typeface="+mn-cs"/>
              </a:defRPr>
            </a:lvl3pPr>
            <a:lvl4pPr marL="1028700" indent="-285750" algn="l" defTabSz="914400" rtl="0" eaLnBrk="1" latinLnBrk="0" hangingPunct="1">
              <a:lnSpc>
                <a:spcPct val="90000"/>
              </a:lnSpc>
              <a:spcBef>
                <a:spcPts val="800"/>
              </a:spcBef>
              <a:buClr>
                <a:schemeClr val="accent1"/>
              </a:buClr>
              <a:buFont typeface="Century Gothic" panose="020B0502020202020204" pitchFamily="34" charset="0"/>
              <a:buChar char="−"/>
              <a:defRPr lang="en-US" sz="1400" kern="1200" dirty="0" smtClean="0">
                <a:solidFill>
                  <a:schemeClr val="tx2">
                    <a:lumMod val="60000"/>
                    <a:lumOff val="40000"/>
                  </a:schemeClr>
                </a:solidFill>
                <a:latin typeface="+mn-lt"/>
                <a:ea typeface="+mn-ea"/>
                <a:cs typeface="+mn-cs"/>
              </a:defRPr>
            </a:lvl4pPr>
            <a:lvl5pPr marL="1314450" indent="-285750" algn="l" defTabSz="914400" rtl="0" eaLnBrk="1" latinLnBrk="0" hangingPunct="1">
              <a:lnSpc>
                <a:spcPct val="90000"/>
              </a:lnSpc>
              <a:spcBef>
                <a:spcPts val="800"/>
              </a:spcBef>
              <a:buClr>
                <a:schemeClr val="accent1"/>
              </a:buClr>
              <a:buFont typeface="Arial" panose="020B0604020202020204" pitchFamily="34" charset="0"/>
              <a:buChar char="•"/>
              <a:defRPr lang="en-US" sz="1400" kern="1200" dirty="0">
                <a:solidFill>
                  <a:schemeClr val="tx2">
                    <a:lumMod val="60000"/>
                    <a:lumOff val="40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25"/>
          </p:nvPr>
        </p:nvSpPr>
        <p:spPr>
          <a:xfrm>
            <a:off x="504825"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4" name="Text Placeholder 6"/>
          <p:cNvSpPr>
            <a:spLocks noGrp="1"/>
          </p:cNvSpPr>
          <p:nvPr>
            <p:ph type="body" sz="quarter" idx="26"/>
          </p:nvPr>
        </p:nvSpPr>
        <p:spPr>
          <a:xfrm>
            <a:off x="3395663"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5" name="Text Placeholder 6"/>
          <p:cNvSpPr>
            <a:spLocks noGrp="1"/>
          </p:cNvSpPr>
          <p:nvPr>
            <p:ph type="body" sz="quarter" idx="27"/>
          </p:nvPr>
        </p:nvSpPr>
        <p:spPr>
          <a:xfrm>
            <a:off x="6286501"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6" name="Text Placeholder 6"/>
          <p:cNvSpPr>
            <a:spLocks noGrp="1"/>
          </p:cNvSpPr>
          <p:nvPr>
            <p:ph type="body" sz="quarter" idx="28"/>
          </p:nvPr>
        </p:nvSpPr>
        <p:spPr>
          <a:xfrm>
            <a:off x="9177338"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pic>
        <p:nvPicPr>
          <p:cNvPr id="20" name="Picture 19"/>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342730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 Head only">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lang="en-US" smtClean="0"/>
              <a:t>©2015 PayPal Inc. Confidential and proprietary.</a:t>
            </a:r>
            <a:endParaRPr lang="en-US" dirty="0"/>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tx2">
                    <a:lumMod val="60000"/>
                    <a:lumOff val="40000"/>
                  </a:schemeClr>
                </a:solidFill>
                <a:latin typeface="+mn-lt"/>
              </a:defRPr>
            </a:lvl1pPr>
          </a:lstStyle>
          <a:p>
            <a:pPr lvl="0"/>
            <a:r>
              <a:rPr lang="en-US" dirty="0" smtClean="0"/>
              <a:t>Click to edit Master text styles</a:t>
            </a:r>
          </a:p>
        </p:txBody>
      </p:sp>
      <p:pic>
        <p:nvPicPr>
          <p:cNvPr id="9" name="Picture 8"/>
          <p:cNvPicPr>
            <a:picLocks noChangeAspect="1"/>
          </p:cNvPicPr>
          <p:nvPr userDrawn="1"/>
        </p:nvPicPr>
        <p:blipFill>
          <a:blip r:embed="rId2"/>
          <a:stretch>
            <a:fillRect/>
          </a:stretch>
        </p:blipFill>
        <p:spPr>
          <a:xfrm>
            <a:off x="502921" y="6353176"/>
            <a:ext cx="1007178" cy="245744"/>
          </a:xfrm>
          <a:prstGeom prst="rect">
            <a:avLst/>
          </a:prstGeom>
        </p:spPr>
      </p:pic>
    </p:spTree>
    <p:extLst>
      <p:ext uri="{BB962C8B-B14F-4D97-AF65-F5344CB8AC3E}">
        <p14:creationId xmlns:p14="http://schemas.microsoft.com/office/powerpoint/2010/main" val="42203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Gradient">
    <p:spTree>
      <p:nvGrpSpPr>
        <p:cNvPr id="1" name=""/>
        <p:cNvGrpSpPr/>
        <p:nvPr/>
      </p:nvGrpSpPr>
      <p:grpSpPr>
        <a:xfrm>
          <a:off x="0" y="0"/>
          <a:ext cx="0" cy="0"/>
          <a:chOff x="0" y="0"/>
          <a:chExt cx="0" cy="0"/>
        </a:xfrm>
      </p:grpSpPr>
      <p:sp>
        <p:nvSpPr>
          <p:cNvPr id="11" name="Rectangle 10"/>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504824" y="527050"/>
            <a:ext cx="11187113" cy="311150"/>
          </a:xfrm>
        </p:spPr>
        <p:txBody>
          <a:bodyPr/>
          <a:lstStyle>
            <a:lvl1pPr>
              <a:defRPr>
                <a:solidFill>
                  <a:schemeClr val="bg1"/>
                </a:solidFill>
              </a:defRPr>
            </a:lvl1pPr>
          </a:lstStyle>
          <a:p>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a:defRPr>
                <a:solidFill>
                  <a:schemeClr val="bg1">
                    <a:alpha val="60000"/>
                  </a:schemeClr>
                </a:solidFill>
              </a:defRPr>
            </a:lvl1pPr>
          </a:lstStyle>
          <a:p>
            <a:r>
              <a:rPr lang="en-US" smtClean="0"/>
              <a:t>©2015 PayPal Inc. Confidential and proprietary.</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smtClean="0"/>
              <a:t>Click to edit Master text styles</a:t>
            </a:r>
          </a:p>
        </p:txBody>
      </p:sp>
      <p:grpSp>
        <p:nvGrpSpPr>
          <p:cNvPr id="8" name="Group 7"/>
          <p:cNvGrpSpPr/>
          <p:nvPr userDrawn="1"/>
        </p:nvGrpSpPr>
        <p:grpSpPr>
          <a:xfrm>
            <a:off x="503238" y="6350761"/>
            <a:ext cx="999330" cy="243258"/>
            <a:chOff x="842963" y="5748338"/>
            <a:chExt cx="1206499" cy="293687"/>
          </a:xfrm>
        </p:grpSpPr>
        <p:sp>
          <p:nvSpPr>
            <p:cNvPr id="9"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534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dient Overlay Full Bleed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0"/>
            <a:ext cx="12192000" cy="6858000"/>
          </a:xfr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lIns="1664208" bIns="283464" anchor="b"/>
          <a:lstStyle>
            <a:lvl1pPr>
              <a:defRPr>
                <a:solidFill>
                  <a:schemeClr val="bg1">
                    <a:alpha val="60000"/>
                  </a:schemeClr>
                </a:solidFill>
              </a:defRPr>
            </a:lvl1pPr>
          </a:lstStyle>
          <a:p>
            <a:r>
              <a:rPr lang="en-US" smtClean="0"/>
              <a:t>©2015 PayPal Inc. Confidential and proprietary.</a:t>
            </a:r>
            <a:endParaRPr lang="en-US" dirty="0"/>
          </a:p>
        </p:txBody>
      </p:sp>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smtClean="0"/>
              <a:t>Click icon to insert image</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smtClean="0"/>
              <a:t>Click to edit Master text styles</a:t>
            </a:r>
          </a:p>
        </p:txBody>
      </p:sp>
      <p:grpSp>
        <p:nvGrpSpPr>
          <p:cNvPr id="8" name="Group 7"/>
          <p:cNvGrpSpPr/>
          <p:nvPr userDrawn="1"/>
        </p:nvGrpSpPr>
        <p:grpSpPr>
          <a:xfrm>
            <a:off x="503238" y="6350761"/>
            <a:ext cx="999330" cy="243258"/>
            <a:chOff x="842963" y="5748338"/>
            <a:chExt cx="1206499" cy="293687"/>
          </a:xfrm>
        </p:grpSpPr>
        <p:sp>
          <p:nvSpPr>
            <p:cNvPr id="9"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40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805" userDrawn="1">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4" y="527050"/>
            <a:ext cx="11187113" cy="311150"/>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04824" y="1528762"/>
            <a:ext cx="11187114" cy="4824413"/>
          </a:xfrm>
          <a:prstGeom prst="rect">
            <a:avLst/>
          </a:prstGeom>
        </p:spPr>
        <p:txBody>
          <a:bodyPr vert="horz" lIns="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037618" y="6356350"/>
            <a:ext cx="879763" cy="292608"/>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endParaRPr lang="en-US" dirty="0"/>
          </a:p>
        </p:txBody>
      </p:sp>
      <p:sp>
        <p:nvSpPr>
          <p:cNvPr id="5" name="Footer Placeholder 4"/>
          <p:cNvSpPr>
            <a:spLocks noGrp="1"/>
          </p:cNvSpPr>
          <p:nvPr>
            <p:ph type="ftr" sz="quarter" idx="3"/>
          </p:nvPr>
        </p:nvSpPr>
        <p:spPr>
          <a:xfrm>
            <a:off x="1664566" y="6356350"/>
            <a:ext cx="4114800" cy="311150"/>
          </a:xfrm>
          <a:prstGeom prst="rect">
            <a:avLst/>
          </a:prstGeom>
        </p:spPr>
        <p:txBody>
          <a:bodyPr vert="horz" lIns="0" tIns="45720" rIns="0" bIns="45720" rtlCol="0" anchor="ctr"/>
          <a:lstStyle>
            <a:lvl1pPr algn="l">
              <a:defRPr sz="800">
                <a:solidFill>
                  <a:schemeClr val="tx2">
                    <a:lumMod val="60000"/>
                    <a:lumOff val="40000"/>
                  </a:schemeClr>
                </a:solidFill>
              </a:defRPr>
            </a:lvl1pPr>
          </a:lstStyle>
          <a:p>
            <a:r>
              <a:rPr lang="en-US" smtClean="0"/>
              <a:t>©2015 PayPal Inc. Confidential and proprietary.</a:t>
            </a:r>
            <a:endParaRPr lang="en-US" dirty="0"/>
          </a:p>
        </p:txBody>
      </p:sp>
      <p:sp>
        <p:nvSpPr>
          <p:cNvPr id="6" name="Slide Number Placeholder 5"/>
          <p:cNvSpPr>
            <a:spLocks noGrp="1"/>
          </p:cNvSpPr>
          <p:nvPr>
            <p:ph type="sldNum" sz="quarter" idx="4"/>
          </p:nvPr>
        </p:nvSpPr>
        <p:spPr>
          <a:xfrm>
            <a:off x="11169650" y="6356350"/>
            <a:ext cx="527050" cy="292099"/>
          </a:xfrm>
          <a:prstGeom prst="rect">
            <a:avLst/>
          </a:prstGeom>
        </p:spPr>
        <p:txBody>
          <a:bodyPr vert="horz" lIns="0" tIns="45720" rIns="0" bIns="45720" rtlCol="0" anchor="ctr"/>
          <a:lstStyle>
            <a:lvl1pPr algn="r">
              <a:defRPr sz="1000" b="0">
                <a:solidFill>
                  <a:schemeClr val="tx2">
                    <a:lumMod val="60000"/>
                    <a:lumOff val="40000"/>
                  </a:schemeClr>
                </a:solidFill>
                <a:latin typeface="+mn-lt"/>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15761019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772" r:id="rId4"/>
    <p:sldLayoutId id="2147483773" r:id="rId5"/>
    <p:sldLayoutId id="2147483704" r:id="rId6"/>
    <p:sldLayoutId id="2147483703" r:id="rId7"/>
    <p:sldLayoutId id="2147483656" r:id="rId8"/>
    <p:sldLayoutId id="2147483652" r:id="rId9"/>
    <p:sldLayoutId id="2147483706" r:id="rId10"/>
    <p:sldLayoutId id="2147483705" r:id="rId11"/>
    <p:sldLayoutId id="2147483701" r:id="rId12"/>
    <p:sldLayoutId id="2147483702" r:id="rId13"/>
    <p:sldLayoutId id="2147483774" r:id="rId14"/>
    <p:sldLayoutId id="2147483658" r:id="rId15"/>
    <p:sldLayoutId id="2147483659" r:id="rId16"/>
    <p:sldLayoutId id="2147483775" r:id="rId17"/>
    <p:sldLayoutId id="21474837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p:titleStyle>
    <p:bodyStyle>
      <a:lvl1pPr marL="285750" indent="-285750" algn="l" defTabSz="914400" rtl="0" eaLnBrk="1" latinLnBrk="0" hangingPunct="1">
        <a:lnSpc>
          <a:spcPct val="90000"/>
        </a:lnSpc>
        <a:spcBef>
          <a:spcPts val="1500"/>
        </a:spcBef>
        <a:buClr>
          <a:schemeClr val="accent1"/>
        </a:buClr>
        <a:buFont typeface="Arial" panose="020B0604020202020204" pitchFamily="34" charset="0"/>
        <a:buChar char="•"/>
        <a:defRPr sz="2000" kern="120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Clr>
          <a:schemeClr val="accent1"/>
        </a:buClr>
        <a:buFont typeface="Century Gothic" panose="020B0502020202020204" pitchFamily="34" charset="0"/>
        <a:buChar char="−"/>
        <a:defRPr sz="1600" kern="120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2">
              <a:lumMod val="60000"/>
              <a:lumOff val="40000"/>
            </a:schemeClr>
          </a:solidFill>
          <a:latin typeface="+mn-lt"/>
          <a:ea typeface="+mn-ea"/>
          <a:cs typeface="+mn-cs"/>
        </a:defRPr>
      </a:lvl3pPr>
      <a:lvl4pPr marL="971550" indent="-228600" algn="l" defTabSz="914400" rtl="0" eaLnBrk="1" latinLnBrk="0" hangingPunct="1">
        <a:lnSpc>
          <a:spcPct val="90000"/>
        </a:lnSpc>
        <a:spcBef>
          <a:spcPts val="800"/>
        </a:spcBef>
        <a:buClr>
          <a:schemeClr val="accent1"/>
        </a:buClr>
        <a:buFont typeface="Century Gothic" panose="020B0502020202020204" pitchFamily="34" charset="0"/>
        <a:buChar char="−"/>
        <a:defRPr sz="1400" kern="1200">
          <a:solidFill>
            <a:schemeClr val="tx2">
              <a:lumMod val="60000"/>
              <a:lumOff val="40000"/>
            </a:schemeClr>
          </a:solidFill>
          <a:latin typeface="+mn-lt"/>
          <a:ea typeface="+mn-ea"/>
          <a:cs typeface="+mn-cs"/>
        </a:defRPr>
      </a:lvl4pPr>
      <a:lvl5pPr marL="1200150" indent="-228600" algn="l" defTabSz="914400" rtl="0" eaLnBrk="1" latinLnBrk="0" hangingPunct="1">
        <a:lnSpc>
          <a:spcPct val="90000"/>
        </a:lnSpc>
        <a:spcBef>
          <a:spcPts val="800"/>
        </a:spcBef>
        <a:buClr>
          <a:schemeClr val="accent1"/>
        </a:buClr>
        <a:buFont typeface="Arial" panose="020B0604020202020204" pitchFamily="34" charset="0"/>
        <a:buChar char="•"/>
        <a:tabLst/>
        <a:defRPr sz="14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7365" userDrawn="1">
          <p15:clr>
            <a:srgbClr val="F26B43"/>
          </p15:clr>
        </p15:guide>
        <p15:guide id="3" orient="horz" pos="4002" userDrawn="1">
          <p15:clr>
            <a:srgbClr val="F26B43"/>
          </p15:clr>
        </p15:guide>
        <p15:guide id="6" orient="horz" pos="3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gif"/><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www.w3.org/WAI/ER/tools/" TargetMode="External"/><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Integrating </a:t>
            </a:r>
            <a:r>
              <a:rPr lang="en-US" sz="4000" dirty="0"/>
              <a:t>Accessibility testing with automation </a:t>
            </a:r>
            <a:r>
              <a:rPr lang="en-US" sz="4000" dirty="0" smtClean="0"/>
              <a:t>frameworks</a:t>
            </a:r>
            <a:br>
              <a:rPr lang="en-US" sz="4000" dirty="0" smtClean="0"/>
            </a:br>
            <a:endParaRPr lang="en-US" sz="4000" dirty="0"/>
          </a:p>
        </p:txBody>
      </p:sp>
      <p:sp>
        <p:nvSpPr>
          <p:cNvPr id="3" name="Subtitle 2"/>
          <p:cNvSpPr>
            <a:spLocks noGrp="1"/>
          </p:cNvSpPr>
          <p:nvPr>
            <p:ph type="subTitle" idx="1"/>
          </p:nvPr>
        </p:nvSpPr>
        <p:spPr>
          <a:xfrm>
            <a:off x="1524000" y="4552950"/>
            <a:ext cx="6134100" cy="778667"/>
          </a:xfrm>
        </p:spPr>
        <p:txBody>
          <a:bodyPr/>
          <a:lstStyle/>
          <a:p>
            <a:r>
              <a:rPr lang="en-US" dirty="0" smtClean="0"/>
              <a:t>Nawaz • TechShare 2016• March 4, 2016</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5430" y="3625147"/>
            <a:ext cx="1892300" cy="1892300"/>
          </a:xfrm>
          <a:prstGeom prst="rect">
            <a:avLst/>
          </a:prstGeom>
        </p:spPr>
      </p:pic>
    </p:spTree>
    <p:custDataLst>
      <p:tags r:id="rId1"/>
    </p:custDataLst>
    <p:extLst>
      <p:ext uri="{BB962C8B-B14F-4D97-AF65-F5344CB8AC3E}">
        <p14:creationId xmlns:p14="http://schemas.microsoft.com/office/powerpoint/2010/main" val="27322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AATT was Born</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Font typeface="Arial" charset="0"/>
              <a:buChar char="•"/>
            </a:pPr>
            <a:r>
              <a:rPr lang="en-US" b="1" dirty="0" smtClean="0">
                <a:solidFill>
                  <a:schemeClr val="bg1"/>
                </a:solidFill>
              </a:rPr>
              <a:t>AAT </a:t>
            </a:r>
            <a:r>
              <a:rPr lang="en-US" b="1" dirty="0">
                <a:solidFill>
                  <a:schemeClr val="bg1"/>
                </a:solidFill>
              </a:rPr>
              <a:t>was  created as a </a:t>
            </a:r>
            <a:r>
              <a:rPr lang="en-US" b="1" dirty="0" smtClean="0">
                <a:solidFill>
                  <a:schemeClr val="bg1"/>
                </a:solidFill>
              </a:rPr>
              <a:t> stand alone tool for testing internal pages</a:t>
            </a:r>
            <a:r>
              <a:rPr lang="en-US" b="1" dirty="0">
                <a:solidFill>
                  <a:schemeClr val="bg1"/>
                </a:solidFill>
              </a:rPr>
              <a:t/>
            </a:r>
            <a:br>
              <a:rPr lang="en-US" b="1" dirty="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Runs </a:t>
            </a:r>
            <a:r>
              <a:rPr lang="en-US" b="1" dirty="0">
                <a:solidFill>
                  <a:schemeClr val="bg1"/>
                </a:solidFill>
              </a:rPr>
              <a:t>on NodeJS with </a:t>
            </a:r>
            <a:r>
              <a:rPr lang="en-US" b="1" dirty="0" err="1">
                <a:solidFill>
                  <a:schemeClr val="bg1"/>
                </a:solidFill>
              </a:rPr>
              <a:t>PhantomJS</a:t>
            </a:r>
            <a:r>
              <a:rPr lang="en-US" b="1" dirty="0">
                <a:solidFill>
                  <a:schemeClr val="bg1"/>
                </a:solidFill>
              </a:rPr>
              <a:t> a headless </a:t>
            </a:r>
            <a:r>
              <a:rPr lang="en-US" b="1" dirty="0" err="1">
                <a:solidFill>
                  <a:schemeClr val="bg1"/>
                </a:solidFill>
              </a:rPr>
              <a:t>webkit</a:t>
            </a:r>
            <a:r>
              <a:rPr lang="en-US" b="1" dirty="0">
                <a:solidFill>
                  <a:schemeClr val="bg1"/>
                </a:solidFill>
              </a:rPr>
              <a:t> browser </a:t>
            </a:r>
            <a:r>
              <a:rPr lang="en-US" b="1" dirty="0" smtClean="0">
                <a:solidFill>
                  <a:schemeClr val="bg1"/>
                </a:solidFill>
              </a:rPr>
              <a:t/>
            </a:r>
            <a:br>
              <a:rPr lang="en-US" b="1" dirty="0" smtClean="0">
                <a:solidFill>
                  <a:schemeClr val="bg1"/>
                </a:solidFill>
              </a:rPr>
            </a:br>
            <a:r>
              <a:rPr lang="en-US" b="1" dirty="0">
                <a:solidFill>
                  <a:schemeClr val="bg1"/>
                </a:solidFill>
              </a:rPr>
              <a:t/>
            </a:r>
            <a:br>
              <a:rPr lang="en-US" b="1" dirty="0">
                <a:solidFill>
                  <a:schemeClr val="bg1"/>
                </a:solidFill>
              </a:rPr>
            </a:br>
            <a:r>
              <a:rPr lang="en-US" b="1" dirty="0">
                <a:solidFill>
                  <a:schemeClr val="bg1"/>
                </a:solidFill>
              </a:rPr>
              <a:t>Mimics </a:t>
            </a:r>
            <a:r>
              <a:rPr lang="en-US" b="1" dirty="0" smtClean="0">
                <a:solidFill>
                  <a:schemeClr val="bg1"/>
                </a:solidFill>
              </a:rPr>
              <a:t>session data and can be used to test password protected URL’s</a:t>
            </a:r>
            <a:r>
              <a:rPr lang="en-US" b="1" dirty="0">
                <a:solidFill>
                  <a:schemeClr val="bg1"/>
                </a:solidFill>
              </a:rPr>
              <a:t/>
            </a:r>
            <a:br>
              <a:rPr lang="en-US" b="1" dirty="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For automation opened up API to evaluate and send </a:t>
            </a:r>
            <a:r>
              <a:rPr lang="en-US" b="1" dirty="0">
                <a:solidFill>
                  <a:schemeClr val="bg1"/>
                </a:solidFill>
              </a:rPr>
              <a:t>back HTML page as result</a:t>
            </a:r>
            <a:br>
              <a:rPr lang="en-US" b="1" dirty="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Created  maven </a:t>
            </a:r>
            <a:r>
              <a:rPr lang="en-US" b="1" dirty="0">
                <a:solidFill>
                  <a:schemeClr val="bg1"/>
                </a:solidFill>
              </a:rPr>
              <a:t>plugin which  fits into </a:t>
            </a:r>
            <a:r>
              <a:rPr lang="en-US" b="1" dirty="0" smtClean="0">
                <a:solidFill>
                  <a:schemeClr val="bg1"/>
                </a:solidFill>
              </a:rPr>
              <a:t>their (QA)  </a:t>
            </a:r>
            <a:r>
              <a:rPr lang="en-US" b="1" dirty="0">
                <a:solidFill>
                  <a:schemeClr val="bg1"/>
                </a:solidFill>
              </a:rPr>
              <a:t>CI </a:t>
            </a:r>
            <a:r>
              <a:rPr lang="en-US" b="1" dirty="0" smtClean="0">
                <a:solidFill>
                  <a:schemeClr val="bg1"/>
                </a:solidFill>
              </a:rPr>
              <a:t>process</a:t>
            </a:r>
          </a:p>
          <a:p>
            <a:pPr marL="342900" indent="-342900">
              <a:spcBef>
                <a:spcPts val="1200"/>
              </a:spcBef>
              <a:buClr>
                <a:schemeClr val="bg1"/>
              </a:buClr>
              <a:buFont typeface="Arial" charset="0"/>
              <a:buChar char="•"/>
            </a:pPr>
            <a:r>
              <a:rPr lang="en-US" b="1" dirty="0" smtClean="0">
                <a:solidFill>
                  <a:schemeClr val="bg1"/>
                </a:solidFill>
              </a:rPr>
              <a:t>Test </a:t>
            </a:r>
            <a:r>
              <a:rPr lang="en-US" b="1" dirty="0">
                <a:solidFill>
                  <a:schemeClr val="bg1"/>
                </a:solidFill>
              </a:rPr>
              <a:t>engineer will run the automation test </a:t>
            </a:r>
            <a:r>
              <a:rPr lang="en-US" b="1" dirty="0" smtClean="0">
                <a:solidFill>
                  <a:schemeClr val="bg1"/>
                </a:solidFill>
              </a:rPr>
              <a:t>suite</a:t>
            </a:r>
          </a:p>
          <a:p>
            <a:pPr marL="342900" indent="-342900">
              <a:spcBef>
                <a:spcPts val="1200"/>
              </a:spcBef>
              <a:buClr>
                <a:schemeClr val="bg1"/>
              </a:buClr>
              <a:buFont typeface="Arial" charset="0"/>
              <a:buChar char="•"/>
            </a:pPr>
            <a:r>
              <a:rPr lang="en-US" b="1" dirty="0" smtClean="0">
                <a:solidFill>
                  <a:schemeClr val="bg1"/>
                </a:solidFill>
              </a:rPr>
              <a:t>Will </a:t>
            </a:r>
            <a:r>
              <a:rPr lang="en-US" b="1" dirty="0">
                <a:solidFill>
                  <a:schemeClr val="bg1"/>
                </a:solidFill>
              </a:rPr>
              <a:t>check for accessibility errors like they do for performance, security etc. with Enterprise tester and log </a:t>
            </a:r>
            <a:r>
              <a:rPr lang="en-US" b="1" dirty="0" smtClean="0">
                <a:solidFill>
                  <a:schemeClr val="bg1"/>
                </a:solidFill>
              </a:rPr>
              <a:t>bugs</a:t>
            </a:r>
          </a:p>
          <a:p>
            <a:pPr marL="342900" indent="-342900">
              <a:spcBef>
                <a:spcPts val="1200"/>
              </a:spcBef>
              <a:buClr>
                <a:schemeClr val="bg1"/>
              </a:buClr>
              <a:buFont typeface="Arial" charset="0"/>
              <a:buChar char="•"/>
            </a:pPr>
            <a:r>
              <a:rPr lang="en-US" b="1" dirty="0" smtClean="0">
                <a:solidFill>
                  <a:schemeClr val="bg1"/>
                </a:solidFill>
              </a:rPr>
              <a:t>Can be run in sync or async ,  mostly runs as async in batch job</a:t>
            </a:r>
            <a:endParaRPr lang="en-US" b="1" dirty="0" smtClean="0">
              <a:solidFill>
                <a:schemeClr val="bg1"/>
              </a:solidFill>
            </a:endParaRPr>
          </a:p>
          <a:p>
            <a:pPr marL="285750" indent="-285750">
              <a:spcBef>
                <a:spcPts val="1200"/>
              </a:spcBef>
              <a:buClr>
                <a:schemeClr val="bg1"/>
              </a:buClr>
              <a:buFont typeface="Arial" charset="0"/>
              <a:buChar char="•"/>
            </a:pPr>
            <a:endParaRPr lang="en-US" sz="1800" dirty="0" smtClean="0">
              <a:solidFill>
                <a:schemeClr val="bg1">
                  <a:alpha val="80000"/>
                </a:schemeClr>
              </a:solidFill>
            </a:endParaRPr>
          </a:p>
          <a:p>
            <a:pPr marL="285750" indent="-285750">
              <a:spcBef>
                <a:spcPts val="1200"/>
              </a:spcBef>
              <a:buFont typeface="Arial" charset="0"/>
              <a:buChar char="•"/>
            </a:pPr>
            <a:endParaRPr lang="en-US" sz="1800" dirty="0" smtClean="0">
              <a:solidFill>
                <a:schemeClr val="bg1">
                  <a:alpha val="80000"/>
                </a:schemeClr>
              </a:solidFill>
            </a:endParaRPr>
          </a:p>
        </p:txBody>
      </p:sp>
    </p:spTree>
    <p:extLst>
      <p:ext uri="{BB962C8B-B14F-4D97-AF65-F5344CB8AC3E}">
        <p14:creationId xmlns:p14="http://schemas.microsoft.com/office/powerpoint/2010/main" val="85697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AATT was Born (Contd.)</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Font typeface="Arial" charset="0"/>
              <a:buChar char="•"/>
            </a:pPr>
            <a:r>
              <a:rPr lang="en-US" b="1" dirty="0">
                <a:solidFill>
                  <a:schemeClr val="bg1"/>
                </a:solidFill>
              </a:rPr>
              <a:t>Later in 2015,  with for web applications, moved from Java to NodeJS for responsive web user experiences.  </a:t>
            </a:r>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Open </a:t>
            </a:r>
            <a:r>
              <a:rPr lang="en-US" b="1" dirty="0">
                <a:solidFill>
                  <a:schemeClr val="bg1"/>
                </a:solidFill>
              </a:rPr>
              <a:t>source automation test framework was created (Nemo).  </a:t>
            </a:r>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AATT </a:t>
            </a:r>
            <a:r>
              <a:rPr lang="en-US" b="1" dirty="0">
                <a:solidFill>
                  <a:schemeClr val="bg1"/>
                </a:solidFill>
              </a:rPr>
              <a:t>plugin supports not only Java based web experiences, but the new </a:t>
            </a:r>
            <a:r>
              <a:rPr lang="en-US" b="1" dirty="0" err="1">
                <a:solidFill>
                  <a:schemeClr val="bg1"/>
                </a:solidFill>
              </a:rPr>
              <a:t>nodejs</a:t>
            </a:r>
            <a:r>
              <a:rPr lang="en-US" b="1" dirty="0">
                <a:solidFill>
                  <a:schemeClr val="bg1"/>
                </a:solidFill>
              </a:rPr>
              <a:t> based. </a:t>
            </a:r>
            <a:endParaRPr lang="en-US" b="1" dirty="0" smtClean="0">
              <a:solidFill>
                <a:schemeClr val="bg1"/>
              </a:solidFill>
            </a:endParaRPr>
          </a:p>
          <a:p>
            <a:pPr marL="342900" indent="-342900">
              <a:spcBef>
                <a:spcPts val="1200"/>
              </a:spcBef>
              <a:buClr>
                <a:schemeClr val="bg1"/>
              </a:buClr>
              <a:buFont typeface="Arial" charset="0"/>
              <a:buChar char="•"/>
            </a:pPr>
            <a:r>
              <a:rPr lang="en-US" b="1" dirty="0" smtClean="0">
                <a:solidFill>
                  <a:schemeClr val="bg1"/>
                </a:solidFill>
              </a:rPr>
              <a:t>NodeJS  </a:t>
            </a:r>
            <a:r>
              <a:rPr lang="en-US" b="1" dirty="0">
                <a:solidFill>
                  <a:schemeClr val="bg1"/>
                </a:solidFill>
              </a:rPr>
              <a:t>Testing framework changed to  </a:t>
            </a:r>
            <a:r>
              <a:rPr lang="en-US" b="1" dirty="0" err="1" smtClean="0">
                <a:solidFill>
                  <a:schemeClr val="bg1"/>
                </a:solidFill>
              </a:rPr>
              <a:t>Nemo</a:t>
            </a:r>
            <a:r>
              <a:rPr lang="en-US" b="1" dirty="0">
                <a:solidFill>
                  <a:schemeClr val="bg1"/>
                </a:solidFill>
              </a:rPr>
              <a:t> (https://</a:t>
            </a:r>
            <a:r>
              <a:rPr lang="en-US" b="1" dirty="0" err="1" smtClean="0">
                <a:solidFill>
                  <a:schemeClr val="bg1"/>
                </a:solidFill>
              </a:rPr>
              <a:t>github.com</a:t>
            </a:r>
            <a:r>
              <a:rPr lang="en-US" b="1" dirty="0" smtClean="0">
                <a:solidFill>
                  <a:schemeClr val="bg1"/>
                </a:solidFill>
              </a:rPr>
              <a:t>/</a:t>
            </a:r>
            <a:r>
              <a:rPr lang="en-US" b="1" dirty="0" err="1" smtClean="0">
                <a:solidFill>
                  <a:schemeClr val="bg1"/>
                </a:solidFill>
              </a:rPr>
              <a:t>paypal</a:t>
            </a:r>
            <a:r>
              <a:rPr lang="en-US" b="1" dirty="0" smtClean="0">
                <a:solidFill>
                  <a:schemeClr val="bg1"/>
                </a:solidFill>
              </a:rPr>
              <a:t>/</a:t>
            </a:r>
            <a:r>
              <a:rPr lang="en-US" b="1" dirty="0" err="1" smtClean="0">
                <a:solidFill>
                  <a:schemeClr val="bg1"/>
                </a:solidFill>
              </a:rPr>
              <a:t>nemo</a:t>
            </a:r>
            <a:r>
              <a:rPr lang="en-US" b="1" dirty="0" smtClean="0">
                <a:solidFill>
                  <a:schemeClr val="bg1"/>
                </a:solidFill>
              </a:rPr>
              <a:t>)</a:t>
            </a:r>
          </a:p>
          <a:p>
            <a:pPr marL="342900" indent="-342900">
              <a:spcBef>
                <a:spcPts val="1200"/>
              </a:spcBef>
              <a:buClr>
                <a:schemeClr val="bg1"/>
              </a:buClr>
              <a:buFont typeface="Arial" charset="0"/>
              <a:buChar char="•"/>
            </a:pPr>
            <a:r>
              <a:rPr lang="en-US" b="1" dirty="0" smtClean="0">
                <a:solidFill>
                  <a:schemeClr val="bg1"/>
                </a:solidFill>
              </a:rPr>
              <a:t>One </a:t>
            </a:r>
            <a:r>
              <a:rPr lang="en-US" b="1" dirty="0">
                <a:solidFill>
                  <a:schemeClr val="bg1"/>
                </a:solidFill>
              </a:rPr>
              <a:t>more plugin , </a:t>
            </a:r>
            <a:r>
              <a:rPr lang="en-US" b="1" dirty="0" err="1">
                <a:solidFill>
                  <a:schemeClr val="bg1"/>
                </a:solidFill>
              </a:rPr>
              <a:t>Nemo</a:t>
            </a:r>
            <a:r>
              <a:rPr lang="en-US" b="1" dirty="0">
                <a:solidFill>
                  <a:schemeClr val="bg1"/>
                </a:solidFill>
              </a:rPr>
              <a:t> Accessibility Plugin for the new framework </a:t>
            </a:r>
            <a:r>
              <a:rPr lang="en-US" b="1" dirty="0" smtClean="0">
                <a:solidFill>
                  <a:schemeClr val="bg1"/>
                </a:solidFill>
              </a:rPr>
              <a:t>- https</a:t>
            </a:r>
            <a:r>
              <a:rPr lang="en-US" b="1" dirty="0">
                <a:solidFill>
                  <a:schemeClr val="bg1"/>
                </a:solidFill>
              </a:rPr>
              <a:t>://github.com/paypal/nemo-accessibility</a:t>
            </a:r>
            <a:endParaRPr lang="en-US" sz="1800" dirty="0" smtClean="0">
              <a:solidFill>
                <a:schemeClr val="bg1">
                  <a:alpha val="80000"/>
                </a:schemeClr>
              </a:solidFill>
            </a:endParaRPr>
          </a:p>
          <a:p>
            <a:pPr marL="285750" indent="-285750">
              <a:spcBef>
                <a:spcPts val="1200"/>
              </a:spcBef>
              <a:buFont typeface="Arial" charset="0"/>
              <a:buChar char="•"/>
            </a:pPr>
            <a:endParaRPr lang="en-US" sz="1800" dirty="0" smtClean="0">
              <a:solidFill>
                <a:schemeClr val="bg1">
                  <a:alpha val="80000"/>
                </a:schemeClr>
              </a:solidFill>
            </a:endParaRPr>
          </a:p>
        </p:txBody>
      </p:sp>
    </p:spTree>
    <p:extLst>
      <p:ext uri="{BB962C8B-B14F-4D97-AF65-F5344CB8AC3E}">
        <p14:creationId xmlns:p14="http://schemas.microsoft.com/office/powerpoint/2010/main" val="742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117477" y="73784"/>
            <a:ext cx="3717923" cy="578359"/>
          </a:xfrm>
        </p:spPr>
        <p:txBody>
          <a:bodyPr>
            <a:normAutofit fontScale="90000"/>
          </a:bodyPr>
          <a:lstStyle/>
          <a:p>
            <a:r>
              <a:rPr lang="en-US" dirty="0" smtClean="0"/>
              <a:t>Architecture</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spcBef>
                <a:spcPts val="1200"/>
              </a:spcBef>
              <a:buFont typeface="Arial" charset="0"/>
              <a:buChar char="•"/>
            </a:pPr>
            <a:endParaRPr lang="en-US" sz="1800" dirty="0" smtClean="0">
              <a:solidFill>
                <a:schemeClr val="bg1">
                  <a:alpha val="80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900" y="813561"/>
            <a:ext cx="7505700" cy="5537200"/>
          </a:xfrm>
          <a:prstGeom prst="rect">
            <a:avLst/>
          </a:prstGeom>
        </p:spPr>
      </p:pic>
    </p:spTree>
    <p:extLst>
      <p:ext uri="{BB962C8B-B14F-4D97-AF65-F5344CB8AC3E}">
        <p14:creationId xmlns:p14="http://schemas.microsoft.com/office/powerpoint/2010/main" val="95742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Customization</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Clr>
                <a:schemeClr val="bg1"/>
              </a:buClr>
              <a:buFont typeface="Arial" charset="0"/>
              <a:buChar char="•"/>
            </a:pPr>
            <a:r>
              <a:rPr lang="en-US" b="1" dirty="0">
                <a:solidFill>
                  <a:schemeClr val="bg1"/>
                </a:solidFill>
              </a:rPr>
              <a:t>Initially there were false positives and unreported errors, so we returned back only errors and left of warning and </a:t>
            </a:r>
            <a:r>
              <a:rPr lang="en-US" b="1" dirty="0" smtClean="0">
                <a:solidFill>
                  <a:schemeClr val="bg1"/>
                </a:solidFill>
              </a:rPr>
              <a:t>notice</a:t>
            </a:r>
          </a:p>
          <a:p>
            <a:pPr marL="342900" indent="-342900">
              <a:spcBef>
                <a:spcPts val="1200"/>
              </a:spcBef>
              <a:buClr>
                <a:schemeClr val="bg1"/>
              </a:buClr>
              <a:buFont typeface="Arial" charset="0"/>
              <a:buChar char="•"/>
            </a:pPr>
            <a:r>
              <a:rPr lang="en-US" b="1" dirty="0" smtClean="0">
                <a:solidFill>
                  <a:schemeClr val="bg1"/>
                </a:solidFill>
              </a:rPr>
              <a:t>Rulesets </a:t>
            </a:r>
            <a:r>
              <a:rPr lang="en-US" b="1" dirty="0">
                <a:solidFill>
                  <a:schemeClr val="bg1"/>
                </a:solidFill>
              </a:rPr>
              <a:t>were customized to  upgrade some warnings to error and some errors to warnings can customize rules to better capture errors we deemed as must fix to meet our accessibility </a:t>
            </a:r>
            <a:r>
              <a:rPr lang="en-US" b="1" dirty="0" smtClean="0">
                <a:solidFill>
                  <a:schemeClr val="bg1"/>
                </a:solidFill>
              </a:rPr>
              <a:t>goals</a:t>
            </a:r>
            <a:br>
              <a:rPr lang="en-US" b="1" dirty="0" smtClean="0">
                <a:solidFill>
                  <a:schemeClr val="bg1"/>
                </a:solidFill>
              </a:rPr>
            </a:br>
            <a:r>
              <a:rPr lang="en-US" b="1" dirty="0" smtClean="0">
                <a:solidFill>
                  <a:schemeClr val="bg1"/>
                </a:solidFill>
              </a:rPr>
              <a:t/>
            </a:r>
            <a:br>
              <a:rPr lang="en-US" b="1" dirty="0" smtClean="0">
                <a:solidFill>
                  <a:schemeClr val="bg1"/>
                </a:solidFill>
              </a:rPr>
            </a:br>
            <a:endParaRPr lang="en-US" sz="1800" dirty="0" smtClean="0">
              <a:solidFill>
                <a:schemeClr val="bg1">
                  <a:alpha val="80000"/>
                </a:schemeClr>
              </a:solidFill>
            </a:endParaRPr>
          </a:p>
        </p:txBody>
      </p:sp>
    </p:spTree>
    <p:extLst>
      <p:ext uri="{BB962C8B-B14F-4D97-AF65-F5344CB8AC3E}">
        <p14:creationId xmlns:p14="http://schemas.microsoft.com/office/powerpoint/2010/main" val="111591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How to get it running</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Font typeface="Arial" charset="0"/>
              <a:buChar char="•"/>
            </a:pPr>
            <a:r>
              <a:rPr lang="en-US" b="1" dirty="0">
                <a:solidFill>
                  <a:schemeClr val="bg1"/>
                </a:solidFill>
              </a:rPr>
              <a:t>$ </a:t>
            </a:r>
            <a:r>
              <a:rPr lang="en-US" b="1" dirty="0" err="1">
                <a:solidFill>
                  <a:schemeClr val="bg1"/>
                </a:solidFill>
              </a:rPr>
              <a:t>git</a:t>
            </a:r>
            <a:r>
              <a:rPr lang="en-US" b="1" dirty="0">
                <a:solidFill>
                  <a:schemeClr val="bg1"/>
                </a:solidFill>
              </a:rPr>
              <a:t> clone https://</a:t>
            </a:r>
            <a:r>
              <a:rPr lang="en-US" b="1" dirty="0" err="1" smtClean="0">
                <a:solidFill>
                  <a:schemeClr val="bg1"/>
                </a:solidFill>
              </a:rPr>
              <a:t>github.com</a:t>
            </a:r>
            <a:r>
              <a:rPr lang="en-US" b="1" dirty="0" smtClean="0">
                <a:solidFill>
                  <a:schemeClr val="bg1"/>
                </a:solidFill>
              </a:rPr>
              <a:t>/</a:t>
            </a:r>
            <a:r>
              <a:rPr lang="en-US" b="1" dirty="0" err="1" smtClean="0">
                <a:solidFill>
                  <a:schemeClr val="bg1"/>
                </a:solidFill>
              </a:rPr>
              <a:t>paypal</a:t>
            </a:r>
            <a:r>
              <a:rPr lang="en-US" b="1" dirty="0" smtClean="0">
                <a:solidFill>
                  <a:schemeClr val="bg1"/>
                </a:solidFill>
              </a:rPr>
              <a:t>/</a:t>
            </a:r>
            <a:r>
              <a:rPr lang="en-US" b="1" dirty="0" err="1" smtClean="0">
                <a:solidFill>
                  <a:schemeClr val="bg1"/>
                </a:solidFill>
              </a:rPr>
              <a:t>AATT.git</a:t>
            </a:r>
            <a:r>
              <a:rPr lang="en-US" b="1" dirty="0" smtClean="0">
                <a:solidFill>
                  <a:schemeClr val="bg1"/>
                </a:solidFill>
              </a:rPr>
              <a:t/>
            </a:r>
            <a:br>
              <a:rPr lang="en-US" b="1" dirty="0" smtClean="0">
                <a:solidFill>
                  <a:schemeClr val="bg1"/>
                </a:solidFill>
              </a:rPr>
            </a:br>
            <a:r>
              <a:rPr lang="en-US" b="1" dirty="0" smtClean="0">
                <a:solidFill>
                  <a:schemeClr val="bg1"/>
                </a:solidFill>
              </a:rPr>
              <a:t>$ </a:t>
            </a:r>
            <a:r>
              <a:rPr lang="en-US" b="1" dirty="0">
                <a:solidFill>
                  <a:schemeClr val="bg1"/>
                </a:solidFill>
              </a:rPr>
              <a:t>cd </a:t>
            </a:r>
            <a:r>
              <a:rPr lang="en-US" b="1" dirty="0" smtClean="0">
                <a:solidFill>
                  <a:schemeClr val="bg1"/>
                </a:solidFill>
              </a:rPr>
              <a:t>AATT</a:t>
            </a:r>
            <a:br>
              <a:rPr lang="en-US" b="1" dirty="0" smtClean="0">
                <a:solidFill>
                  <a:schemeClr val="bg1"/>
                </a:solidFill>
              </a:rPr>
            </a:br>
            <a:r>
              <a:rPr lang="en-US" b="1" dirty="0" smtClean="0">
                <a:solidFill>
                  <a:schemeClr val="bg1"/>
                </a:solidFill>
              </a:rPr>
              <a:t>$ </a:t>
            </a:r>
            <a:r>
              <a:rPr lang="en-US" b="1" dirty="0" err="1">
                <a:solidFill>
                  <a:schemeClr val="bg1"/>
                </a:solidFill>
              </a:rPr>
              <a:t>sudo</a:t>
            </a:r>
            <a:r>
              <a:rPr lang="en-US" b="1" dirty="0">
                <a:solidFill>
                  <a:schemeClr val="bg1"/>
                </a:solidFill>
              </a:rPr>
              <a:t> </a:t>
            </a:r>
            <a:r>
              <a:rPr lang="en-US" b="1" dirty="0" err="1">
                <a:solidFill>
                  <a:schemeClr val="bg1"/>
                </a:solidFill>
              </a:rPr>
              <a:t>npm</a:t>
            </a:r>
            <a:r>
              <a:rPr lang="en-US" b="1" dirty="0">
                <a:solidFill>
                  <a:schemeClr val="bg1"/>
                </a:solidFill>
              </a:rPr>
              <a:t> </a:t>
            </a:r>
            <a:r>
              <a:rPr lang="en-US" b="1" dirty="0" smtClean="0">
                <a:solidFill>
                  <a:schemeClr val="bg1"/>
                </a:solidFill>
              </a:rPr>
              <a:t>install</a:t>
            </a:r>
            <a:br>
              <a:rPr lang="en-US" b="1" dirty="0" smtClean="0">
                <a:solidFill>
                  <a:schemeClr val="bg1"/>
                </a:solidFill>
              </a:rPr>
            </a:br>
            <a:r>
              <a:rPr lang="en-US" b="1" dirty="0" smtClean="0">
                <a:solidFill>
                  <a:schemeClr val="bg1"/>
                </a:solidFill>
              </a:rPr>
              <a:t>$ </a:t>
            </a:r>
            <a:r>
              <a:rPr lang="en-US" b="1" dirty="0" err="1">
                <a:solidFill>
                  <a:schemeClr val="bg1"/>
                </a:solidFill>
              </a:rPr>
              <a:t>git</a:t>
            </a:r>
            <a:r>
              <a:rPr lang="en-US" b="1" dirty="0">
                <a:solidFill>
                  <a:schemeClr val="bg1"/>
                </a:solidFill>
              </a:rPr>
              <a:t> </a:t>
            </a:r>
            <a:r>
              <a:rPr lang="en-US" b="1" dirty="0" err="1">
                <a:solidFill>
                  <a:schemeClr val="bg1"/>
                </a:solidFill>
              </a:rPr>
              <a:t>submodule</a:t>
            </a:r>
            <a:r>
              <a:rPr lang="en-US" b="1" dirty="0">
                <a:solidFill>
                  <a:schemeClr val="bg1"/>
                </a:solidFill>
              </a:rPr>
              <a:t> </a:t>
            </a:r>
            <a:r>
              <a:rPr lang="en-US" b="1" dirty="0" err="1" smtClean="0">
                <a:solidFill>
                  <a:schemeClr val="bg1"/>
                </a:solidFill>
              </a:rPr>
              <a:t>init</a:t>
            </a:r>
            <a:r>
              <a:rPr lang="en-US" b="1" dirty="0" smtClean="0">
                <a:solidFill>
                  <a:schemeClr val="bg1"/>
                </a:solidFill>
              </a:rPr>
              <a:t/>
            </a:r>
            <a:br>
              <a:rPr lang="en-US" b="1" dirty="0" smtClean="0">
                <a:solidFill>
                  <a:schemeClr val="bg1"/>
                </a:solidFill>
              </a:rPr>
            </a:br>
            <a:r>
              <a:rPr lang="en-US" b="1" dirty="0" smtClean="0">
                <a:solidFill>
                  <a:schemeClr val="bg1"/>
                </a:solidFill>
              </a:rPr>
              <a:t>$ </a:t>
            </a:r>
            <a:r>
              <a:rPr lang="en-US" b="1" dirty="0" err="1">
                <a:solidFill>
                  <a:schemeClr val="bg1"/>
                </a:solidFill>
              </a:rPr>
              <a:t>git</a:t>
            </a:r>
            <a:r>
              <a:rPr lang="en-US" b="1" dirty="0">
                <a:solidFill>
                  <a:schemeClr val="bg1"/>
                </a:solidFill>
              </a:rPr>
              <a:t> </a:t>
            </a:r>
            <a:r>
              <a:rPr lang="en-US" b="1" dirty="0" err="1">
                <a:solidFill>
                  <a:schemeClr val="bg1"/>
                </a:solidFill>
              </a:rPr>
              <a:t>submodule</a:t>
            </a:r>
            <a:r>
              <a:rPr lang="en-US" b="1" dirty="0">
                <a:solidFill>
                  <a:schemeClr val="bg1"/>
                </a:solidFill>
              </a:rPr>
              <a:t> </a:t>
            </a:r>
            <a:r>
              <a:rPr lang="en-US" b="1" dirty="0" smtClean="0">
                <a:solidFill>
                  <a:schemeClr val="bg1"/>
                </a:solidFill>
              </a:rPr>
              <a:t>update</a:t>
            </a:r>
            <a:br>
              <a:rPr lang="en-US" b="1" dirty="0" smtClean="0">
                <a:solidFill>
                  <a:schemeClr val="bg1"/>
                </a:solidFill>
              </a:rPr>
            </a:br>
            <a:r>
              <a:rPr lang="en-US" b="1" dirty="0" smtClean="0">
                <a:solidFill>
                  <a:schemeClr val="bg1"/>
                </a:solidFill>
              </a:rPr>
              <a:t>$ </a:t>
            </a:r>
            <a:r>
              <a:rPr lang="en-US" b="1" dirty="0" err="1">
                <a:solidFill>
                  <a:schemeClr val="bg1"/>
                </a:solidFill>
              </a:rPr>
              <a:t>sudo</a:t>
            </a:r>
            <a:r>
              <a:rPr lang="en-US" b="1" dirty="0">
                <a:solidFill>
                  <a:schemeClr val="bg1"/>
                </a:solidFill>
              </a:rPr>
              <a:t> DEBUG=AATT* </a:t>
            </a:r>
            <a:r>
              <a:rPr lang="en-US" b="1" dirty="0" err="1">
                <a:solidFill>
                  <a:schemeClr val="bg1"/>
                </a:solidFill>
              </a:rPr>
              <a:t>http_port</a:t>
            </a:r>
            <a:r>
              <a:rPr lang="en-US" b="1" dirty="0">
                <a:solidFill>
                  <a:schemeClr val="bg1"/>
                </a:solidFill>
              </a:rPr>
              <a:t>=80 node </a:t>
            </a:r>
            <a:r>
              <a:rPr lang="en-US" b="1" dirty="0" err="1">
                <a:solidFill>
                  <a:schemeClr val="bg1"/>
                </a:solidFill>
              </a:rPr>
              <a:t>app.js</a:t>
            </a:r>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If you want to test this API </a:t>
            </a:r>
            <a:r>
              <a:rPr lang="en-US" b="1" dirty="0">
                <a:solidFill>
                  <a:schemeClr val="bg1"/>
                </a:solidFill>
              </a:rPr>
              <a:t>with </a:t>
            </a:r>
            <a:r>
              <a:rPr lang="en-US" b="1" dirty="0" err="1">
                <a:solidFill>
                  <a:schemeClr val="bg1"/>
                </a:solidFill>
              </a:rPr>
              <a:t>NemoJS</a:t>
            </a:r>
            <a:r>
              <a:rPr lang="en-US" b="1" dirty="0">
                <a:solidFill>
                  <a:schemeClr val="bg1"/>
                </a:solidFill>
              </a:rPr>
              <a:t/>
            </a:r>
            <a:br>
              <a:rPr lang="en-US" b="1" dirty="0">
                <a:solidFill>
                  <a:schemeClr val="bg1"/>
                </a:solidFill>
              </a:rPr>
            </a:br>
            <a:r>
              <a:rPr lang="en-US" b="1" dirty="0" smtClean="0">
                <a:solidFill>
                  <a:schemeClr val="bg1"/>
                </a:solidFill>
              </a:rPr>
              <a:t>$ </a:t>
            </a:r>
            <a:r>
              <a:rPr lang="en-US" b="1" dirty="0" err="1" smtClean="0">
                <a:solidFill>
                  <a:schemeClr val="bg1"/>
                </a:solidFill>
              </a:rPr>
              <a:t>npm</a:t>
            </a:r>
            <a:r>
              <a:rPr lang="en-US" b="1" dirty="0" smtClean="0">
                <a:solidFill>
                  <a:schemeClr val="bg1"/>
                </a:solidFill>
              </a:rPr>
              <a:t> </a:t>
            </a:r>
            <a:r>
              <a:rPr lang="en-US" b="1" dirty="0">
                <a:solidFill>
                  <a:schemeClr val="bg1"/>
                </a:solidFill>
              </a:rPr>
              <a:t>install </a:t>
            </a:r>
            <a:r>
              <a:rPr lang="en-US" b="1" dirty="0" err="1" smtClean="0">
                <a:solidFill>
                  <a:schemeClr val="bg1"/>
                </a:solidFill>
              </a:rPr>
              <a:t>nemo</a:t>
            </a:r>
            <a:r>
              <a:rPr lang="en-US" b="1" dirty="0" smtClean="0">
                <a:solidFill>
                  <a:schemeClr val="bg1"/>
                </a:solidFill>
              </a:rPr>
              <a:t>-accessibility</a:t>
            </a:r>
            <a:br>
              <a:rPr lang="en-US" b="1" dirty="0" smtClean="0">
                <a:solidFill>
                  <a:schemeClr val="bg1"/>
                </a:solidFill>
              </a:rPr>
            </a:br>
            <a:r>
              <a:rPr lang="en-US" b="1" dirty="0" smtClean="0">
                <a:solidFill>
                  <a:schemeClr val="bg1"/>
                </a:solidFill>
              </a:rPr>
              <a:t>$ DEBUG=</a:t>
            </a:r>
            <a:r>
              <a:rPr lang="en-US" b="1" dirty="0" err="1" smtClean="0">
                <a:solidFill>
                  <a:schemeClr val="bg1"/>
                </a:solidFill>
              </a:rPr>
              <a:t>nemo</a:t>
            </a:r>
            <a:r>
              <a:rPr lang="en-US" b="1" dirty="0">
                <a:solidFill>
                  <a:schemeClr val="bg1"/>
                </a:solidFill>
              </a:rPr>
              <a:t>* node </a:t>
            </a:r>
            <a:r>
              <a:rPr lang="en-US" b="1" dirty="0" smtClean="0">
                <a:solidFill>
                  <a:schemeClr val="bg1"/>
                </a:solidFill>
              </a:rPr>
              <a:t>example/</a:t>
            </a:r>
            <a:r>
              <a:rPr lang="en-US" b="1" dirty="0" err="1" smtClean="0">
                <a:solidFill>
                  <a:schemeClr val="bg1"/>
                </a:solidFill>
              </a:rPr>
              <a:t>usingNemoAccessibility.js</a:t>
            </a:r>
            <a:r>
              <a:rPr lang="en-US" b="1" dirty="0" smtClean="0">
                <a:solidFill>
                  <a:schemeClr val="bg1"/>
                </a:solidFill>
              </a:rPr>
              <a:t/>
            </a:r>
            <a:br>
              <a:rPr lang="en-US" b="1" dirty="0" smtClean="0">
                <a:solidFill>
                  <a:schemeClr val="bg1"/>
                </a:solidFill>
              </a:rPr>
            </a:br>
            <a:endParaRPr lang="en-US" sz="1800" dirty="0" smtClean="0">
              <a:solidFill>
                <a:schemeClr val="bg1">
                  <a:alpha val="80000"/>
                </a:schemeClr>
              </a:solidFill>
            </a:endParaRPr>
          </a:p>
        </p:txBody>
      </p:sp>
    </p:spTree>
    <p:extLst>
      <p:ext uri="{BB962C8B-B14F-4D97-AF65-F5344CB8AC3E}">
        <p14:creationId xmlns:p14="http://schemas.microsoft.com/office/powerpoint/2010/main" val="11202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Configuration</a:t>
            </a:r>
            <a:endParaRPr lang="en-US" b="1" dirty="0"/>
          </a:p>
        </p:txBody>
      </p:sp>
      <p:sp>
        <p:nvSpPr>
          <p:cNvPr id="25" name="Content Placeholder 4"/>
          <p:cNvSpPr txBox="1">
            <a:spLocks/>
          </p:cNvSpPr>
          <p:nvPr/>
        </p:nvSpPr>
        <p:spPr>
          <a:xfrm>
            <a:off x="607116" y="1364930"/>
            <a:ext cx="109498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Font typeface="Arial" charset="0"/>
              <a:buChar char="•"/>
            </a:pPr>
            <a:r>
              <a:rPr lang="en-US" b="1" dirty="0">
                <a:solidFill>
                  <a:schemeClr val="bg1"/>
                </a:solidFill>
              </a:rPr>
              <a:t>"source" to send the HTML source of the page. Can be a whole page or partial page </a:t>
            </a:r>
            <a:r>
              <a:rPr lang="en-US" b="1" dirty="0" smtClean="0">
                <a:solidFill>
                  <a:schemeClr val="bg1"/>
                </a:solidFill>
              </a:rPr>
              <a:t>source</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priority" to fetch </a:t>
            </a:r>
            <a:r>
              <a:rPr lang="en-US" b="1" dirty="0" err="1">
                <a:solidFill>
                  <a:schemeClr val="bg1"/>
                </a:solidFill>
              </a:rPr>
              <a:t>reqults</a:t>
            </a:r>
            <a:r>
              <a:rPr lang="en-US" b="1" dirty="0">
                <a:solidFill>
                  <a:schemeClr val="bg1"/>
                </a:solidFill>
              </a:rPr>
              <a:t> based on issue priorities like P1, P2, </a:t>
            </a:r>
            <a:r>
              <a:rPr lang="en-US" b="1" dirty="0" err="1">
                <a:solidFill>
                  <a:schemeClr val="bg1"/>
                </a:solidFill>
              </a:rPr>
              <a:t>Pr</a:t>
            </a:r>
            <a:r>
              <a:rPr lang="en-US" b="1" dirty="0">
                <a:solidFill>
                  <a:schemeClr val="bg1"/>
                </a:solidFill>
              </a:rPr>
              <a:t> or P4. It is a comma-separated value. </a:t>
            </a:r>
            <a:r>
              <a:rPr lang="en-US" b="1" dirty="0" err="1">
                <a:solidFill>
                  <a:schemeClr val="bg1"/>
                </a:solidFill>
              </a:rPr>
              <a:t>Eg</a:t>
            </a:r>
            <a:r>
              <a:rPr lang="en-US" b="1" dirty="0">
                <a:solidFill>
                  <a:schemeClr val="bg1"/>
                </a:solidFill>
              </a:rPr>
              <a:t> </a:t>
            </a:r>
            <a:r>
              <a:rPr lang="en-US" b="1" dirty="0" smtClean="0">
                <a:solidFill>
                  <a:schemeClr val="bg1"/>
                </a:solidFill>
              </a:rPr>
              <a:t>P1,P2,P3,P4</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ouput" to get the </a:t>
            </a:r>
            <a:r>
              <a:rPr lang="en-US" b="1" dirty="0" err="1">
                <a:solidFill>
                  <a:schemeClr val="bg1"/>
                </a:solidFill>
              </a:rPr>
              <a:t>jsonified</a:t>
            </a:r>
            <a:r>
              <a:rPr lang="en-US" b="1" dirty="0">
                <a:solidFill>
                  <a:schemeClr val="bg1"/>
                </a:solidFill>
              </a:rPr>
              <a:t> string. E.g. output=</a:t>
            </a:r>
            <a:r>
              <a:rPr lang="en-US" b="1" dirty="0" err="1">
                <a:solidFill>
                  <a:schemeClr val="bg1"/>
                </a:solidFill>
              </a:rPr>
              <a:t>json</a:t>
            </a:r>
            <a:r>
              <a:rPr lang="en-US" b="1" dirty="0">
                <a:solidFill>
                  <a:schemeClr val="bg1"/>
                </a:solidFill>
              </a:rPr>
              <a:t>. If this parameter is not set or left empty, it will return a string with table data that can be parsed or appended directly into your page</a:t>
            </a:r>
            <a:r>
              <a:rPr lang="en-US" b="1" dirty="0" smtClean="0">
                <a:solidFill>
                  <a:schemeClr val="bg1"/>
                </a:solidFill>
              </a:rPr>
              <a:t>.</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engine" E.g. engine=</a:t>
            </a:r>
            <a:r>
              <a:rPr lang="en-US" b="1" dirty="0" err="1">
                <a:solidFill>
                  <a:schemeClr val="bg1"/>
                </a:solidFill>
              </a:rPr>
              <a:t>htmlcs</a:t>
            </a:r>
            <a:r>
              <a:rPr lang="en-US" b="1" dirty="0">
                <a:solidFill>
                  <a:schemeClr val="bg1"/>
                </a:solidFill>
              </a:rPr>
              <a:t>. This is the engine which will scan the code. It accepts a single value of "axe", chrome" or "</a:t>
            </a:r>
            <a:r>
              <a:rPr lang="en-US" b="1" dirty="0" err="1">
                <a:solidFill>
                  <a:schemeClr val="bg1"/>
                </a:solidFill>
              </a:rPr>
              <a:t>htmlcs</a:t>
            </a:r>
            <a:r>
              <a:rPr lang="en-US" b="1" dirty="0">
                <a:solidFill>
                  <a:schemeClr val="bg1"/>
                </a:solidFill>
              </a:rPr>
              <a:t>". Default to "</a:t>
            </a:r>
            <a:r>
              <a:rPr lang="en-US" b="1" dirty="0" err="1" smtClean="0">
                <a:solidFill>
                  <a:schemeClr val="bg1"/>
                </a:solidFill>
              </a:rPr>
              <a:t>htmlcs</a:t>
            </a:r>
            <a:r>
              <a:rPr lang="en-US" b="1" dirty="0" smtClean="0">
                <a:solidFill>
                  <a:schemeClr val="bg1"/>
                </a:solidFill>
              </a:rPr>
              <a:t>”</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level" This option applies only for the default </a:t>
            </a:r>
            <a:r>
              <a:rPr lang="en-US" b="1" dirty="0" err="1">
                <a:solidFill>
                  <a:schemeClr val="bg1"/>
                </a:solidFill>
              </a:rPr>
              <a:t>htmlcs</a:t>
            </a:r>
            <a:r>
              <a:rPr lang="en-US" b="1" dirty="0">
                <a:solidFill>
                  <a:schemeClr val="bg1"/>
                </a:solidFill>
              </a:rPr>
              <a:t> evaluation engine. Options can be either of the following WCAG2AA, WCAG2A, WCAG2AAA, Section508 . Defaults to "WCAG2A"</a:t>
            </a:r>
            <a:endParaRPr lang="en-US" sz="1800" dirty="0" smtClean="0">
              <a:solidFill>
                <a:schemeClr val="bg1">
                  <a:alpha val="80000"/>
                </a:schemeClr>
              </a:solidFill>
            </a:endParaRPr>
          </a:p>
        </p:txBody>
      </p:sp>
    </p:spTree>
    <p:extLst>
      <p:ext uri="{BB962C8B-B14F-4D97-AF65-F5344CB8AC3E}">
        <p14:creationId xmlns:p14="http://schemas.microsoft.com/office/powerpoint/2010/main" val="113578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8" y="155807"/>
            <a:ext cx="8526461" cy="788988"/>
          </a:xfrm>
        </p:spPr>
        <p:txBody>
          <a:bodyPr>
            <a:normAutofit/>
          </a:bodyPr>
          <a:lstStyle/>
          <a:p>
            <a:r>
              <a:rPr lang="en-US" dirty="0" smtClean="0"/>
              <a:t>Advantages</a:t>
            </a:r>
            <a:endParaRPr lang="en-US" b="1" dirty="0"/>
          </a:p>
        </p:txBody>
      </p:sp>
      <p:sp>
        <p:nvSpPr>
          <p:cNvPr id="25" name="Content Placeholder 4"/>
          <p:cNvSpPr txBox="1">
            <a:spLocks/>
          </p:cNvSpPr>
          <p:nvPr/>
        </p:nvSpPr>
        <p:spPr>
          <a:xfrm>
            <a:off x="581510" y="1016793"/>
            <a:ext cx="10949884" cy="5139678"/>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spcBef>
                <a:spcPts val="1200"/>
              </a:spcBef>
            </a:pPr>
            <a:r>
              <a:rPr lang="en-US" b="1" dirty="0">
                <a:solidFill>
                  <a:schemeClr val="bg1"/>
                </a:solidFill>
              </a:rPr>
              <a:t>Platform independent</a:t>
            </a:r>
            <a:endParaRPr lang="en-US" b="1" dirty="0" smtClean="0">
              <a:solidFill>
                <a:schemeClr val="bg1"/>
              </a:solidFill>
            </a:endParaRPr>
          </a:p>
          <a:p>
            <a:pPr>
              <a:spcBef>
                <a:spcPts val="1200"/>
              </a:spcBef>
            </a:pPr>
            <a:r>
              <a:rPr lang="en-US" dirty="0">
                <a:solidFill>
                  <a:schemeClr val="bg1">
                    <a:alpha val="80000"/>
                  </a:schemeClr>
                </a:solidFill>
              </a:rPr>
              <a:t>Being a separate plugin, any changes to this plugin is independent of Framework and vice versa</a:t>
            </a:r>
            <a:endParaRPr lang="en-US" dirty="0" smtClean="0">
              <a:solidFill>
                <a:schemeClr val="bg1">
                  <a:alpha val="80000"/>
                </a:schemeClr>
              </a:solidFill>
            </a:endParaRPr>
          </a:p>
          <a:p>
            <a:pPr>
              <a:spcBef>
                <a:spcPts val="1200"/>
              </a:spcBef>
            </a:pPr>
            <a:r>
              <a:rPr lang="en-US" b="1" dirty="0">
                <a:solidFill>
                  <a:schemeClr val="bg1"/>
                </a:solidFill>
              </a:rPr>
              <a:t>Custom rules</a:t>
            </a:r>
          </a:p>
          <a:p>
            <a:pPr>
              <a:spcBef>
                <a:spcPts val="1200"/>
              </a:spcBef>
            </a:pPr>
            <a:r>
              <a:rPr lang="en-US" dirty="0">
                <a:solidFill>
                  <a:schemeClr val="bg1">
                    <a:alpha val="80000"/>
                  </a:schemeClr>
                </a:solidFill>
              </a:rPr>
              <a:t>Existing  Framework test cases can be used </a:t>
            </a:r>
            <a:r>
              <a:rPr lang="en-US" dirty="0" smtClean="0">
                <a:solidFill>
                  <a:schemeClr val="bg1">
                    <a:alpha val="80000"/>
                  </a:schemeClr>
                </a:solidFill>
              </a:rPr>
              <a:t>to evaluate for </a:t>
            </a:r>
            <a:r>
              <a:rPr lang="en-US" dirty="0">
                <a:solidFill>
                  <a:schemeClr val="bg1">
                    <a:alpha val="80000"/>
                  </a:schemeClr>
                </a:solidFill>
              </a:rPr>
              <a:t>accessibility errors</a:t>
            </a:r>
          </a:p>
          <a:p>
            <a:pPr>
              <a:spcBef>
                <a:spcPts val="1200"/>
              </a:spcBef>
            </a:pPr>
            <a:r>
              <a:rPr lang="en-US" b="1" dirty="0" smtClean="0">
                <a:solidFill>
                  <a:schemeClr val="bg1"/>
                </a:solidFill>
              </a:rPr>
              <a:t>Screen snaps</a:t>
            </a:r>
            <a:endParaRPr lang="en-US" b="1" dirty="0">
              <a:solidFill>
                <a:schemeClr val="bg1"/>
              </a:solidFill>
            </a:endParaRPr>
          </a:p>
          <a:p>
            <a:pPr>
              <a:spcBef>
                <a:spcPts val="1200"/>
              </a:spcBef>
            </a:pPr>
            <a:r>
              <a:rPr lang="en-US" dirty="0">
                <a:solidFill>
                  <a:schemeClr val="bg1">
                    <a:alpha val="80000"/>
                  </a:schemeClr>
                </a:solidFill>
              </a:rPr>
              <a:t>In addition to reporting errors, creates </a:t>
            </a:r>
            <a:r>
              <a:rPr lang="en-US" dirty="0" smtClean="0">
                <a:solidFill>
                  <a:schemeClr val="bg1">
                    <a:alpha val="80000"/>
                  </a:schemeClr>
                </a:solidFill>
              </a:rPr>
              <a:t>screen snaps </a:t>
            </a:r>
            <a:r>
              <a:rPr lang="en-US" dirty="0">
                <a:solidFill>
                  <a:schemeClr val="bg1">
                    <a:alpha val="80000"/>
                  </a:schemeClr>
                </a:solidFill>
              </a:rPr>
              <a:t>and snapshot of the html source to help </a:t>
            </a:r>
            <a:r>
              <a:rPr lang="en-US" dirty="0" smtClean="0">
                <a:solidFill>
                  <a:schemeClr val="bg1">
                    <a:alpha val="80000"/>
                  </a:schemeClr>
                </a:solidFill>
              </a:rPr>
              <a:t>troubleshoot </a:t>
            </a:r>
            <a:r>
              <a:rPr lang="en-US" dirty="0">
                <a:solidFill>
                  <a:schemeClr val="bg1">
                    <a:alpha val="80000"/>
                  </a:schemeClr>
                </a:solidFill>
              </a:rPr>
              <a:t>and fix errors found more </a:t>
            </a:r>
            <a:r>
              <a:rPr lang="en-US" dirty="0" smtClean="0">
                <a:solidFill>
                  <a:schemeClr val="bg1">
                    <a:alpha val="80000"/>
                  </a:schemeClr>
                </a:solidFill>
              </a:rPr>
              <a:t>quickly</a:t>
            </a:r>
            <a:br>
              <a:rPr lang="en-US" dirty="0" smtClean="0">
                <a:solidFill>
                  <a:schemeClr val="bg1">
                    <a:alpha val="80000"/>
                  </a:schemeClr>
                </a:solidFill>
              </a:rPr>
            </a:br>
            <a:r>
              <a:rPr lang="en-US" dirty="0" smtClean="0">
                <a:solidFill>
                  <a:schemeClr val="bg1">
                    <a:alpha val="80000"/>
                  </a:schemeClr>
                </a:solidFill>
              </a:rPr>
              <a:t/>
            </a:r>
            <a:br>
              <a:rPr lang="en-US" dirty="0" smtClean="0">
                <a:solidFill>
                  <a:schemeClr val="bg1">
                    <a:alpha val="80000"/>
                  </a:schemeClr>
                </a:solidFill>
              </a:rPr>
            </a:br>
            <a:r>
              <a:rPr lang="en-US" b="1" dirty="0" smtClean="0">
                <a:solidFill>
                  <a:schemeClr val="bg1"/>
                </a:solidFill>
              </a:rPr>
              <a:t>Offline Reports</a:t>
            </a:r>
            <a:endParaRPr lang="en-US" b="1" dirty="0">
              <a:solidFill>
                <a:schemeClr val="bg1"/>
              </a:solidFill>
            </a:endParaRPr>
          </a:p>
          <a:p>
            <a:pPr>
              <a:spcBef>
                <a:spcPts val="1200"/>
              </a:spcBef>
            </a:pPr>
            <a:r>
              <a:rPr lang="en-US" dirty="0">
                <a:solidFill>
                  <a:schemeClr val="bg1">
                    <a:alpha val="80000"/>
                  </a:schemeClr>
                </a:solidFill>
              </a:rPr>
              <a:t>Accessibility Reports can also be generated offline on demand, after the build is completed as well. </a:t>
            </a:r>
            <a:r>
              <a:rPr lang="en-US" dirty="0" smtClean="0">
                <a:solidFill>
                  <a:schemeClr val="bg1">
                    <a:alpha val="80000"/>
                  </a:schemeClr>
                </a:solidFill>
              </a:rPr>
              <a:t/>
            </a:r>
            <a:br>
              <a:rPr lang="en-US" dirty="0" smtClean="0">
                <a:solidFill>
                  <a:schemeClr val="bg1">
                    <a:alpha val="80000"/>
                  </a:schemeClr>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Plug </a:t>
            </a:r>
            <a:r>
              <a:rPr lang="en-US" b="1" dirty="0">
                <a:solidFill>
                  <a:schemeClr val="bg1"/>
                </a:solidFill>
              </a:rPr>
              <a:t>and Play open source engines</a:t>
            </a:r>
          </a:p>
          <a:p>
            <a:pPr>
              <a:spcBef>
                <a:spcPts val="1200"/>
              </a:spcBef>
            </a:pPr>
            <a:r>
              <a:rPr lang="en-US" dirty="0" smtClean="0">
                <a:solidFill>
                  <a:schemeClr val="bg1">
                    <a:alpha val="80000"/>
                  </a:schemeClr>
                </a:solidFill>
              </a:rPr>
              <a:t>Currently 3 open source engines, but can add more…</a:t>
            </a:r>
            <a:endParaRPr lang="en-US" dirty="0">
              <a:solidFill>
                <a:schemeClr val="bg1">
                  <a:alpha val="80000"/>
                </a:schemeClr>
              </a:solidFill>
            </a:endParaRPr>
          </a:p>
        </p:txBody>
      </p:sp>
    </p:spTree>
    <p:extLst>
      <p:ext uri="{BB962C8B-B14F-4D97-AF65-F5344CB8AC3E}">
        <p14:creationId xmlns:p14="http://schemas.microsoft.com/office/powerpoint/2010/main" val="407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 y="0"/>
            <a:ext cx="12188952" cy="6858000"/>
          </a:xfrm>
          <a:prstGeom prst="rect">
            <a:avLst/>
          </a:prstGeom>
          <a:gradFill flip="none" rotWithShape="1">
            <a:gsLst>
              <a:gs pos="0">
                <a:schemeClr val="accent3"/>
              </a:gs>
              <a:gs pos="9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6" name="Title 5"/>
          <p:cNvSpPr>
            <a:spLocks noGrp="1"/>
          </p:cNvSpPr>
          <p:nvPr>
            <p:ph type="title"/>
          </p:nvPr>
        </p:nvSpPr>
        <p:spPr>
          <a:xfrm>
            <a:off x="3721966" y="2439989"/>
            <a:ext cx="3620366" cy="1674811"/>
          </a:xfrm>
        </p:spPr>
        <p:txBody>
          <a:bodyPr>
            <a:normAutofit/>
          </a:bodyPr>
          <a:lstStyle/>
          <a:p>
            <a:r>
              <a:rPr lang="en-US" sz="8000" dirty="0" smtClean="0"/>
              <a:t>DEMO</a:t>
            </a:r>
            <a:endParaRPr lang="en-US" sz="8000" dirty="0"/>
          </a:p>
        </p:txBody>
      </p:sp>
      <p:sp>
        <p:nvSpPr>
          <p:cNvPr id="3" name="Footer Placeholder 2"/>
          <p:cNvSpPr>
            <a:spLocks noGrp="1"/>
          </p:cNvSpPr>
          <p:nvPr>
            <p:ph type="ftr" sz="quarter" idx="3"/>
          </p:nvPr>
        </p:nvSpPr>
        <p:spPr/>
        <p:txBody>
          <a:bodyPr/>
          <a:lstStyle/>
          <a:p>
            <a:endParaRPr lang="en-US" dirty="0"/>
          </a:p>
        </p:txBody>
      </p:sp>
      <p:grpSp>
        <p:nvGrpSpPr>
          <p:cNvPr id="8" name="Group 7"/>
          <p:cNvGrpSpPr/>
          <p:nvPr/>
        </p:nvGrpSpPr>
        <p:grpSpPr>
          <a:xfrm>
            <a:off x="503238" y="6350761"/>
            <a:ext cx="999330" cy="243258"/>
            <a:chOff x="842963" y="5748338"/>
            <a:chExt cx="1206499" cy="293687"/>
          </a:xfrm>
        </p:grpSpPr>
        <p:sp>
          <p:nvSpPr>
            <p:cNvPr id="9"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61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gray">
          <a:xfrm>
            <a:off x="-2258365" y="0"/>
            <a:ext cx="2133600"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 name="Rectangle 23"/>
          <p:cNvSpPr>
            <a:spLocks noChangeArrowheads="1"/>
          </p:cNvSpPr>
          <p:nvPr/>
        </p:nvSpPr>
        <p:spPr bwMode="gray">
          <a:xfrm>
            <a:off x="-2182165" y="69649"/>
            <a:ext cx="1981200" cy="280216"/>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effectLst/>
              </a:rPr>
              <a:t>Usage Guidelines</a:t>
            </a:r>
            <a:endParaRPr kumimoji="0" lang="en-US" sz="1800" i="0" u="none" strike="noStrike" cap="none" normalizeH="0" baseline="0" dirty="0">
              <a:ln>
                <a:noFill/>
              </a:ln>
              <a:solidFill>
                <a:schemeClr val="bg2"/>
              </a:solidFill>
              <a:effectLst/>
            </a:endParaRPr>
          </a:p>
        </p:txBody>
      </p:sp>
      <p:sp>
        <p:nvSpPr>
          <p:cNvPr id="4" name="Rectangle 3"/>
          <p:cNvSpPr>
            <a:spLocks noChangeArrowheads="1"/>
          </p:cNvSpPr>
          <p:nvPr/>
        </p:nvSpPr>
        <p:spPr bwMode="gray">
          <a:xfrm>
            <a:off x="-2157984" y="471487"/>
            <a:ext cx="1957019"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b="1" u="none" strike="noStrike" cap="none" normalizeH="0" baseline="0" dirty="0" smtClean="0">
                <a:ln>
                  <a:noFill/>
                </a:ln>
                <a:solidFill>
                  <a:schemeClr val="bg1"/>
                </a:solidFill>
                <a:effectLst/>
                <a:latin typeface="+mj-lt"/>
              </a:rPr>
              <a:t>Slide Description:</a:t>
            </a:r>
            <a:r>
              <a:rPr kumimoji="0" lang="en-US" sz="1000" b="0" u="none" strike="noStrike" cap="none" normalizeH="0" baseline="0" dirty="0" smtClean="0">
                <a:ln>
                  <a:noFill/>
                </a:ln>
                <a:solidFill>
                  <a:schemeClr val="bg1"/>
                </a:solidFill>
                <a:effectLst/>
              </a:rPr>
              <a:t/>
            </a:r>
            <a:br>
              <a:rPr kumimoji="0" lang="en-US" sz="1000" b="0" u="none" strike="noStrike" cap="none" normalizeH="0" baseline="0" dirty="0" smtClean="0">
                <a:ln>
                  <a:noFill/>
                </a:ln>
                <a:solidFill>
                  <a:schemeClr val="bg1"/>
                </a:solidFill>
                <a:effectLst/>
              </a:rPr>
            </a:br>
            <a:r>
              <a:rPr kumimoji="0" lang="en-US" sz="1000" u="none" strike="noStrike" cap="none" normalizeH="0" baseline="0" dirty="0" smtClean="0">
                <a:ln>
                  <a:noFill/>
                </a:ln>
                <a:solidFill>
                  <a:schemeClr val="bg1"/>
                </a:solidFill>
                <a:effectLst/>
              </a:rPr>
              <a:t>Closing Slide</a:t>
            </a:r>
          </a:p>
          <a:p>
            <a:pPr lvl="0" fontAlgn="base">
              <a:spcBef>
                <a:spcPct val="0"/>
              </a:spcBef>
              <a:spcAft>
                <a:spcPts val="1200"/>
              </a:spcAft>
            </a:pPr>
            <a:r>
              <a:rPr kumimoji="0" lang="en-US" sz="1000" b="0" u="none" strike="noStrike" kern="1200" cap="none" normalizeH="0" baseline="0" dirty="0" smtClean="0">
                <a:ln>
                  <a:noFill/>
                </a:ln>
                <a:solidFill>
                  <a:schemeClr val="bg1"/>
                </a:solidFill>
                <a:effectLst/>
              </a:rPr>
              <a:t>This is the default</a:t>
            </a:r>
            <a:r>
              <a:rPr kumimoji="0" lang="en-US" sz="1000" b="0" u="none" strike="noStrike" kern="1200" cap="none" normalizeH="0" dirty="0" smtClean="0">
                <a:ln>
                  <a:noFill/>
                </a:ln>
                <a:solidFill>
                  <a:schemeClr val="bg1"/>
                </a:solidFill>
                <a:effectLst/>
              </a:rPr>
              <a:t> closing slide for all branded presentations.</a:t>
            </a:r>
            <a:endParaRPr lang="en-US" sz="1000" dirty="0" smtClean="0">
              <a:solidFill>
                <a:schemeClr val="bg1"/>
              </a:solidFill>
            </a:endParaRPr>
          </a:p>
        </p:txBody>
      </p:sp>
      <p:sp>
        <p:nvSpPr>
          <p:cNvPr id="5" name="Rectangle 4"/>
          <p:cNvSpPr>
            <a:spLocks noChangeArrowheads="1"/>
          </p:cNvSpPr>
          <p:nvPr/>
        </p:nvSpPr>
        <p:spPr bwMode="gray">
          <a:xfrm>
            <a:off x="-2177166" y="6430357"/>
            <a:ext cx="1981200" cy="2180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smtClean="0">
                <a:ln>
                  <a:noFill/>
                </a:ln>
                <a:solidFill>
                  <a:schemeClr val="bg1"/>
                </a:solidFill>
                <a:effectLst/>
              </a:rPr>
              <a:t>This box will not be visible in</a:t>
            </a:r>
            <a:r>
              <a:rPr kumimoji="0" lang="en-US" sz="900" b="0" u="none" strike="noStrike" cap="none" normalizeH="0" dirty="0" smtClean="0">
                <a:ln>
                  <a:noFill/>
                </a:ln>
                <a:solidFill>
                  <a:schemeClr val="bg1"/>
                </a:solidFill>
                <a:effectLst/>
              </a:rPr>
              <a:t> </a:t>
            </a:r>
            <a:br>
              <a:rPr kumimoji="0" lang="en-US" sz="900" b="0" u="none" strike="noStrike" cap="none" normalizeH="0" dirty="0" smtClean="0">
                <a:ln>
                  <a:noFill/>
                </a:ln>
                <a:solidFill>
                  <a:schemeClr val="bg1"/>
                </a:solidFill>
                <a:effectLst/>
              </a:rPr>
            </a:br>
            <a:r>
              <a:rPr lang="en-US" sz="900" dirty="0" smtClean="0">
                <a:solidFill>
                  <a:schemeClr val="bg1"/>
                </a:solidFill>
              </a:rPr>
              <a:t>S</a:t>
            </a:r>
            <a:r>
              <a:rPr kumimoji="0" lang="en-US" sz="900" b="0" u="none" strike="noStrike" cap="none" normalizeH="0" baseline="0" dirty="0" smtClean="0">
                <a:ln>
                  <a:noFill/>
                </a:ln>
                <a:solidFill>
                  <a:schemeClr val="bg1"/>
                </a:solidFill>
                <a:effectLst/>
              </a:rPr>
              <a:t>lide</a:t>
            </a:r>
            <a:r>
              <a:rPr kumimoji="0" lang="en-US" sz="900" b="0" u="none" strike="noStrike" cap="none" normalizeH="0" dirty="0" smtClean="0">
                <a:ln>
                  <a:noFill/>
                </a:ln>
                <a:solidFill>
                  <a:schemeClr val="bg1"/>
                </a:solidFill>
                <a:effectLst/>
              </a:rPr>
              <a:t> </a:t>
            </a:r>
            <a:r>
              <a:rPr lang="en-US" sz="900" dirty="0" smtClean="0">
                <a:solidFill>
                  <a:schemeClr val="bg1"/>
                </a:solidFill>
              </a:rPr>
              <a:t>S</a:t>
            </a:r>
            <a:r>
              <a:rPr kumimoji="0" lang="en-US" sz="900" b="0" u="none" strike="noStrike" cap="none" normalizeH="0" baseline="0" dirty="0" smtClean="0">
                <a:ln>
                  <a:noFill/>
                </a:ln>
                <a:solidFill>
                  <a:schemeClr val="bg1"/>
                </a:solidFill>
                <a:effectLst/>
              </a:rPr>
              <a:t>how</a:t>
            </a:r>
            <a:r>
              <a:rPr kumimoji="0" lang="en-US" sz="900" b="0" u="none" strike="noStrike" cap="none" normalizeH="0" dirty="0" smtClean="0">
                <a:ln>
                  <a:noFill/>
                </a:ln>
                <a:solidFill>
                  <a:schemeClr val="bg1"/>
                </a:solidFill>
                <a:effectLst/>
              </a:rPr>
              <a:t> mode </a:t>
            </a:r>
            <a:r>
              <a:rPr lang="en-US" sz="900" dirty="0" smtClean="0">
                <a:solidFill>
                  <a:schemeClr val="bg1"/>
                </a:solidFill>
              </a:rPr>
              <a:t>or when printed.</a:t>
            </a:r>
            <a:endParaRPr kumimoji="0" lang="en-US" sz="900" b="0" u="none" strike="noStrike" cap="none" normalizeH="0" baseline="0" dirty="0">
              <a:ln>
                <a:noFill/>
              </a:ln>
              <a:solidFill>
                <a:schemeClr val="bg1"/>
              </a:solidFill>
              <a:effectLst/>
            </a:endParaRPr>
          </a:p>
        </p:txBody>
      </p:sp>
      <p:sp>
        <p:nvSpPr>
          <p:cNvPr id="7" name="Title 22"/>
          <p:cNvSpPr txBox="1">
            <a:spLocks/>
          </p:cNvSpPr>
          <p:nvPr/>
        </p:nvSpPr>
        <p:spPr>
          <a:xfrm>
            <a:off x="503238" y="3730803"/>
            <a:ext cx="11358562" cy="2584456"/>
          </a:xfrm>
          <a:prstGeom prst="rect">
            <a:avLst/>
          </a:prstGeom>
          <a:noFill/>
        </p:spPr>
        <p:txBody>
          <a:bodyPr vert="horz" lIns="0" tIns="0" rIns="502920" bIns="0" rtlCol="0" anchor="ctr">
            <a:noAutofit/>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pPr>
              <a:lnSpc>
                <a:spcPct val="100000"/>
              </a:lnSpc>
            </a:pPr>
            <a:r>
              <a:rPr lang="en-US" sz="3200" b="1" spc="0" dirty="0" smtClean="0">
                <a:latin typeface="+mj-lt"/>
              </a:rPr>
              <a:t>PayPal Accessibility on Twitter / @</a:t>
            </a:r>
            <a:r>
              <a:rPr lang="en-US" sz="3200" b="1" spc="0" dirty="0" err="1" smtClean="0">
                <a:latin typeface="+mj-lt"/>
              </a:rPr>
              <a:t>PayPalInclusive</a:t>
            </a:r>
            <a:r>
              <a:rPr lang="en-US" sz="3200" b="1" spc="0" dirty="0" smtClean="0">
                <a:latin typeface="+mj-lt"/>
              </a:rPr>
              <a:t/>
            </a:r>
            <a:br>
              <a:rPr lang="en-US" sz="3200" b="1" spc="0" dirty="0" smtClean="0">
                <a:latin typeface="+mj-lt"/>
              </a:rPr>
            </a:br>
            <a:r>
              <a:rPr lang="en-US" sz="3200" b="1" spc="0" dirty="0" err="1" smtClean="0">
                <a:latin typeface="+mj-lt"/>
              </a:rPr>
              <a:t>Github</a:t>
            </a:r>
            <a:r>
              <a:rPr lang="en-US" sz="3200" b="1" spc="0" dirty="0" smtClean="0">
                <a:latin typeface="+mj-lt"/>
              </a:rPr>
              <a:t>: </a:t>
            </a:r>
            <a:r>
              <a:rPr lang="en-US" sz="3200" b="1" spc="0" dirty="0"/>
              <a:t>http://</a:t>
            </a:r>
            <a:r>
              <a:rPr lang="en-US" sz="3200" b="1" spc="0" dirty="0" err="1"/>
              <a:t>paypal.github.io</a:t>
            </a:r>
            <a:r>
              <a:rPr lang="en-US" sz="3200" b="1" spc="0" dirty="0"/>
              <a:t>/a11y/</a:t>
            </a:r>
            <a:r>
              <a:rPr lang="en-US" sz="3200" spc="0" dirty="0"/>
              <a:t> </a:t>
            </a:r>
            <a:br>
              <a:rPr lang="en-US" sz="3200" spc="0" dirty="0"/>
            </a:br>
            <a:r>
              <a:rPr lang="en-US" sz="3200" spc="0" dirty="0"/>
              <a:t/>
            </a:r>
            <a:br>
              <a:rPr lang="en-US" sz="3200" spc="0" dirty="0"/>
            </a:br>
            <a:r>
              <a:rPr lang="en-US" sz="3200" b="1" spc="0" dirty="0" smtClean="0">
                <a:latin typeface="+mj-lt"/>
              </a:rPr>
              <a:t/>
            </a:r>
            <a:br>
              <a:rPr lang="en-US" sz="3200" b="1" spc="0" dirty="0" smtClean="0">
                <a:latin typeface="+mj-lt"/>
              </a:rPr>
            </a:br>
            <a:endParaRPr lang="en-US" sz="3200" b="1" spc="0" dirty="0">
              <a:latin typeface="+mj-lt"/>
            </a:endParaRPr>
          </a:p>
        </p:txBody>
      </p:sp>
      <p:sp>
        <p:nvSpPr>
          <p:cNvPr id="8" name="Title 9"/>
          <p:cNvSpPr txBox="1">
            <a:spLocks/>
          </p:cNvSpPr>
          <p:nvPr/>
        </p:nvSpPr>
        <p:spPr>
          <a:xfrm>
            <a:off x="503238" y="586342"/>
            <a:ext cx="4548208" cy="311150"/>
          </a:xfrm>
          <a:prstGeom prst="rect">
            <a:avLst/>
          </a:prstGeom>
          <a:noFill/>
        </p:spPr>
        <p:txBody>
          <a:bodyPr vert="horz" lIns="0" tIns="0" rIns="502920" bIns="0" rtlCol="0" anchor="b">
            <a:normAutofit fontScale="70000" lnSpcReduction="20000"/>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r>
              <a:rPr lang="en-US" dirty="0" smtClean="0"/>
              <a:t>Thanks &amp; Contact</a:t>
            </a:r>
            <a:endParaRPr lang="en-US" dirty="0"/>
          </a:p>
        </p:txBody>
      </p:sp>
    </p:spTree>
    <p:extLst>
      <p:ext uri="{BB962C8B-B14F-4D97-AF65-F5344CB8AC3E}">
        <p14:creationId xmlns:p14="http://schemas.microsoft.com/office/powerpoint/2010/main" val="205315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sp>
        <p:nvSpPr>
          <p:cNvPr id="23" name="Title 22"/>
          <p:cNvSpPr>
            <a:spLocks noGrp="1"/>
          </p:cNvSpPr>
          <p:nvPr>
            <p:ph type="title"/>
          </p:nvPr>
        </p:nvSpPr>
        <p:spPr>
          <a:xfrm>
            <a:off x="559508" y="977704"/>
            <a:ext cx="10164762" cy="4953196"/>
          </a:xfrm>
        </p:spPr>
        <p:txBody>
          <a:bodyPr lIns="274320" anchor="ctr">
            <a:noAutofit/>
          </a:bodyPr>
          <a:lstStyle/>
          <a:p>
            <a:pPr>
              <a:lnSpc>
                <a:spcPct val="100000"/>
              </a:lnSpc>
            </a:pPr>
            <a:r>
              <a:rPr lang="en-US" sz="3200" b="1" spc="0" dirty="0" smtClean="0">
                <a:latin typeface="+mj-lt"/>
              </a:rPr>
              <a:t>Bootstrap Accessibility Plugin, </a:t>
            </a:r>
            <a:br>
              <a:rPr lang="en-US" sz="3200" b="1" spc="0" dirty="0" smtClean="0">
                <a:latin typeface="+mj-lt"/>
              </a:rPr>
            </a:br>
            <a:r>
              <a:rPr lang="en-US" sz="3200" b="1" spc="0" dirty="0" err="1" smtClean="0">
                <a:latin typeface="+mj-lt"/>
              </a:rPr>
              <a:t>Skipto</a:t>
            </a:r>
            <a:r>
              <a:rPr lang="en-US" sz="3200" b="1" spc="0" dirty="0" smtClean="0">
                <a:latin typeface="+mj-lt"/>
              </a:rPr>
              <a:t> plugin, </a:t>
            </a:r>
            <a:br>
              <a:rPr lang="en-US" sz="3200" b="1" spc="0" dirty="0" smtClean="0">
                <a:latin typeface="+mj-lt"/>
              </a:rPr>
            </a:br>
            <a:r>
              <a:rPr lang="en-US" sz="3200" b="1" spc="0" dirty="0" err="1" smtClean="0">
                <a:latin typeface="+mj-lt"/>
              </a:rPr>
              <a:t>amCharts</a:t>
            </a:r>
            <a:r>
              <a:rPr lang="en-US" sz="3200" b="1" spc="0" dirty="0" smtClean="0">
                <a:latin typeface="+mj-lt"/>
              </a:rPr>
              <a:t> plugin, </a:t>
            </a:r>
            <a:br>
              <a:rPr lang="en-US" sz="3200" b="1" spc="0" dirty="0" smtClean="0">
                <a:latin typeface="+mj-lt"/>
              </a:rPr>
            </a:br>
            <a:r>
              <a:rPr lang="en-US" sz="3200" b="1" spc="0" dirty="0" smtClean="0">
                <a:latin typeface="+mj-lt"/>
              </a:rPr>
              <a:t>AATT</a:t>
            </a:r>
            <a:br>
              <a:rPr lang="en-US" sz="3200" b="1" spc="0" dirty="0" smtClean="0">
                <a:latin typeface="+mj-lt"/>
              </a:rPr>
            </a:br>
            <a:r>
              <a:rPr lang="en-US" sz="3200" b="1" spc="0" dirty="0" smtClean="0">
                <a:latin typeface="+mj-lt"/>
              </a:rPr>
              <a:t>HTML5 Accessible </a:t>
            </a:r>
            <a:r>
              <a:rPr lang="en-US" sz="3200" b="1" spc="0" dirty="0">
                <a:latin typeface="+mj-lt"/>
              </a:rPr>
              <a:t>Video Player</a:t>
            </a:r>
            <a:br>
              <a:rPr lang="en-US" sz="3200" b="1" spc="0" dirty="0">
                <a:latin typeface="+mj-lt"/>
              </a:rPr>
            </a:br>
            <a:r>
              <a:rPr lang="en-US" sz="3200" b="1" spc="0" dirty="0">
                <a:latin typeface="+mj-lt"/>
              </a:rPr>
              <a:t> </a:t>
            </a:r>
            <a:r>
              <a:rPr lang="en-US" sz="3200" b="1" spc="0" dirty="0" smtClean="0">
                <a:latin typeface="+mj-lt"/>
              </a:rPr>
              <a:t>		http</a:t>
            </a:r>
            <a:r>
              <a:rPr lang="en-US" sz="3200" b="1" spc="0" dirty="0">
                <a:latin typeface="+mj-lt"/>
              </a:rPr>
              <a:t>://</a:t>
            </a:r>
            <a:r>
              <a:rPr lang="en-US" sz="3200" b="1" spc="0" dirty="0" err="1">
                <a:latin typeface="+mj-lt"/>
              </a:rPr>
              <a:t>paypal.github.io</a:t>
            </a:r>
            <a:r>
              <a:rPr lang="en-US" sz="3200" b="1" spc="0" dirty="0">
                <a:latin typeface="+mj-lt"/>
              </a:rPr>
              <a:t>/a11y/ </a:t>
            </a:r>
            <a:r>
              <a:rPr lang="en-US" sz="3200" b="1" spc="0" dirty="0" smtClean="0">
                <a:latin typeface="+mj-lt"/>
              </a:rPr>
              <a:t/>
            </a:r>
            <a:br>
              <a:rPr lang="en-US" sz="3200" b="1" spc="0" dirty="0" smtClean="0">
                <a:latin typeface="+mj-lt"/>
              </a:rPr>
            </a:br>
            <a:r>
              <a:rPr lang="en-US" sz="3200" b="1" spc="0" dirty="0" smtClean="0">
                <a:latin typeface="+mj-lt"/>
              </a:rPr>
              <a:t/>
            </a:r>
            <a:br>
              <a:rPr lang="en-US" sz="3200" b="1" spc="0" dirty="0" smtClean="0">
                <a:latin typeface="+mj-lt"/>
              </a:rPr>
            </a:br>
            <a:r>
              <a:rPr lang="en-US" sz="3200" b="1" spc="0" dirty="0" smtClean="0">
                <a:latin typeface="+mj-lt"/>
              </a:rPr>
              <a:t/>
            </a:r>
            <a:br>
              <a:rPr lang="en-US" sz="3200" b="1" spc="0" dirty="0" smtClean="0">
                <a:latin typeface="+mj-lt"/>
              </a:rPr>
            </a:br>
            <a:endParaRPr lang="en-US" sz="3200" b="1" spc="0" dirty="0">
              <a:latin typeface="+mj-lt"/>
            </a:endParaRPr>
          </a:p>
        </p:txBody>
      </p:sp>
      <p:sp>
        <p:nvSpPr>
          <p:cNvPr id="17" name="Title 9"/>
          <p:cNvSpPr txBox="1">
            <a:spLocks/>
          </p:cNvSpPr>
          <p:nvPr/>
        </p:nvSpPr>
        <p:spPr>
          <a:xfrm>
            <a:off x="503238" y="573642"/>
            <a:ext cx="4548208" cy="311150"/>
          </a:xfrm>
          <a:prstGeom prst="rect">
            <a:avLst/>
          </a:prstGeom>
          <a:noFill/>
        </p:spPr>
        <p:txBody>
          <a:bodyPr vert="horz" lIns="0" tIns="0" rIns="502920" bIns="0" rtlCol="0" anchor="b">
            <a:normAutofit fontScale="32500" lnSpcReduction="20000"/>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r>
              <a:rPr lang="en-US" b="1" dirty="0" smtClean="0"/>
              <a:t>Our other </a:t>
            </a:r>
            <a:r>
              <a:rPr lang="en-US" b="1" dirty="0" err="1" smtClean="0"/>
              <a:t>Opensource</a:t>
            </a:r>
            <a:r>
              <a:rPr lang="en-US" b="1" dirty="0" smtClean="0"/>
              <a:t> Projects</a:t>
            </a:r>
            <a:endParaRPr lang="en-US"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583" y="4290268"/>
            <a:ext cx="1524000" cy="1524000"/>
          </a:xfrm>
          <a:prstGeom prst="rect">
            <a:avLst/>
          </a:prstGeom>
        </p:spPr>
      </p:pic>
    </p:spTree>
    <p:extLst>
      <p:ext uri="{BB962C8B-B14F-4D97-AF65-F5344CB8AC3E}">
        <p14:creationId xmlns:p14="http://schemas.microsoft.com/office/powerpoint/2010/main" val="191116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4825" y="1680415"/>
            <a:ext cx="3573690" cy="2114550"/>
          </a:xfrm>
        </p:spPr>
        <p:txBody>
          <a:bodyPr anchor="t"/>
          <a:lstStyle/>
          <a:p>
            <a:r>
              <a:rPr lang="en-US" dirty="0" smtClean="0"/>
              <a:t>Table of contents</a:t>
            </a:r>
            <a:endParaRPr lang="en-US" dirty="0"/>
          </a:p>
        </p:txBody>
      </p:sp>
      <p:sp>
        <p:nvSpPr>
          <p:cNvPr id="7" name="Content Placeholder 6"/>
          <p:cNvSpPr>
            <a:spLocks noGrp="1"/>
          </p:cNvSpPr>
          <p:nvPr>
            <p:ph idx="1"/>
          </p:nvPr>
        </p:nvSpPr>
        <p:spPr>
          <a:xfrm>
            <a:off x="5950856" y="1528762"/>
            <a:ext cx="5741081" cy="4824413"/>
          </a:xfrm>
        </p:spPr>
        <p:txBody>
          <a:bodyPr/>
          <a:lstStyle/>
          <a:p>
            <a:pPr marL="0" indent="0">
              <a:spcBef>
                <a:spcPts val="2500"/>
              </a:spcBef>
              <a:buNone/>
            </a:pPr>
            <a:r>
              <a:rPr lang="en-US" sz="1800" b="1" dirty="0" smtClean="0">
                <a:solidFill>
                  <a:srgbClr val="00B050"/>
                </a:solidFill>
              </a:rPr>
              <a:t>Why we  need automation</a:t>
            </a:r>
            <a:r>
              <a:rPr lang="en-US" sz="1800" dirty="0" smtClean="0">
                <a:solidFill>
                  <a:schemeClr val="accent3"/>
                </a:solidFill>
              </a:rPr>
              <a:t/>
            </a:r>
            <a:br>
              <a:rPr lang="en-US" sz="1800" dirty="0" smtClean="0">
                <a:solidFill>
                  <a:schemeClr val="accent3"/>
                </a:solidFill>
              </a:rPr>
            </a:br>
            <a:r>
              <a:rPr lang="en-US" sz="1800" dirty="0" smtClean="0">
                <a:solidFill>
                  <a:schemeClr val="accent3"/>
                </a:solidFill>
              </a:rPr>
              <a:t/>
            </a:r>
            <a:br>
              <a:rPr lang="en-US" sz="1800" dirty="0" smtClean="0">
                <a:solidFill>
                  <a:schemeClr val="accent3"/>
                </a:solidFill>
              </a:rPr>
            </a:br>
            <a:r>
              <a:rPr lang="en-US" sz="1800" dirty="0" smtClean="0">
                <a:solidFill>
                  <a:schemeClr val="accent3"/>
                </a:solidFill>
              </a:rPr>
              <a:t>Process </a:t>
            </a:r>
            <a:r>
              <a:rPr lang="en-US" sz="1800" dirty="0">
                <a:solidFill>
                  <a:schemeClr val="accent3"/>
                </a:solidFill>
              </a:rPr>
              <a:t>for Inducing </a:t>
            </a:r>
            <a:r>
              <a:rPr lang="en-US" sz="1800" dirty="0" smtClean="0">
                <a:solidFill>
                  <a:schemeClr val="accent3"/>
                </a:solidFill>
              </a:rPr>
              <a:t>Automation</a:t>
            </a:r>
            <a:br>
              <a:rPr lang="en-US" sz="1800" dirty="0" smtClean="0">
                <a:solidFill>
                  <a:schemeClr val="accent3"/>
                </a:solidFill>
              </a:rPr>
            </a:br>
            <a:r>
              <a:rPr lang="en-US" sz="1800" dirty="0" smtClean="0">
                <a:solidFill>
                  <a:schemeClr val="accent3"/>
                </a:solidFill>
              </a:rPr>
              <a:t/>
            </a:r>
            <a:br>
              <a:rPr lang="en-US" sz="1800" dirty="0" smtClean="0">
                <a:solidFill>
                  <a:schemeClr val="accent3"/>
                </a:solidFill>
              </a:rPr>
            </a:br>
            <a:r>
              <a:rPr lang="en-US" sz="1800" dirty="0" smtClean="0">
                <a:solidFill>
                  <a:srgbClr val="FF0000"/>
                </a:solidFill>
              </a:rPr>
              <a:t>Challenges</a:t>
            </a:r>
            <a:endParaRPr lang="en-US" sz="1800" dirty="0">
              <a:solidFill>
                <a:srgbClr val="FF0000"/>
              </a:solidFill>
            </a:endParaRPr>
          </a:p>
          <a:p>
            <a:pPr marL="0" indent="0">
              <a:spcBef>
                <a:spcPts val="2500"/>
              </a:spcBef>
              <a:buNone/>
            </a:pPr>
            <a:r>
              <a:rPr lang="en-US" dirty="0" smtClean="0">
                <a:solidFill>
                  <a:schemeClr val="accent5"/>
                </a:solidFill>
              </a:rPr>
              <a:t>Birth of AATT</a:t>
            </a:r>
            <a:br>
              <a:rPr lang="en-US" dirty="0" smtClean="0">
                <a:solidFill>
                  <a:schemeClr val="accent5"/>
                </a:solidFill>
              </a:rPr>
            </a:br>
            <a:r>
              <a:rPr lang="en-US" dirty="0" smtClean="0">
                <a:solidFill>
                  <a:schemeClr val="accent5"/>
                </a:solidFill>
              </a:rPr>
              <a:t/>
            </a:r>
            <a:br>
              <a:rPr lang="en-US" dirty="0" smtClean="0">
                <a:solidFill>
                  <a:schemeClr val="accent5"/>
                </a:solidFill>
              </a:rPr>
            </a:br>
            <a:r>
              <a:rPr lang="en-US" dirty="0" smtClean="0">
                <a:solidFill>
                  <a:schemeClr val="bg2">
                    <a:lumMod val="75000"/>
                  </a:schemeClr>
                </a:solidFill>
              </a:rPr>
              <a:t>Architecture</a:t>
            </a:r>
            <a:br>
              <a:rPr lang="en-US" dirty="0" smtClean="0">
                <a:solidFill>
                  <a:schemeClr val="bg2">
                    <a:lumMod val="75000"/>
                  </a:schemeClr>
                </a:solidFill>
              </a:rPr>
            </a:br>
            <a:r>
              <a:rPr lang="en-US" dirty="0" smtClean="0">
                <a:solidFill>
                  <a:schemeClr val="accent5"/>
                </a:solidFill>
              </a:rPr>
              <a:t/>
            </a:r>
            <a:br>
              <a:rPr lang="en-US" dirty="0" smtClean="0">
                <a:solidFill>
                  <a:schemeClr val="accent5"/>
                </a:solidFill>
              </a:rPr>
            </a:br>
            <a:r>
              <a:rPr lang="en-US" dirty="0" smtClean="0">
                <a:solidFill>
                  <a:srgbClr val="7030A0"/>
                </a:solidFill>
              </a:rPr>
              <a:t>How to get it Running on your system</a:t>
            </a:r>
            <a:r>
              <a:rPr lang="en-US" dirty="0" smtClean="0">
                <a:solidFill>
                  <a:schemeClr val="accent5"/>
                </a:solidFill>
              </a:rPr>
              <a:t/>
            </a:r>
            <a:br>
              <a:rPr lang="en-US" dirty="0" smtClean="0">
                <a:solidFill>
                  <a:schemeClr val="accent5"/>
                </a:solidFill>
              </a:rPr>
            </a:br>
            <a:r>
              <a:rPr lang="en-US" dirty="0" smtClean="0">
                <a:solidFill>
                  <a:schemeClr val="accent4"/>
                </a:solidFill>
                <a:latin typeface="+mj-lt"/>
              </a:rPr>
              <a:t/>
            </a:r>
            <a:br>
              <a:rPr lang="en-US" dirty="0" smtClean="0">
                <a:solidFill>
                  <a:schemeClr val="accent4"/>
                </a:solidFill>
                <a:latin typeface="+mj-lt"/>
              </a:rPr>
            </a:br>
            <a:r>
              <a:rPr lang="en-US" dirty="0" smtClean="0">
                <a:solidFill>
                  <a:schemeClr val="accent4"/>
                </a:solidFill>
                <a:latin typeface="+mj-lt"/>
              </a:rPr>
              <a:t>Advantages</a:t>
            </a:r>
          </a:p>
          <a:p>
            <a:pPr marL="0" indent="0">
              <a:spcBef>
                <a:spcPts val="2500"/>
              </a:spcBef>
              <a:buNone/>
            </a:pPr>
            <a:r>
              <a:rPr lang="en-US" dirty="0" smtClean="0">
                <a:solidFill>
                  <a:schemeClr val="accent5"/>
                </a:solidFill>
                <a:latin typeface="+mj-lt"/>
              </a:rPr>
              <a:t>Demo</a:t>
            </a:r>
            <a:endParaRPr lang="en-US" dirty="0">
              <a:solidFill>
                <a:schemeClr val="accent5"/>
              </a:solidFill>
              <a:latin typeface="+mj-lt"/>
            </a:endParaRPr>
          </a:p>
        </p:txBody>
      </p:sp>
      <p:sp>
        <p:nvSpPr>
          <p:cNvPr id="40" name="Rectangle 39"/>
          <p:cNvSpPr/>
          <p:nvPr/>
        </p:nvSpPr>
        <p:spPr>
          <a:xfrm>
            <a:off x="504825" y="1530349"/>
            <a:ext cx="356616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smtClean="0"/>
          </a:p>
        </p:txBody>
      </p:sp>
      <p:cxnSp>
        <p:nvCxnSpPr>
          <p:cNvPr id="69" name="Straight Connector 68"/>
          <p:cNvCxnSpPr/>
          <p:nvPr/>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26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itle 9"/>
          <p:cNvSpPr txBox="1">
            <a:spLocks/>
          </p:cNvSpPr>
          <p:nvPr/>
        </p:nvSpPr>
        <p:spPr>
          <a:xfrm>
            <a:off x="503238" y="573642"/>
            <a:ext cx="4548208" cy="311150"/>
          </a:xfrm>
          <a:prstGeom prst="rect">
            <a:avLst/>
          </a:prstGeom>
          <a:noFill/>
        </p:spPr>
        <p:txBody>
          <a:bodyPr vert="horz" lIns="0" tIns="0" rIns="502920" bIns="0" rtlCol="0" anchor="b">
            <a:normAutofit fontScale="70000" lnSpcReduction="20000"/>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r>
              <a:rPr lang="en-US" b="1" dirty="0" smtClean="0"/>
              <a:t>Automation?</a:t>
            </a:r>
            <a:endParaRPr lang="en-US"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54" y="1017483"/>
            <a:ext cx="4622800" cy="3606800"/>
          </a:xfrm>
          <a:prstGeom prst="rect">
            <a:avLst/>
          </a:prstGeom>
        </p:spPr>
      </p:pic>
      <p:sp>
        <p:nvSpPr>
          <p:cNvPr id="5" name="TextBox 4"/>
          <p:cNvSpPr txBox="1"/>
          <p:nvPr/>
        </p:nvSpPr>
        <p:spPr>
          <a:xfrm>
            <a:off x="5346700" y="1017483"/>
            <a:ext cx="5194300" cy="2585323"/>
          </a:xfrm>
          <a:prstGeom prst="rect">
            <a:avLst/>
          </a:prstGeom>
          <a:noFill/>
        </p:spPr>
        <p:txBody>
          <a:bodyPr wrap="square" lIns="0" tIns="0" rIns="0" bIns="0" rtlCol="0">
            <a:spAutoFit/>
          </a:bodyPr>
          <a:lstStyle/>
          <a:p>
            <a:pPr algn="ctr"/>
            <a:r>
              <a:rPr lang="en-US" sz="2800" dirty="0" smtClean="0">
                <a:solidFill>
                  <a:schemeClr val="bg1"/>
                </a:solidFill>
              </a:rPr>
              <a:t>Detecting Issues Early in process </a:t>
            </a:r>
            <a:br>
              <a:rPr lang="en-US" sz="2800" dirty="0" smtClean="0">
                <a:solidFill>
                  <a:schemeClr val="bg1"/>
                </a:solidFill>
              </a:rPr>
            </a:br>
            <a:r>
              <a:rPr lang="en-US" sz="2800" dirty="0" smtClean="0">
                <a:solidFill>
                  <a:schemeClr val="bg1"/>
                </a:solidFill>
              </a:rPr>
              <a:t>is cost effective</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Most of the commonly found mistakes are detectable at an early stage</a:t>
            </a:r>
            <a:r>
              <a:rPr lang="en-US" sz="2800" dirty="0" smtClean="0">
                <a:solidFill>
                  <a:schemeClr val="bg1"/>
                </a:solidFill>
              </a:rPr>
              <a:t>, with tools</a:t>
            </a:r>
            <a:endParaRPr lang="en-US" sz="2800" dirty="0" smtClean="0">
              <a:solidFill>
                <a:schemeClr val="bg1"/>
              </a:solidFill>
            </a:endParaRPr>
          </a:p>
        </p:txBody>
      </p:sp>
    </p:spTree>
    <p:extLst>
      <p:ext uri="{BB962C8B-B14F-4D97-AF65-F5344CB8AC3E}">
        <p14:creationId xmlns:p14="http://schemas.microsoft.com/office/powerpoint/2010/main" val="11472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0" y="3570514"/>
            <a:ext cx="12192000" cy="3287485"/>
          </a:xfrm>
          <a:prstGeom prst="rect">
            <a:avLst/>
          </a:prstGeom>
          <a:gradFill flip="none" rotWithShape="1">
            <a:gsLst>
              <a:gs pos="0">
                <a:schemeClr val="accent1">
                  <a:alpha val="90000"/>
                </a:schemeClr>
              </a:gs>
              <a:gs pos="90000">
                <a:schemeClr val="accent2">
                  <a:alpha val="9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85" name="Straight Connector 84"/>
          <p:cNvCxnSpPr/>
          <p:nvPr/>
        </p:nvCxnSpPr>
        <p:spPr>
          <a:xfrm>
            <a:off x="-1" y="3570514"/>
            <a:ext cx="12188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r>
              <a:rPr lang="en-US" dirty="0" smtClean="0">
                <a:solidFill>
                  <a:schemeClr val="bg1">
                    <a:alpha val="60000"/>
                  </a:schemeClr>
                </a:solidFill>
              </a:rPr>
              <a:t>©</a:t>
            </a:r>
            <a:endParaRPr lang="en-US" dirty="0">
              <a:solidFill>
                <a:schemeClr val="bg1">
                  <a:alpha val="60000"/>
                </a:schemeClr>
              </a:solidFill>
            </a:endParaRPr>
          </a:p>
        </p:txBody>
      </p:sp>
      <p:sp>
        <p:nvSpPr>
          <p:cNvPr id="46" name="Oval 45"/>
          <p:cNvSpPr/>
          <p:nvPr/>
        </p:nvSpPr>
        <p:spPr>
          <a:xfrm>
            <a:off x="504824" y="3483770"/>
            <a:ext cx="174058" cy="174058"/>
          </a:xfrm>
          <a:prstGeom prst="ellipse">
            <a:avLst/>
          </a:prstGeom>
          <a:gradFill flip="none" rotWithShape="1">
            <a:gsLst>
              <a:gs pos="10000">
                <a:schemeClr val="accent4"/>
              </a:gs>
              <a:gs pos="90000">
                <a:schemeClr val="accent3"/>
              </a:gs>
            </a:gsLst>
            <a:path path="circle">
              <a:fillToRect r="100000" b="100000"/>
            </a:path>
            <a:tileRect l="-100000" t="-100000"/>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74" name="Oval 73"/>
          <p:cNvSpPr/>
          <p:nvPr/>
        </p:nvSpPr>
        <p:spPr>
          <a:xfrm>
            <a:off x="2369343" y="3483770"/>
            <a:ext cx="174058" cy="174058"/>
          </a:xfrm>
          <a:prstGeom prst="ellipse">
            <a:avLst/>
          </a:prstGeom>
          <a:gradFill flip="none" rotWithShape="1">
            <a:gsLst>
              <a:gs pos="10000">
                <a:schemeClr val="accent4"/>
              </a:gs>
              <a:gs pos="90000">
                <a:schemeClr val="accent3"/>
              </a:gs>
            </a:gsLst>
            <a:path path="circle">
              <a:fillToRect r="100000" b="100000"/>
            </a:path>
            <a:tileRect l="-100000" t="-100000"/>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77" name="Oval 76"/>
          <p:cNvSpPr/>
          <p:nvPr/>
        </p:nvSpPr>
        <p:spPr>
          <a:xfrm>
            <a:off x="7962900" y="3483770"/>
            <a:ext cx="174058" cy="174058"/>
          </a:xfrm>
          <a:prstGeom prst="ellipse">
            <a:avLst/>
          </a:prstGeom>
          <a:gradFill flip="none" rotWithShape="1">
            <a:gsLst>
              <a:gs pos="10000">
                <a:schemeClr val="accent4"/>
              </a:gs>
              <a:gs pos="90000">
                <a:schemeClr val="accent3"/>
              </a:gs>
            </a:gsLst>
            <a:path path="circle">
              <a:fillToRect r="100000" b="100000"/>
            </a:path>
            <a:tileRect l="-100000" t="-100000"/>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78" name="Oval 77"/>
          <p:cNvSpPr/>
          <p:nvPr/>
        </p:nvSpPr>
        <p:spPr>
          <a:xfrm>
            <a:off x="9827419" y="3483770"/>
            <a:ext cx="174058" cy="174058"/>
          </a:xfrm>
          <a:prstGeom prst="ellipse">
            <a:avLst/>
          </a:prstGeom>
          <a:gradFill flip="none" rotWithShape="1">
            <a:gsLst>
              <a:gs pos="10000">
                <a:schemeClr val="accent4"/>
              </a:gs>
              <a:gs pos="90000">
                <a:schemeClr val="accent3"/>
              </a:gs>
            </a:gsLst>
            <a:path path="circle">
              <a:fillToRect r="100000" b="100000"/>
            </a:path>
            <a:tileRect l="-100000" t="-100000"/>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80" name="TextBox 79"/>
          <p:cNvSpPr txBox="1"/>
          <p:nvPr/>
        </p:nvSpPr>
        <p:spPr>
          <a:xfrm>
            <a:off x="504824" y="3805523"/>
            <a:ext cx="1734363" cy="458587"/>
          </a:xfrm>
          <a:prstGeom prst="rect">
            <a:avLst/>
          </a:prstGeom>
          <a:noFill/>
        </p:spPr>
        <p:txBody>
          <a:bodyPr wrap="square" lIns="0" rtlCol="0">
            <a:spAutoFit/>
          </a:bodyPr>
          <a:lstStyle/>
          <a:p>
            <a:pPr>
              <a:lnSpc>
                <a:spcPct val="85000"/>
              </a:lnSpc>
              <a:spcBef>
                <a:spcPct val="0"/>
              </a:spcBef>
              <a:buClr>
                <a:srgbClr val="009CDE"/>
              </a:buClr>
              <a:buSzPct val="100000"/>
            </a:pPr>
            <a:r>
              <a:rPr lang="en-US" sz="2800" spc="300" dirty="0" smtClean="0">
                <a:solidFill>
                  <a:schemeClr val="bg1"/>
                </a:solidFill>
                <a:latin typeface="PayPal Sans Big Thin" panose="020B0403040504040204" pitchFamily="34" charset="0"/>
                <a:ea typeface="+mj-ea"/>
                <a:cs typeface="+mj-cs"/>
              </a:rPr>
              <a:t>2012</a:t>
            </a:r>
            <a:endParaRPr lang="en-US" sz="2800" spc="300" dirty="0">
              <a:solidFill>
                <a:schemeClr val="bg1"/>
              </a:solidFill>
              <a:latin typeface="PayPal Sans Big Thin" panose="020B0403040504040204" pitchFamily="34" charset="0"/>
              <a:ea typeface="+mj-ea"/>
              <a:cs typeface="+mj-cs"/>
            </a:endParaRPr>
          </a:p>
        </p:txBody>
      </p:sp>
      <p:sp>
        <p:nvSpPr>
          <p:cNvPr id="81" name="TextBox 80"/>
          <p:cNvSpPr txBox="1"/>
          <p:nvPr/>
        </p:nvSpPr>
        <p:spPr>
          <a:xfrm>
            <a:off x="504824" y="4369925"/>
            <a:ext cx="1861005" cy="307777"/>
          </a:xfrm>
          <a:prstGeom prst="rect">
            <a:avLst/>
          </a:prstGeom>
          <a:noFill/>
        </p:spPr>
        <p:txBody>
          <a:bodyPr wrap="square" lIns="0" rtlCol="0">
            <a:spAutoFit/>
          </a:bodyPr>
          <a:lstStyle/>
          <a:p>
            <a:pPr>
              <a:spcBef>
                <a:spcPct val="20000"/>
              </a:spcBef>
              <a:buClr>
                <a:srgbClr val="009CDE"/>
              </a:buClr>
              <a:buSzPct val="100000"/>
            </a:pPr>
            <a:r>
              <a:rPr lang="en-US" sz="1400" b="1" dirty="0" smtClean="0">
                <a:solidFill>
                  <a:schemeClr val="bg1"/>
                </a:solidFill>
                <a:cs typeface="PayPal Forward"/>
              </a:rPr>
              <a:t>Accessibility testing</a:t>
            </a:r>
            <a:endParaRPr lang="en-US" sz="1400" b="1" dirty="0">
              <a:solidFill>
                <a:schemeClr val="bg1"/>
              </a:solidFill>
              <a:cs typeface="PayPal Forward"/>
            </a:endParaRPr>
          </a:p>
        </p:txBody>
      </p:sp>
      <p:sp>
        <p:nvSpPr>
          <p:cNvPr id="82" name="TextBox 81"/>
          <p:cNvSpPr txBox="1"/>
          <p:nvPr/>
        </p:nvSpPr>
        <p:spPr>
          <a:xfrm>
            <a:off x="2369343" y="3805523"/>
            <a:ext cx="1734363" cy="458587"/>
          </a:xfrm>
          <a:prstGeom prst="rect">
            <a:avLst/>
          </a:prstGeom>
          <a:noFill/>
        </p:spPr>
        <p:txBody>
          <a:bodyPr wrap="square" lIns="0" rtlCol="0">
            <a:spAutoFit/>
          </a:bodyPr>
          <a:lstStyle/>
          <a:p>
            <a:pPr>
              <a:lnSpc>
                <a:spcPct val="85000"/>
              </a:lnSpc>
              <a:spcBef>
                <a:spcPct val="0"/>
              </a:spcBef>
              <a:buClr>
                <a:srgbClr val="009CDE"/>
              </a:buClr>
              <a:buSzPct val="100000"/>
            </a:pPr>
            <a:r>
              <a:rPr lang="en-US" sz="2800" spc="300" dirty="0" smtClean="0">
                <a:solidFill>
                  <a:schemeClr val="bg1"/>
                </a:solidFill>
                <a:latin typeface="PayPal Sans Big Thin" panose="020B0403040504040204" pitchFamily="34" charset="0"/>
                <a:ea typeface="+mj-ea"/>
                <a:cs typeface="+mj-cs"/>
              </a:rPr>
              <a:t>2013</a:t>
            </a:r>
            <a:endParaRPr lang="en-US" sz="2800" spc="300" dirty="0">
              <a:solidFill>
                <a:schemeClr val="bg1"/>
              </a:solidFill>
              <a:latin typeface="PayPal Sans Big Thin" panose="020B0403040504040204" pitchFamily="34" charset="0"/>
              <a:ea typeface="+mj-ea"/>
              <a:cs typeface="+mj-cs"/>
            </a:endParaRPr>
          </a:p>
        </p:txBody>
      </p:sp>
      <p:sp>
        <p:nvSpPr>
          <p:cNvPr id="83" name="TextBox 82"/>
          <p:cNvSpPr txBox="1"/>
          <p:nvPr/>
        </p:nvSpPr>
        <p:spPr>
          <a:xfrm>
            <a:off x="2369343" y="4369925"/>
            <a:ext cx="1861005" cy="523220"/>
          </a:xfrm>
          <a:prstGeom prst="rect">
            <a:avLst/>
          </a:prstGeom>
          <a:noFill/>
        </p:spPr>
        <p:txBody>
          <a:bodyPr wrap="square" lIns="0" rtlCol="0">
            <a:spAutoFit/>
          </a:bodyPr>
          <a:lstStyle/>
          <a:p>
            <a:pPr>
              <a:spcBef>
                <a:spcPct val="20000"/>
              </a:spcBef>
              <a:buClr>
                <a:srgbClr val="009CDE"/>
              </a:buClr>
              <a:buSzPct val="100000"/>
            </a:pPr>
            <a:r>
              <a:rPr lang="en-US" sz="1400" b="1" dirty="0" smtClean="0">
                <a:solidFill>
                  <a:schemeClr val="bg1"/>
                </a:solidFill>
                <a:cs typeface="PayPal Forward"/>
              </a:rPr>
              <a:t>Started developing tool</a:t>
            </a:r>
            <a:endParaRPr lang="en-US" sz="1400" b="1" dirty="0">
              <a:solidFill>
                <a:schemeClr val="bg1"/>
              </a:solidFill>
              <a:cs typeface="PayPal Forward"/>
            </a:endParaRPr>
          </a:p>
        </p:txBody>
      </p:sp>
      <p:sp>
        <p:nvSpPr>
          <p:cNvPr id="86" name="TextBox 85"/>
          <p:cNvSpPr txBox="1"/>
          <p:nvPr/>
        </p:nvSpPr>
        <p:spPr>
          <a:xfrm>
            <a:off x="4233862" y="3805523"/>
            <a:ext cx="1734363" cy="458587"/>
          </a:xfrm>
          <a:prstGeom prst="rect">
            <a:avLst/>
          </a:prstGeom>
          <a:noFill/>
        </p:spPr>
        <p:txBody>
          <a:bodyPr wrap="square" lIns="0" rtlCol="0">
            <a:spAutoFit/>
          </a:bodyPr>
          <a:lstStyle/>
          <a:p>
            <a:pPr>
              <a:lnSpc>
                <a:spcPct val="85000"/>
              </a:lnSpc>
              <a:spcBef>
                <a:spcPct val="0"/>
              </a:spcBef>
              <a:buClr>
                <a:srgbClr val="009CDE"/>
              </a:buClr>
              <a:buSzPct val="100000"/>
            </a:pPr>
            <a:r>
              <a:rPr lang="en-US" sz="2800" spc="300" dirty="0" smtClean="0">
                <a:solidFill>
                  <a:schemeClr val="bg1"/>
                </a:solidFill>
                <a:latin typeface="PayPal Sans Big Thin" panose="020B0403040504040204" pitchFamily="34" charset="0"/>
                <a:ea typeface="+mj-ea"/>
                <a:cs typeface="+mj-cs"/>
              </a:rPr>
              <a:t>2014</a:t>
            </a:r>
            <a:endParaRPr lang="en-US" sz="2800" spc="300" dirty="0">
              <a:solidFill>
                <a:schemeClr val="bg1"/>
              </a:solidFill>
              <a:latin typeface="PayPal Sans Big Thin" panose="020B0403040504040204" pitchFamily="34" charset="0"/>
              <a:ea typeface="+mj-ea"/>
              <a:cs typeface="+mj-cs"/>
            </a:endParaRPr>
          </a:p>
        </p:txBody>
      </p:sp>
      <p:sp>
        <p:nvSpPr>
          <p:cNvPr id="87" name="TextBox 86"/>
          <p:cNvSpPr txBox="1"/>
          <p:nvPr/>
        </p:nvSpPr>
        <p:spPr>
          <a:xfrm>
            <a:off x="4233862" y="4369925"/>
            <a:ext cx="1687967" cy="738664"/>
          </a:xfrm>
          <a:prstGeom prst="rect">
            <a:avLst/>
          </a:prstGeom>
          <a:noFill/>
        </p:spPr>
        <p:txBody>
          <a:bodyPr wrap="square" lIns="0" rtlCol="0">
            <a:spAutoFit/>
          </a:bodyPr>
          <a:lstStyle/>
          <a:p>
            <a:pPr>
              <a:spcBef>
                <a:spcPts val="1500"/>
              </a:spcBef>
              <a:buClr>
                <a:srgbClr val="009CDE"/>
              </a:buClr>
              <a:buSzPct val="100000"/>
            </a:pPr>
            <a:r>
              <a:rPr lang="en-US" sz="1400" b="1" dirty="0" smtClean="0">
                <a:solidFill>
                  <a:schemeClr val="bg1"/>
                </a:solidFill>
                <a:cs typeface="PayPal Forward"/>
              </a:rPr>
              <a:t>Tool Developed for Java and NodeJS platform</a:t>
            </a:r>
            <a:endParaRPr lang="en-US" sz="1400" b="1" dirty="0">
              <a:solidFill>
                <a:schemeClr val="bg1"/>
              </a:solidFill>
              <a:cs typeface="PayPal Forward"/>
            </a:endParaRPr>
          </a:p>
        </p:txBody>
      </p:sp>
      <p:sp>
        <p:nvSpPr>
          <p:cNvPr id="88" name="TextBox 87"/>
          <p:cNvSpPr txBox="1"/>
          <p:nvPr/>
        </p:nvSpPr>
        <p:spPr>
          <a:xfrm>
            <a:off x="6098381" y="3805523"/>
            <a:ext cx="1734363" cy="458587"/>
          </a:xfrm>
          <a:prstGeom prst="rect">
            <a:avLst/>
          </a:prstGeom>
          <a:noFill/>
        </p:spPr>
        <p:txBody>
          <a:bodyPr wrap="square" lIns="0" rtlCol="0">
            <a:spAutoFit/>
          </a:bodyPr>
          <a:lstStyle/>
          <a:p>
            <a:pPr>
              <a:lnSpc>
                <a:spcPct val="85000"/>
              </a:lnSpc>
              <a:spcBef>
                <a:spcPct val="0"/>
              </a:spcBef>
              <a:buClr>
                <a:srgbClr val="009CDE"/>
              </a:buClr>
              <a:buSzPct val="100000"/>
            </a:pPr>
            <a:r>
              <a:rPr lang="en-US" sz="2800" spc="300" dirty="0" smtClean="0">
                <a:solidFill>
                  <a:schemeClr val="bg1"/>
                </a:solidFill>
                <a:latin typeface="PayPal Sans Big Thin" panose="020B0403040504040204" pitchFamily="34" charset="0"/>
                <a:ea typeface="+mj-ea"/>
                <a:cs typeface="+mj-cs"/>
              </a:rPr>
              <a:t>2016</a:t>
            </a:r>
            <a:endParaRPr lang="en-US" sz="2800" spc="300" dirty="0">
              <a:solidFill>
                <a:schemeClr val="bg1"/>
              </a:solidFill>
              <a:latin typeface="PayPal Sans Big Thin" panose="020B0403040504040204" pitchFamily="34" charset="0"/>
              <a:ea typeface="+mj-ea"/>
              <a:cs typeface="+mj-cs"/>
            </a:endParaRPr>
          </a:p>
        </p:txBody>
      </p:sp>
      <p:sp>
        <p:nvSpPr>
          <p:cNvPr id="89" name="TextBox 88"/>
          <p:cNvSpPr txBox="1"/>
          <p:nvPr/>
        </p:nvSpPr>
        <p:spPr>
          <a:xfrm>
            <a:off x="6098382" y="4369925"/>
            <a:ext cx="1666762" cy="307777"/>
          </a:xfrm>
          <a:prstGeom prst="rect">
            <a:avLst/>
          </a:prstGeom>
          <a:noFill/>
        </p:spPr>
        <p:txBody>
          <a:bodyPr wrap="square" lIns="0" rtlCol="0">
            <a:spAutoFit/>
          </a:bodyPr>
          <a:lstStyle/>
          <a:p>
            <a:pPr>
              <a:spcBef>
                <a:spcPts val="1500"/>
              </a:spcBef>
              <a:buClr>
                <a:srgbClr val="009CDE"/>
              </a:buClr>
              <a:buSzPct val="100000"/>
            </a:pPr>
            <a:r>
              <a:rPr lang="en-US" sz="1400" b="1" dirty="0" smtClean="0">
                <a:solidFill>
                  <a:schemeClr val="bg1"/>
                </a:solidFill>
                <a:cs typeface="PayPal Forward"/>
              </a:rPr>
              <a:t>Adopted  slowly</a:t>
            </a:r>
            <a:endParaRPr lang="en-US" sz="1400" b="1" dirty="0">
              <a:solidFill>
                <a:schemeClr val="bg1"/>
              </a:solidFill>
              <a:cs typeface="PayPal Forward"/>
            </a:endParaRPr>
          </a:p>
        </p:txBody>
      </p:sp>
      <p:sp>
        <p:nvSpPr>
          <p:cNvPr id="96" name="Title 5"/>
          <p:cNvSpPr txBox="1">
            <a:spLocks/>
          </p:cNvSpPr>
          <p:nvPr/>
        </p:nvSpPr>
        <p:spPr>
          <a:xfrm>
            <a:off x="504824" y="503465"/>
            <a:ext cx="4943476" cy="708170"/>
          </a:xfrm>
          <a:prstGeom prst="rect">
            <a:avLst/>
          </a:prstGeom>
        </p:spPr>
        <p:txBody>
          <a:bodyPr vert="horz" lIns="0" tIns="0" rIns="0" bIns="0" rtlCol="0" anchor="t">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sz="4400" dirty="0" smtClean="0">
                <a:solidFill>
                  <a:schemeClr val="accent2"/>
                </a:solidFill>
                <a:latin typeface="+mn-lt"/>
              </a:rPr>
              <a:t>Automation process</a:t>
            </a:r>
            <a:endParaRPr lang="en-US" sz="6000" dirty="0">
              <a:solidFill>
                <a:schemeClr val="accent2"/>
              </a:solidFill>
            </a:endParaRPr>
          </a:p>
        </p:txBody>
      </p:sp>
      <p:sp>
        <p:nvSpPr>
          <p:cNvPr id="76" name="Oval 75"/>
          <p:cNvSpPr/>
          <p:nvPr/>
        </p:nvSpPr>
        <p:spPr>
          <a:xfrm>
            <a:off x="6098381" y="3483770"/>
            <a:ext cx="174058" cy="174058"/>
          </a:xfrm>
          <a:prstGeom prst="ellipse">
            <a:avLst/>
          </a:prstGeom>
          <a:gradFill flip="none" rotWithShape="1">
            <a:gsLst>
              <a:gs pos="10000">
                <a:schemeClr val="accent4"/>
              </a:gs>
              <a:gs pos="90000">
                <a:schemeClr val="accent3"/>
              </a:gs>
            </a:gsLst>
            <a:path path="circle">
              <a:fillToRect r="100000" b="100000"/>
            </a:path>
            <a:tileRect l="-100000" t="-100000"/>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3" name="Straight Connector 2"/>
          <p:cNvCxnSpPr/>
          <p:nvPr/>
        </p:nvCxnSpPr>
        <p:spPr>
          <a:xfrm rot="16200000" flipH="1">
            <a:off x="4919662" y="4479507"/>
            <a:ext cx="0" cy="137160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784181" y="4479507"/>
            <a:ext cx="0" cy="137160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03238" y="6350761"/>
            <a:ext cx="999330" cy="243258"/>
            <a:chOff x="842963" y="5748338"/>
            <a:chExt cx="1206499" cy="293687"/>
          </a:xfrm>
        </p:grpSpPr>
        <p:sp>
          <p:nvSpPr>
            <p:cNvPr id="40"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665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p:cNvSpPr/>
          <p:nvPr/>
        </p:nvSpPr>
        <p:spPr>
          <a:xfrm>
            <a:off x="114300" y="0"/>
            <a:ext cx="6248400" cy="6858000"/>
          </a:xfrm>
          <a:prstGeom prst="rect">
            <a:avLst/>
          </a:prstGeo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p>
            <a:endParaRPr lang="en-US" sz="800" dirty="0" err="1">
              <a:solidFill>
                <a:schemeClr val="bg1">
                  <a:alpha val="60000"/>
                </a:schemeClr>
              </a:solidFill>
            </a:endParaRPr>
          </a:p>
        </p:txBody>
      </p:sp>
      <p:sp>
        <p:nvSpPr>
          <p:cNvPr id="13" name="Title 9"/>
          <p:cNvSpPr>
            <a:spLocks noGrp="1"/>
          </p:cNvSpPr>
          <p:nvPr>
            <p:ph type="title"/>
          </p:nvPr>
        </p:nvSpPr>
        <p:spPr/>
        <p:txBody>
          <a:bodyPr/>
          <a:lstStyle/>
          <a:p>
            <a:r>
              <a:rPr lang="en-US" dirty="0" smtClean="0">
                <a:solidFill>
                  <a:schemeClr val="bg1"/>
                </a:solidFill>
              </a:rPr>
              <a:t>Steps</a:t>
            </a:r>
            <a:endParaRPr lang="en-US" dirty="0">
              <a:solidFill>
                <a:schemeClr val="bg1"/>
              </a:solidFill>
            </a:endParaRPr>
          </a:p>
        </p:txBody>
      </p:sp>
      <p:sp>
        <p:nvSpPr>
          <p:cNvPr id="2" name="Footer Placeholder 1"/>
          <p:cNvSpPr>
            <a:spLocks noGrp="1"/>
          </p:cNvSpPr>
          <p:nvPr>
            <p:ph type="ftr" sz="quarter" idx="11"/>
          </p:nvPr>
        </p:nvSpPr>
        <p:spPr/>
        <p:txBody>
          <a:bodyPr/>
          <a:lstStyle/>
          <a:p>
            <a:endParaRPr lang="en-US" dirty="0">
              <a:solidFill>
                <a:schemeClr val="bg1">
                  <a:alpha val="60000"/>
                </a:schemeClr>
              </a:solidFill>
            </a:endParaRPr>
          </a:p>
        </p:txBody>
      </p:sp>
      <p:sp>
        <p:nvSpPr>
          <p:cNvPr id="20" name="Content Placeholder 7"/>
          <p:cNvSpPr txBox="1">
            <a:spLocks/>
          </p:cNvSpPr>
          <p:nvPr/>
        </p:nvSpPr>
        <p:spPr>
          <a:xfrm>
            <a:off x="504824" y="1130300"/>
            <a:ext cx="5229226" cy="5059043"/>
          </a:xfrm>
          <a:prstGeom prst="rect">
            <a:avLst/>
          </a:prstGeom>
        </p:spPr>
        <p:txBody>
          <a:bodyPr anchor="ctr"/>
          <a:lstStyle>
            <a:lvl1pPr marL="285750" indent="-285750" algn="l" defTabSz="914400" rtl="0" eaLnBrk="1" latinLnBrk="0" hangingPunct="1">
              <a:lnSpc>
                <a:spcPct val="90000"/>
              </a:lnSpc>
              <a:spcBef>
                <a:spcPts val="1500"/>
              </a:spcBef>
              <a:buClr>
                <a:schemeClr val="accent1"/>
              </a:buClr>
              <a:buFont typeface="Arial" panose="020B0604020202020204" pitchFamily="34" charset="0"/>
              <a:buChar char="•"/>
              <a:defRPr sz="2000" kern="1200">
                <a:solidFill>
                  <a:schemeClr val="tx2">
                    <a:lumMod val="60000"/>
                    <a:lumOff val="40000"/>
                  </a:schemeClr>
                </a:solidFill>
                <a:latin typeface="+mn-lt"/>
                <a:ea typeface="+mn-ea"/>
                <a:cs typeface="+mn-cs"/>
              </a:defRPr>
            </a:lvl1pPr>
            <a:lvl2pPr marL="514350" indent="-228600" algn="l" defTabSz="914400" rtl="0" eaLnBrk="1" latinLnBrk="0" hangingPunct="1">
              <a:lnSpc>
                <a:spcPct val="90000"/>
              </a:lnSpc>
              <a:spcBef>
                <a:spcPts val="800"/>
              </a:spcBef>
              <a:buClr>
                <a:schemeClr val="accent1"/>
              </a:buClr>
              <a:buFont typeface="Century Gothic" panose="020B0502020202020204" pitchFamily="34" charset="0"/>
              <a:buChar char="−"/>
              <a:defRPr sz="1600" kern="1200">
                <a:solidFill>
                  <a:schemeClr val="tx2">
                    <a:lumMod val="60000"/>
                    <a:lumOff val="40000"/>
                  </a:schemeClr>
                </a:solidFill>
                <a:latin typeface="+mn-lt"/>
                <a:ea typeface="+mn-ea"/>
                <a:cs typeface="+mn-cs"/>
              </a:defRPr>
            </a:lvl2pPr>
            <a:lvl3pPr marL="74295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2">
                    <a:lumMod val="60000"/>
                    <a:lumOff val="40000"/>
                  </a:schemeClr>
                </a:solidFill>
                <a:latin typeface="+mn-lt"/>
                <a:ea typeface="+mn-ea"/>
                <a:cs typeface="+mn-cs"/>
              </a:defRPr>
            </a:lvl3pPr>
            <a:lvl4pPr marL="971550" indent="-228600" algn="l" defTabSz="914400" rtl="0" eaLnBrk="1" latinLnBrk="0" hangingPunct="1">
              <a:lnSpc>
                <a:spcPct val="90000"/>
              </a:lnSpc>
              <a:spcBef>
                <a:spcPts val="800"/>
              </a:spcBef>
              <a:buClr>
                <a:schemeClr val="accent1"/>
              </a:buClr>
              <a:buFont typeface="Century Gothic" panose="020B0502020202020204" pitchFamily="34" charset="0"/>
              <a:buChar char="−"/>
              <a:defRPr sz="1400" kern="1200">
                <a:solidFill>
                  <a:schemeClr val="tx2">
                    <a:lumMod val="60000"/>
                    <a:lumOff val="40000"/>
                  </a:schemeClr>
                </a:solidFill>
                <a:latin typeface="+mn-lt"/>
                <a:ea typeface="+mn-ea"/>
                <a:cs typeface="+mn-cs"/>
              </a:defRPr>
            </a:lvl4pPr>
            <a:lvl5pPr marL="1200150" indent="-228600" algn="l" defTabSz="914400" rtl="0" eaLnBrk="1" latinLnBrk="0" hangingPunct="1">
              <a:lnSpc>
                <a:spcPct val="90000"/>
              </a:lnSpc>
              <a:spcBef>
                <a:spcPts val="800"/>
              </a:spcBef>
              <a:buClr>
                <a:schemeClr val="accent1"/>
              </a:buClr>
              <a:buFont typeface="Arial" panose="020B0604020202020204" pitchFamily="34" charset="0"/>
              <a:buChar char="•"/>
              <a:tabLst/>
              <a:defRPr sz="14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800" dirty="0">
                <a:solidFill>
                  <a:schemeClr val="bg1"/>
                </a:solidFill>
              </a:rPr>
              <a:t>Influencing process change takes </a:t>
            </a:r>
            <a:r>
              <a:rPr lang="en-US" sz="2800" dirty="0" smtClean="0">
                <a:solidFill>
                  <a:schemeClr val="bg1"/>
                </a:solidFill>
              </a:rPr>
              <a:t>time</a:t>
            </a:r>
          </a:p>
          <a:p>
            <a:pPr marL="0" indent="0">
              <a:lnSpc>
                <a:spcPct val="100000"/>
              </a:lnSpc>
              <a:buNone/>
            </a:pPr>
            <a:r>
              <a:rPr lang="en-US" sz="2800" dirty="0" smtClean="0">
                <a:solidFill>
                  <a:schemeClr val="bg1"/>
                </a:solidFill>
              </a:rPr>
              <a:t>Educate</a:t>
            </a:r>
            <a:r>
              <a:rPr lang="en-US" sz="2800" dirty="0">
                <a:solidFill>
                  <a:schemeClr val="bg1"/>
                </a:solidFill>
              </a:rPr>
              <a:t>, build empathy accessible products remove barriers for people with disabilities</a:t>
            </a:r>
            <a:r>
              <a:rPr lang="en-US" sz="2800" dirty="0" smtClean="0">
                <a:solidFill>
                  <a:schemeClr val="bg1"/>
                </a:solidFill>
              </a:rPr>
              <a:t>.</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Empower Engineers to start testing early in process</a:t>
            </a:r>
            <a:endParaRPr lang="en-US" sz="2800" dirty="0">
              <a:solidFill>
                <a:schemeClr val="bg1"/>
              </a:solidFill>
              <a:latin typeface="PayPal Sans Big Medium" panose="020B0603040504040204" pitchFamily="34" charset="0"/>
            </a:endParaRPr>
          </a:p>
        </p:txBody>
      </p:sp>
      <p:grpSp>
        <p:nvGrpSpPr>
          <p:cNvPr id="10" name="Group 9"/>
          <p:cNvGrpSpPr/>
          <p:nvPr/>
        </p:nvGrpSpPr>
        <p:grpSpPr>
          <a:xfrm>
            <a:off x="503238" y="6350761"/>
            <a:ext cx="999330" cy="243258"/>
            <a:chOff x="842963" y="5748338"/>
            <a:chExt cx="1206499" cy="293687"/>
          </a:xfrm>
        </p:grpSpPr>
        <p:sp>
          <p:nvSpPr>
            <p:cNvPr id="14"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32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sp>
        <p:nvSpPr>
          <p:cNvPr id="23" name="Title 22"/>
          <p:cNvSpPr>
            <a:spLocks noGrp="1"/>
          </p:cNvSpPr>
          <p:nvPr>
            <p:ph type="title"/>
          </p:nvPr>
        </p:nvSpPr>
        <p:spPr>
          <a:xfrm>
            <a:off x="559508" y="977704"/>
            <a:ext cx="10164762" cy="2269669"/>
          </a:xfrm>
        </p:spPr>
        <p:txBody>
          <a:bodyPr anchor="ctr">
            <a:noAutofit/>
          </a:bodyPr>
          <a:lstStyle/>
          <a:p>
            <a:pPr>
              <a:lnSpc>
                <a:spcPct val="100000"/>
              </a:lnSpc>
            </a:pPr>
            <a:r>
              <a:rPr lang="en-US" sz="3200" b="1" spc="0" dirty="0" smtClean="0">
                <a:latin typeface="+mj-lt"/>
              </a:rPr>
              <a:t>Introduce </a:t>
            </a:r>
            <a:r>
              <a:rPr lang="en-US" sz="3200" b="1" spc="0" dirty="0">
                <a:latin typeface="+mj-lt"/>
              </a:rPr>
              <a:t>Testing </a:t>
            </a:r>
            <a:r>
              <a:rPr lang="en-US" sz="3200" b="1" spc="0" dirty="0" smtClean="0">
                <a:latin typeface="+mj-lt"/>
              </a:rPr>
              <a:t>templates</a:t>
            </a:r>
            <a:br>
              <a:rPr lang="en-US" sz="3200" b="1" spc="0" dirty="0" smtClean="0">
                <a:latin typeface="+mj-lt"/>
              </a:rPr>
            </a:br>
            <a:r>
              <a:rPr lang="en-US" sz="3200" b="1" spc="0" dirty="0" smtClean="0">
                <a:latin typeface="+mj-lt"/>
              </a:rPr>
              <a:t>Educate </a:t>
            </a:r>
            <a:r>
              <a:rPr lang="en-US" sz="3200" b="1" spc="0" dirty="0">
                <a:latin typeface="+mj-lt"/>
              </a:rPr>
              <a:t>and inspire Test </a:t>
            </a:r>
            <a:r>
              <a:rPr lang="en-US" sz="3200" b="1" spc="0" dirty="0" smtClean="0">
                <a:latin typeface="+mj-lt"/>
              </a:rPr>
              <a:t>Engineers</a:t>
            </a:r>
            <a:br>
              <a:rPr lang="en-US" sz="3200" b="1" spc="0" dirty="0" smtClean="0">
                <a:latin typeface="+mj-lt"/>
              </a:rPr>
            </a:br>
            <a:r>
              <a:rPr lang="en-US" sz="3200" b="1" spc="0" dirty="0" smtClean="0">
                <a:latin typeface="+mj-lt"/>
              </a:rPr>
              <a:t>Work </a:t>
            </a:r>
            <a:r>
              <a:rPr lang="en-US" sz="3200" b="1" spc="0" dirty="0">
                <a:latin typeface="+mj-lt"/>
              </a:rPr>
              <a:t>with QA infra team to bring in Automation</a:t>
            </a:r>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itle 9"/>
          <p:cNvSpPr txBox="1">
            <a:spLocks/>
          </p:cNvSpPr>
          <p:nvPr/>
        </p:nvSpPr>
        <p:spPr>
          <a:xfrm>
            <a:off x="503238" y="573642"/>
            <a:ext cx="4548208" cy="311150"/>
          </a:xfrm>
          <a:prstGeom prst="rect">
            <a:avLst/>
          </a:prstGeom>
          <a:noFill/>
        </p:spPr>
        <p:txBody>
          <a:bodyPr vert="horz" lIns="0" tIns="0" rIns="502920" bIns="0" rtlCol="0" anchor="b">
            <a:normAutofit fontScale="70000" lnSpcReduction="20000"/>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r>
              <a:rPr lang="en-US" b="1" dirty="0" smtClean="0"/>
              <a:t>Test Engineers</a:t>
            </a:r>
            <a:endParaRPr lang="en-US" b="1" dirty="0"/>
          </a:p>
        </p:txBody>
      </p:sp>
      <p:sp>
        <p:nvSpPr>
          <p:cNvPr id="19" name="Title 9"/>
          <p:cNvSpPr txBox="1">
            <a:spLocks/>
          </p:cNvSpPr>
          <p:nvPr/>
        </p:nvSpPr>
        <p:spPr>
          <a:xfrm>
            <a:off x="559508" y="3163958"/>
            <a:ext cx="5053892" cy="320069"/>
          </a:xfrm>
          <a:prstGeom prst="rect">
            <a:avLst/>
          </a:prstGeom>
          <a:noFill/>
        </p:spPr>
        <p:txBody>
          <a:bodyPr vert="horz" lIns="0" tIns="0" rIns="502920" bIns="0" rtlCol="0" anchor="b">
            <a:normAutofit fontScale="70000" lnSpcReduction="20000"/>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r>
              <a:rPr lang="en-US" b="1" dirty="0" smtClean="0"/>
              <a:t>Developers</a:t>
            </a:r>
            <a:endParaRPr lang="en-US" b="1" dirty="0"/>
          </a:p>
        </p:txBody>
      </p:sp>
      <p:sp>
        <p:nvSpPr>
          <p:cNvPr id="20" name="Title 22"/>
          <p:cNvSpPr txBox="1">
            <a:spLocks/>
          </p:cNvSpPr>
          <p:nvPr/>
        </p:nvSpPr>
        <p:spPr>
          <a:xfrm>
            <a:off x="597254" y="3707571"/>
            <a:ext cx="10223146" cy="2509099"/>
          </a:xfrm>
          <a:prstGeom prst="rect">
            <a:avLst/>
          </a:prstGeom>
          <a:noFill/>
        </p:spPr>
        <p:txBody>
          <a:bodyPr vert="horz" lIns="0" tIns="0" rIns="502920" bIns="0" rtlCol="0" anchor="ctr">
            <a:noAutofit/>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pPr>
              <a:lnSpc>
                <a:spcPct val="100000"/>
              </a:lnSpc>
            </a:pPr>
            <a:r>
              <a:rPr lang="en-US" sz="3200" b="1" spc="0" dirty="0" smtClean="0">
                <a:latin typeface="+mj-lt"/>
              </a:rPr>
              <a:t>Have </a:t>
            </a:r>
            <a:r>
              <a:rPr lang="en-US" sz="3200" b="1" spc="0" dirty="0">
                <a:latin typeface="+mj-lt"/>
              </a:rPr>
              <a:t>their own level of testing and have </a:t>
            </a:r>
            <a:r>
              <a:rPr lang="en-US" sz="3200" b="1" spc="0" dirty="0" smtClean="0">
                <a:latin typeface="+mj-lt"/>
              </a:rPr>
              <a:t>separate testing </a:t>
            </a:r>
            <a:r>
              <a:rPr lang="en-US" sz="3200" b="1" spc="0" dirty="0">
                <a:latin typeface="+mj-lt"/>
              </a:rPr>
              <a:t>tools and process (Grunt, </a:t>
            </a:r>
            <a:r>
              <a:rPr lang="en-US" sz="3200" b="1" spc="0" dirty="0" smtClean="0">
                <a:latin typeface="+mj-lt"/>
              </a:rPr>
              <a:t>Gulp)</a:t>
            </a:r>
            <a:r>
              <a:rPr lang="en-US" sz="3200" b="1" spc="0" dirty="0">
                <a:latin typeface="+mj-lt"/>
              </a:rPr>
              <a:t/>
            </a:r>
            <a:br>
              <a:rPr lang="en-US" sz="3200" b="1" spc="0" dirty="0">
                <a:latin typeface="+mj-lt"/>
              </a:rPr>
            </a:br>
            <a:r>
              <a:rPr lang="en-US" sz="3200" b="1" spc="0" dirty="0" smtClean="0">
                <a:latin typeface="+mj-lt"/>
              </a:rPr>
              <a:t/>
            </a:r>
            <a:br>
              <a:rPr lang="en-US" sz="3200" b="1" spc="0" dirty="0" smtClean="0">
                <a:latin typeface="+mj-lt"/>
              </a:rPr>
            </a:br>
            <a:r>
              <a:rPr lang="en-US" sz="3200" b="1" spc="0" dirty="0" smtClean="0">
                <a:latin typeface="+mj-lt"/>
              </a:rPr>
              <a:t>Find tools that </a:t>
            </a:r>
            <a:r>
              <a:rPr lang="en-US" sz="3200" b="1" spc="0" dirty="0">
                <a:latin typeface="+mj-lt"/>
              </a:rPr>
              <a:t>can integrate into their existing  processes/test tools if possible.</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itle 22"/>
          <p:cNvSpPr txBox="1">
            <a:spLocks/>
          </p:cNvSpPr>
          <p:nvPr/>
        </p:nvSpPr>
        <p:spPr>
          <a:xfrm>
            <a:off x="691270" y="1651001"/>
            <a:ext cx="10065630" cy="4454187"/>
          </a:xfrm>
          <a:prstGeom prst="rect">
            <a:avLst/>
          </a:prstGeom>
          <a:noFill/>
        </p:spPr>
        <p:txBody>
          <a:bodyPr vert="horz" lIns="0" tIns="0" rIns="502920" bIns="0" rtlCol="0" anchor="ctr">
            <a:noAutofit/>
          </a:bodyPr>
          <a:lstStyle>
            <a:lvl1pPr algn="l" defTabSz="914400" rtl="0" eaLnBrk="1" latinLnBrk="0" hangingPunct="1">
              <a:lnSpc>
                <a:spcPct val="85000"/>
              </a:lnSpc>
              <a:spcBef>
                <a:spcPct val="0"/>
              </a:spcBef>
              <a:buNone/>
              <a:defRPr sz="4400" kern="1200" spc="300">
                <a:solidFill>
                  <a:schemeClr val="bg1"/>
                </a:solidFill>
                <a:latin typeface="PayPal Sans Big Thin" panose="020B0403040504040204" pitchFamily="34" charset="0"/>
                <a:ea typeface="+mj-ea"/>
                <a:cs typeface="+mj-cs"/>
              </a:defRPr>
            </a:lvl1pPr>
          </a:lstStyle>
          <a:p>
            <a:pPr>
              <a:lnSpc>
                <a:spcPct val="100000"/>
              </a:lnSpc>
            </a:pPr>
            <a:r>
              <a:rPr lang="en-US" sz="3200" b="1" spc="0" dirty="0" smtClean="0">
                <a:latin typeface="+mj-lt"/>
              </a:rPr>
              <a:t>Tool that </a:t>
            </a:r>
            <a:r>
              <a:rPr lang="en-US" sz="3200" b="1" spc="0" dirty="0">
                <a:latin typeface="+mj-lt"/>
              </a:rPr>
              <a:t>can </a:t>
            </a:r>
            <a:r>
              <a:rPr lang="en-US" sz="3200" b="1" spc="0" dirty="0" smtClean="0">
                <a:latin typeface="+mj-lt"/>
              </a:rPr>
              <a:t>work </a:t>
            </a:r>
            <a:r>
              <a:rPr lang="en-US" sz="3200" b="1" spc="0" dirty="0" smtClean="0">
                <a:latin typeface="+mj-lt"/>
              </a:rPr>
              <a:t>for both </a:t>
            </a:r>
            <a:r>
              <a:rPr lang="en-US" sz="3200" b="1" spc="0" dirty="0" smtClean="0">
                <a:latin typeface="+mj-lt"/>
              </a:rPr>
              <a:t>Developers and QA </a:t>
            </a:r>
            <a:br>
              <a:rPr lang="en-US" sz="3200" b="1" spc="0" dirty="0" smtClean="0">
                <a:latin typeface="+mj-lt"/>
              </a:rPr>
            </a:br>
            <a:r>
              <a:rPr lang="en-US" sz="3200" b="1" spc="0" dirty="0" smtClean="0">
                <a:latin typeface="+mj-lt"/>
              </a:rPr>
              <a:t/>
            </a:r>
            <a:br>
              <a:rPr lang="en-US" sz="3200" b="1" spc="0" dirty="0" smtClean="0">
                <a:latin typeface="+mj-lt"/>
              </a:rPr>
            </a:br>
            <a:r>
              <a:rPr lang="en-US" sz="3200" b="1" spc="0" dirty="0" smtClean="0">
                <a:latin typeface="+mj-lt"/>
              </a:rPr>
              <a:t>Both Developer and QA should test early in cycle</a:t>
            </a:r>
            <a:endParaRPr lang="en-US" sz="3200" b="1" spc="0" dirty="0">
              <a:latin typeface="+mj-lt"/>
            </a:endParaRPr>
          </a:p>
        </p:txBody>
      </p:sp>
      <p:sp>
        <p:nvSpPr>
          <p:cNvPr id="2" name="Title 1"/>
          <p:cNvSpPr>
            <a:spLocks noGrp="1"/>
          </p:cNvSpPr>
          <p:nvPr>
            <p:ph type="title"/>
          </p:nvPr>
        </p:nvSpPr>
        <p:spPr>
          <a:xfrm>
            <a:off x="710994" y="488951"/>
            <a:ext cx="10980944" cy="996949"/>
          </a:xfrm>
        </p:spPr>
        <p:txBody>
          <a:bodyPr/>
          <a:lstStyle/>
          <a:p>
            <a:r>
              <a:rPr lang="en-US" dirty="0" smtClean="0"/>
              <a:t>AIM</a:t>
            </a:r>
            <a:endParaRPr lang="en-US" dirty="0"/>
          </a:p>
        </p:txBody>
      </p:sp>
    </p:spTree>
    <p:extLst>
      <p:ext uri="{BB962C8B-B14F-4D97-AF65-F5344CB8AC3E}">
        <p14:creationId xmlns:p14="http://schemas.microsoft.com/office/powerpoint/2010/main" val="190944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creen Shot 2015-03-19 at 4.34.20 PM.png"/>
          <p:cNvPicPr/>
          <p:nvPr/>
        </p:nvPicPr>
        <p:blipFill rotWithShape="1">
          <a:blip r:embed="rId3">
            <a:extLst/>
          </a:blip>
          <a:srcRect l="5056" t="4897" r="5058" b="32614"/>
          <a:stretch/>
        </p:blipFill>
        <p:spPr>
          <a:xfrm>
            <a:off x="0" y="0"/>
            <a:ext cx="12192000" cy="6858000"/>
          </a:xfrm>
          <a:prstGeom prst="rect">
            <a:avLst/>
          </a:prstGeom>
          <a:noFill/>
          <a:ln>
            <a:noFill/>
          </a:ln>
        </p:spPr>
      </p:pic>
      <p:sp>
        <p:nvSpPr>
          <p:cNvPr id="4" name="Footer Placeholder 3"/>
          <p:cNvSpPr>
            <a:spLocks noGrp="1"/>
          </p:cNvSpPr>
          <p:nvPr>
            <p:ph type="ftr" sz="quarter" idx="3"/>
          </p:nvPr>
        </p:nvSpPr>
        <p:spPr/>
        <p:txBody>
          <a:bodyPr/>
          <a:lstStyle/>
          <a:p>
            <a:endParaRPr lang="en-US" dirty="0"/>
          </a:p>
        </p:txBody>
      </p:sp>
      <p:grpSp>
        <p:nvGrpSpPr>
          <p:cNvPr id="7" name="Group 6"/>
          <p:cNvGrpSpPr/>
          <p:nvPr/>
        </p:nvGrpSpPr>
        <p:grpSpPr>
          <a:xfrm>
            <a:off x="503238" y="6350761"/>
            <a:ext cx="999330" cy="243258"/>
            <a:chOff x="842963" y="5748338"/>
            <a:chExt cx="1206499" cy="293687"/>
          </a:xfrm>
        </p:grpSpPr>
        <p:sp>
          <p:nvSpPr>
            <p:cNvPr id="8"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2"/>
          <p:cNvSpPr>
            <a:spLocks noGrp="1"/>
          </p:cNvSpPr>
          <p:nvPr>
            <p:ph type="title"/>
          </p:nvPr>
        </p:nvSpPr>
        <p:spPr>
          <a:xfrm>
            <a:off x="503239" y="488950"/>
            <a:ext cx="8526461" cy="788988"/>
          </a:xfrm>
        </p:spPr>
        <p:txBody>
          <a:bodyPr>
            <a:normAutofit/>
          </a:bodyPr>
          <a:lstStyle/>
          <a:p>
            <a:r>
              <a:rPr lang="en-US" dirty="0" smtClean="0"/>
              <a:t>Other Challenges</a:t>
            </a:r>
            <a:endParaRPr lang="en-US" b="1" dirty="0"/>
          </a:p>
        </p:txBody>
      </p:sp>
      <p:sp>
        <p:nvSpPr>
          <p:cNvPr id="25" name="Content Placeholder 4"/>
          <p:cNvSpPr txBox="1">
            <a:spLocks/>
          </p:cNvSpPr>
          <p:nvPr/>
        </p:nvSpPr>
        <p:spPr>
          <a:xfrm>
            <a:off x="607116" y="1364930"/>
            <a:ext cx="10632384" cy="4824413"/>
          </a:xfrm>
          <a:prstGeom prst="rect">
            <a:avLst/>
          </a:prstGeom>
        </p:spPr>
        <p:txBody>
          <a:bodyPr vert="horz" lIns="0" tIns="0" rIns="0" bIns="0" rtlCol="0">
            <a:normAutofit/>
          </a:bodyP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sz="2000" kern="1200">
                <a:solidFill>
                  <a:schemeClr val="bg1">
                    <a:alpha val="60000"/>
                  </a:schemeClr>
                </a:solidFill>
                <a:latin typeface="+mn-lt"/>
                <a:ea typeface="+mn-ea"/>
                <a:cs typeface="+mn-cs"/>
              </a:defRPr>
            </a:lvl1pPr>
            <a:lvl2pPr marL="457200" indent="0" algn="l" defTabSz="914400" rtl="0" eaLnBrk="1" latinLnBrk="0" hangingPunct="1">
              <a:lnSpc>
                <a:spcPct val="90000"/>
              </a:lnSpc>
              <a:spcBef>
                <a:spcPts val="800"/>
              </a:spcBef>
              <a:buClr>
                <a:schemeClr val="accent1"/>
              </a:buClr>
              <a:buFont typeface="Century Gothic" panose="020B0502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Century Gothic" panose="020B0502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tabLst/>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spcBef>
                <a:spcPts val="1200"/>
              </a:spcBef>
            </a:pPr>
            <a:r>
              <a:rPr lang="en-US" b="1" dirty="0" smtClean="0">
                <a:solidFill>
                  <a:schemeClr val="bg1"/>
                </a:solidFill>
              </a:rPr>
              <a:t>Finding the right </a:t>
            </a:r>
            <a:r>
              <a:rPr lang="en-US" b="1" dirty="0" smtClean="0">
                <a:solidFill>
                  <a:schemeClr val="bg1"/>
                </a:solidFill>
              </a:rPr>
              <a:t>Tool – Search </a:t>
            </a:r>
            <a:r>
              <a:rPr lang="en-US" b="1" dirty="0">
                <a:solidFill>
                  <a:schemeClr val="bg1"/>
                </a:solidFill>
              </a:rPr>
              <a:t> </a:t>
            </a:r>
            <a:r>
              <a:rPr lang="en-US" dirty="0" smtClean="0">
                <a:solidFill>
                  <a:schemeClr val="bg1"/>
                </a:solidFill>
                <a:hlinkClick r:id="rId4"/>
              </a:rPr>
              <a:t>https</a:t>
            </a:r>
            <a:r>
              <a:rPr lang="en-US" dirty="0">
                <a:solidFill>
                  <a:schemeClr val="bg1"/>
                </a:solidFill>
                <a:hlinkClick r:id="rId4"/>
              </a:rPr>
              <a:t>://www.w3.org/WAI/ER/tools</a:t>
            </a:r>
            <a:r>
              <a:rPr lang="en-US" dirty="0" smtClean="0">
                <a:solidFill>
                  <a:schemeClr val="bg1"/>
                </a:solidFill>
                <a:hlinkClick r:id="rId4"/>
              </a:rPr>
              <a:t>/</a:t>
            </a:r>
            <a:r>
              <a:rPr lang="en-US" dirty="0" smtClean="0">
                <a:solidFill>
                  <a:schemeClr val="bg1"/>
                </a:solidFill>
              </a:rPr>
              <a:t> </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b="1" dirty="0" smtClean="0">
                <a:solidFill>
                  <a:schemeClr val="bg1"/>
                </a:solidFill>
              </a:rPr>
              <a:t>Automation </a:t>
            </a:r>
            <a:r>
              <a:rPr lang="en-US" b="1" dirty="0" smtClean="0">
                <a:solidFill>
                  <a:schemeClr val="bg1"/>
                </a:solidFill>
              </a:rPr>
              <a:t>Framework is already in place</a:t>
            </a:r>
          </a:p>
          <a:p>
            <a:pPr marL="457200" indent="-457200">
              <a:spcBef>
                <a:spcPts val="1200"/>
              </a:spcBef>
              <a:buClr>
                <a:schemeClr val="bg1"/>
              </a:buClr>
              <a:buFont typeface="+mj-lt"/>
              <a:buAutoNum type="arabicPeriod"/>
            </a:pPr>
            <a:r>
              <a:rPr lang="en-US" dirty="0" smtClean="0">
                <a:solidFill>
                  <a:schemeClr val="bg1"/>
                </a:solidFill>
              </a:rPr>
              <a:t>Include a tool into existing continuous integration framework</a:t>
            </a:r>
          </a:p>
          <a:p>
            <a:pPr marL="457200" indent="-457200">
              <a:spcBef>
                <a:spcPts val="1200"/>
              </a:spcBef>
              <a:buClr>
                <a:schemeClr val="bg1"/>
              </a:buClr>
              <a:buFont typeface="+mj-lt"/>
              <a:buAutoNum type="arabicPeriod"/>
            </a:pPr>
            <a:r>
              <a:rPr lang="en-US" dirty="0" smtClean="0">
                <a:solidFill>
                  <a:schemeClr val="bg1"/>
                </a:solidFill>
              </a:rPr>
              <a:t>Java Framework</a:t>
            </a:r>
          </a:p>
          <a:p>
            <a:pPr marL="457200" indent="-457200">
              <a:spcBef>
                <a:spcPts val="1200"/>
              </a:spcBef>
              <a:buClr>
                <a:schemeClr val="bg1"/>
              </a:buClr>
              <a:buFont typeface="+mj-lt"/>
              <a:buAutoNum type="arabicPeriod"/>
            </a:pPr>
            <a:r>
              <a:rPr lang="en-US" dirty="0" smtClean="0">
                <a:solidFill>
                  <a:schemeClr val="bg1"/>
                </a:solidFill>
              </a:rPr>
              <a:t>Test cases are already written and reside in Test Suite, can’t ask them to write accessibility test cases </a:t>
            </a:r>
          </a:p>
          <a:p>
            <a:pPr marL="457200" indent="-457200">
              <a:spcBef>
                <a:spcPts val="1200"/>
              </a:spcBef>
              <a:buClr>
                <a:schemeClr val="bg1"/>
              </a:buClr>
              <a:buFont typeface="+mj-lt"/>
              <a:buAutoNum type="arabicPeriod"/>
            </a:pPr>
            <a:r>
              <a:rPr lang="en-US" dirty="0" smtClean="0">
                <a:solidFill>
                  <a:schemeClr val="bg1"/>
                </a:solidFill>
              </a:rPr>
              <a:t>No control over QA Environment, so difficult to inject new accessibility framework</a:t>
            </a:r>
          </a:p>
          <a:p>
            <a:pPr marL="457200" indent="-457200">
              <a:spcBef>
                <a:spcPts val="1200"/>
              </a:spcBef>
              <a:buClr>
                <a:schemeClr val="bg1"/>
              </a:buClr>
              <a:buFont typeface="+mj-lt"/>
              <a:buAutoNum type="arabicPeriod"/>
            </a:pPr>
            <a:r>
              <a:rPr lang="en-US" dirty="0" smtClean="0">
                <a:solidFill>
                  <a:schemeClr val="bg1"/>
                </a:solidFill>
              </a:rPr>
              <a:t>QA infra team upgrade their tools, need to maintain the tool and test cases</a:t>
            </a:r>
          </a:p>
          <a:p>
            <a:pPr marL="285750" indent="-285750">
              <a:spcBef>
                <a:spcPts val="1200"/>
              </a:spcBef>
              <a:buFont typeface="Arial" charset="0"/>
              <a:buChar char="•"/>
            </a:pPr>
            <a:endParaRPr lang="en-US" dirty="0" smtClean="0">
              <a:solidFill>
                <a:schemeClr val="bg1"/>
              </a:solidFill>
            </a:endParaRPr>
          </a:p>
          <a:p>
            <a:pPr marL="285750" indent="-285750">
              <a:spcBef>
                <a:spcPts val="1200"/>
              </a:spcBef>
              <a:buFont typeface="Arial" charset="0"/>
              <a:buChar char="•"/>
            </a:pPr>
            <a:endParaRPr lang="en-US" dirty="0" smtClean="0">
              <a:solidFill>
                <a:schemeClr val="bg1"/>
              </a:solidFill>
            </a:endParaRPr>
          </a:p>
        </p:txBody>
      </p:sp>
    </p:spTree>
    <p:extLst>
      <p:ext uri="{BB962C8B-B14F-4D97-AF65-F5344CB8AC3E}">
        <p14:creationId xmlns:p14="http://schemas.microsoft.com/office/powerpoint/2010/main" val="110839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ue Gradient Section">
  <a:themeElements>
    <a:clrScheme name="PYL">
      <a:dk1>
        <a:sysClr val="windowText" lastClr="000000"/>
      </a:dk1>
      <a:lt1>
        <a:sysClr val="window" lastClr="FFFFFF"/>
      </a:lt1>
      <a:dk2>
        <a:srgbClr val="333333"/>
      </a:dk2>
      <a:lt2>
        <a:srgbClr val="808080"/>
      </a:lt2>
      <a:accent1>
        <a:srgbClr val="009CDE"/>
      </a:accent1>
      <a:accent2>
        <a:srgbClr val="003087"/>
      </a:accent2>
      <a:accent3>
        <a:srgbClr val="640487"/>
      </a:accent3>
      <a:accent4>
        <a:srgbClr val="DE0063"/>
      </a:accent4>
      <a:accent5>
        <a:srgbClr val="FF9600"/>
      </a:accent5>
      <a:accent6>
        <a:srgbClr val="00CF92"/>
      </a:accent6>
      <a:hlink>
        <a:srgbClr val="003087"/>
      </a:hlink>
      <a:folHlink>
        <a:srgbClr val="640487"/>
      </a:folHlink>
    </a:clrScheme>
    <a:fontScheme name="PYL">
      <a:majorFont>
        <a:latin typeface="PayPal Sans Big"/>
        <a:ea typeface=""/>
        <a:cs typeface=""/>
      </a:majorFont>
      <a:minorFont>
        <a:latin typeface="PayPal Sans Big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19243</TotalTime>
  <Words>601</Words>
  <Application>Microsoft Macintosh PowerPoint</Application>
  <PresentationFormat>Widescreen</PresentationFormat>
  <Paragraphs>99</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Century Gothic</vt:lpstr>
      <vt:lpstr>PayPal Forward</vt:lpstr>
      <vt:lpstr>PayPal Sans Big</vt:lpstr>
      <vt:lpstr>PayPal Sans Big Light</vt:lpstr>
      <vt:lpstr>PayPal Sans Big Medium</vt:lpstr>
      <vt:lpstr>PayPal Sans Big Thin</vt:lpstr>
      <vt:lpstr>Arial</vt:lpstr>
      <vt:lpstr>Blue Gradient Section</vt:lpstr>
      <vt:lpstr>Integrating Accessibility testing with automation frameworks </vt:lpstr>
      <vt:lpstr>Bootstrap Accessibility Plugin,  Skipto plugin,  amCharts plugin,  AATT HTML5 Accessible Video Player    http://paypal.github.io/a11y/    </vt:lpstr>
      <vt:lpstr>Table of contents</vt:lpstr>
      <vt:lpstr>PowerPoint Presentation</vt:lpstr>
      <vt:lpstr>PowerPoint Presentation</vt:lpstr>
      <vt:lpstr>Steps</vt:lpstr>
      <vt:lpstr>Introduce Testing templates Educate and inspire Test Engineers Work with QA infra team to bring in Automation</vt:lpstr>
      <vt:lpstr>AIM</vt:lpstr>
      <vt:lpstr>Other Challenges</vt:lpstr>
      <vt:lpstr>AATT was Born</vt:lpstr>
      <vt:lpstr>AATT was Born (Contd.)</vt:lpstr>
      <vt:lpstr>Architecture</vt:lpstr>
      <vt:lpstr>Customization</vt:lpstr>
      <vt:lpstr>How to get it running</vt:lpstr>
      <vt:lpstr>Configuration</vt:lpstr>
      <vt:lpstr>Advantages</vt:lpstr>
      <vt:lpstr>DEMO</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AriesW</dc:creator>
  <cp:lastModifiedBy>Prem Nawaz Khan Maraikayar</cp:lastModifiedBy>
  <cp:revision>813</cp:revision>
  <dcterms:created xsi:type="dcterms:W3CDTF">2015-08-14T15:23:08Z</dcterms:created>
  <dcterms:modified xsi:type="dcterms:W3CDTF">2016-03-03T16:56:15Z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7E1AC36F-5BFB-41F8-84E0-F030A8E5BB01</vt:lpwstr>
  </property>
  <property fmtid="{D5CDD505-2E9C-101B-9397-08002B2CF9AE}" pid="3" name="ArticulatePath">
    <vt:lpwstr>PYL29051_F</vt:lpwstr>
  </property>
</Properties>
</file>