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23"/>
  </p:notesMasterIdLst>
  <p:sldIdLst>
    <p:sldId id="256" r:id="rId5"/>
    <p:sldId id="2146847054" r:id="rId6"/>
    <p:sldId id="262" r:id="rId7"/>
    <p:sldId id="263" r:id="rId8"/>
    <p:sldId id="2146847060" r:id="rId9"/>
    <p:sldId id="2146847061" r:id="rId10"/>
    <p:sldId id="265" r:id="rId11"/>
    <p:sldId id="266" r:id="rId12"/>
    <p:sldId id="2146847062" r:id="rId13"/>
    <p:sldId id="267" r:id="rId14"/>
    <p:sldId id="2146847063" r:id="rId15"/>
    <p:sldId id="2146847057" r:id="rId16"/>
    <p:sldId id="2146847058" r:id="rId17"/>
    <p:sldId id="2146847059"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0700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29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384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82B9-B8EE-4375-B6FF-88FA6ABB15D9}" type="datetime1">
              <a:rPr lang="en-US" smtClean="0"/>
              <a:t>4/8/2024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12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7646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FFD690-9426-415D-8B65-26881E07B2D4}" type="datetime1">
              <a:rPr lang="en-US" smtClean="0"/>
              <a:t>4/8/2024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4864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D291B17-9318-49DB-B28B-6E5994AE9581}" type="datetime1">
              <a:rPr lang="en-US" smtClean="0"/>
              <a:t>4/8/2024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1511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7213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888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2589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E18DB4A-8810-4A10-AD5C-D5E2C667F5B3}" type="datetime1">
              <a:rPr lang="en-US" smtClean="0"/>
              <a:t>4/8/2024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76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8167CEBB-207B-9DDF-1EEA-93C3851384AF}"/>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71514167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000" b="1" dirty="0">
                <a:solidFill>
                  <a:schemeClr val="accent1">
                    <a:lumMod val="75000"/>
                  </a:schemeClr>
                </a:solidFill>
                <a:latin typeface="Aptos Narrow" panose="020B0004020202020204" pitchFamily="34" charset="0"/>
                <a:cs typeface="Arial"/>
              </a:rPr>
              <a:t>CAPSTONE PROJECT</a:t>
            </a:r>
            <a:endParaRPr lang="en-US" b="1" dirty="0">
              <a:solidFill>
                <a:schemeClr val="accent1"/>
              </a:solidFill>
              <a:latin typeface="Aptos Narrow" panose="020B0004020202020204" pitchFamily="34" charset="0"/>
              <a:cs typeface="Arial" panose="020B0604020202020204" pitchFamily="34" charset="0"/>
            </a:endParaRPr>
          </a:p>
        </p:txBody>
      </p:sp>
      <p:sp>
        <p:nvSpPr>
          <p:cNvPr id="4" name="TextBox 3"/>
          <p:cNvSpPr txBox="1"/>
          <p:nvPr/>
        </p:nvSpPr>
        <p:spPr>
          <a:xfrm>
            <a:off x="6096000" y="4865484"/>
            <a:ext cx="975948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ptos Narrow" panose="020B0004020202020204" pitchFamily="34" charset="0"/>
                <a:cs typeface="Times New Roman" panose="02020603050405020304" pitchFamily="18" charset="0"/>
              </a:rPr>
              <a:t>Presented By: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Shalini B  - College Of Engineering, Guindy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		      Anna University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		      Department of Computer Science</a:t>
            </a:r>
          </a:p>
          <a:p>
            <a:endParaRPr lang="en-US" sz="2000" b="1" dirty="0">
              <a:solidFill>
                <a:schemeClr val="accent1">
                  <a:lumMod val="75000"/>
                </a:schemeClr>
              </a:solidFill>
              <a:latin typeface="Aptos Narrow" panose="020B0004020202020204" pitchFamily="34" charset="0"/>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140227"/>
            <a:ext cx="7729728" cy="1188720"/>
          </a:xfrm>
        </p:spPr>
        <p:txBody>
          <a:bodyPr>
            <a:normAutofit/>
          </a:bodyPr>
          <a:lstStyle/>
          <a:p>
            <a:r>
              <a:rPr lang="en-US" sz="4400" b="1">
                <a:solidFill>
                  <a:schemeClr val="accent1"/>
                </a:solidFill>
                <a:latin typeface="Aptos Narrow" panose="020B0004020202020204" pitchFamily="34" charset="0"/>
                <a:ea typeface="+mj-lt"/>
                <a:cs typeface="Arial"/>
              </a:rPr>
              <a:t>Result</a:t>
            </a:r>
            <a:endParaRPr lang="en-US">
              <a:latin typeface="Aptos Narrow" panose="020B0004020202020204" pitchFamily="34"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latin typeface="Aptos Narrow" panose="020B0004020202020204" pitchFamily="34" charset="0"/>
              </a:rPr>
              <a:t>The keylogger application successfully captures and logs keyboard events in real-time, providing insights into user input behavior and patterns.</a:t>
            </a:r>
          </a:p>
          <a:p>
            <a:pPr marL="0" indent="0">
              <a:buNone/>
            </a:pPr>
            <a:endParaRPr lang="en-US" sz="2400" dirty="0">
              <a:latin typeface="Aptos Narrow" panose="020B0004020202020204" pitchFamily="34" charset="0"/>
            </a:endParaRPr>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140227"/>
            <a:ext cx="7729728" cy="1188720"/>
          </a:xfrm>
        </p:spPr>
        <p:txBody>
          <a:bodyPr>
            <a:normAutofit/>
          </a:bodyPr>
          <a:lstStyle/>
          <a:p>
            <a:r>
              <a:rPr lang="en-US" sz="4400" b="1" dirty="0">
                <a:solidFill>
                  <a:schemeClr val="accent1"/>
                </a:solidFill>
                <a:latin typeface="Aptos Narrow" panose="020B0004020202020204" pitchFamily="34" charset="0"/>
                <a:ea typeface="+mj-lt"/>
                <a:cs typeface="Arial"/>
              </a:rPr>
              <a:t>code</a:t>
            </a:r>
            <a:endParaRPr lang="en-US" dirty="0">
              <a:latin typeface="Aptos Narrow" panose="020B0004020202020204" pitchFamily="34" charset="0"/>
            </a:endParaRPr>
          </a:p>
        </p:txBody>
      </p:sp>
      <p:pic>
        <p:nvPicPr>
          <p:cNvPr id="10" name="Picture 9">
            <a:extLst>
              <a:ext uri="{FF2B5EF4-FFF2-40B4-BE49-F238E27FC236}">
                <a16:creationId xmlns:a16="http://schemas.microsoft.com/office/drawing/2014/main" id="{40744B2E-A682-6E45-3652-557F332CA7E3}"/>
              </a:ext>
            </a:extLst>
          </p:cNvPr>
          <p:cNvPicPr>
            <a:picLocks noChangeAspect="1"/>
          </p:cNvPicPr>
          <p:nvPr/>
        </p:nvPicPr>
        <p:blipFill>
          <a:blip r:embed="rId2"/>
          <a:stretch>
            <a:fillRect/>
          </a:stretch>
        </p:blipFill>
        <p:spPr>
          <a:xfrm>
            <a:off x="6692500" y="1717830"/>
            <a:ext cx="5197290" cy="4816257"/>
          </a:xfrm>
          <a:prstGeom prst="rect">
            <a:avLst/>
          </a:prstGeom>
        </p:spPr>
      </p:pic>
      <p:pic>
        <p:nvPicPr>
          <p:cNvPr id="12" name="Picture 11">
            <a:extLst>
              <a:ext uri="{FF2B5EF4-FFF2-40B4-BE49-F238E27FC236}">
                <a16:creationId xmlns:a16="http://schemas.microsoft.com/office/drawing/2014/main" id="{D4EADF2C-61AB-D162-E3A0-9DB94BC8FC77}"/>
              </a:ext>
            </a:extLst>
          </p:cNvPr>
          <p:cNvPicPr>
            <a:picLocks noChangeAspect="1"/>
          </p:cNvPicPr>
          <p:nvPr/>
        </p:nvPicPr>
        <p:blipFill>
          <a:blip r:embed="rId3"/>
          <a:stretch>
            <a:fillRect/>
          </a:stretch>
        </p:blipFill>
        <p:spPr>
          <a:xfrm>
            <a:off x="606896" y="1980197"/>
            <a:ext cx="5920028" cy="3939881"/>
          </a:xfrm>
          <a:prstGeom prst="rect">
            <a:avLst/>
          </a:prstGeom>
        </p:spPr>
      </p:pic>
    </p:spTree>
    <p:extLst>
      <p:ext uri="{BB962C8B-B14F-4D97-AF65-F5344CB8AC3E}">
        <p14:creationId xmlns:p14="http://schemas.microsoft.com/office/powerpoint/2010/main" val="13572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2130583" y="428665"/>
            <a:ext cx="7729728" cy="1188720"/>
          </a:xfrm>
        </p:spPr>
        <p:txBody>
          <a:bodyPr>
            <a:normAutofit/>
          </a:bodyPr>
          <a:lstStyle/>
          <a:p>
            <a:r>
              <a:rPr lang="en-IN" sz="3600" dirty="0" err="1">
                <a:latin typeface="Aptos Narrow" panose="020B0004020202020204" pitchFamily="34" charset="0"/>
              </a:rPr>
              <a:t>Key_log</a:t>
            </a:r>
            <a:r>
              <a:rPr lang="en-IN" sz="3600" dirty="0">
                <a:latin typeface="Aptos Narrow" panose="020B0004020202020204" pitchFamily="34" charset="0"/>
              </a:rPr>
              <a:t> </a:t>
            </a:r>
            <a:r>
              <a:rPr lang="en-IN" sz="3600" dirty="0" err="1">
                <a:latin typeface="Aptos Narrow" panose="020B0004020202020204" pitchFamily="34" charset="0"/>
              </a:rPr>
              <a:t>json</a:t>
            </a:r>
            <a:r>
              <a:rPr lang="en-IN" sz="3600" dirty="0">
                <a:latin typeface="Aptos Narrow" panose="020B0004020202020204" pitchFamily="34" charset="0"/>
              </a:rPr>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rcRect/>
          <a:stretch/>
        </p:blipFill>
        <p:spPr>
          <a:xfrm>
            <a:off x="2016569" y="1791720"/>
            <a:ext cx="305992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rcRect/>
          <a:stretch/>
        </p:blipFill>
        <p:spPr>
          <a:xfrm>
            <a:off x="6758152" y="1791720"/>
            <a:ext cx="3477250"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rcRect/>
          <a:stretch/>
        </p:blipFill>
        <p:spPr>
          <a:xfrm>
            <a:off x="1472992" y="914399"/>
            <a:ext cx="3307129"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rcRect/>
          <a:stretch/>
        </p:blipFill>
        <p:spPr>
          <a:xfrm>
            <a:off x="6280648" y="1051032"/>
            <a:ext cx="4029568" cy="4939863"/>
          </a:xfrm>
          <a:prstGeom prst="rect">
            <a:avLst/>
          </a:prstGeom>
        </p:spPr>
      </p:pic>
    </p:spTree>
    <p:extLst>
      <p:ext uri="{BB962C8B-B14F-4D97-AF65-F5344CB8AC3E}">
        <p14:creationId xmlns:p14="http://schemas.microsoft.com/office/powerpoint/2010/main" val="27701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600" dirty="0" err="1">
                <a:latin typeface="Aptos Narrow" panose="020B0004020202020204" pitchFamily="34" charset="0"/>
              </a:rPr>
              <a:t>Key_log</a:t>
            </a:r>
            <a:r>
              <a:rPr lang="en-IN" sz="3600" dirty="0">
                <a:latin typeface="Aptos Narrow" panose="020B0004020202020204" pitchFamily="34" charset="0"/>
              </a:rPr>
              <a:t> file</a:t>
            </a:r>
          </a:p>
        </p:txBody>
      </p:sp>
      <p:pic>
        <p:nvPicPr>
          <p:cNvPr id="5" name="Picture 4">
            <a:extLst>
              <a:ext uri="{FF2B5EF4-FFF2-40B4-BE49-F238E27FC236}">
                <a16:creationId xmlns:a16="http://schemas.microsoft.com/office/drawing/2014/main" id="{79CDCC24-B918-A9D5-D677-7F6568972507}"/>
              </a:ext>
            </a:extLst>
          </p:cNvPr>
          <p:cNvPicPr>
            <a:picLocks noChangeAspect="1"/>
          </p:cNvPicPr>
          <p:nvPr/>
        </p:nvPicPr>
        <p:blipFill>
          <a:blip r:embed="rId2"/>
          <a:stretch>
            <a:fillRect/>
          </a:stretch>
        </p:blipFill>
        <p:spPr>
          <a:xfrm>
            <a:off x="2231136" y="2915404"/>
            <a:ext cx="8449518" cy="1477920"/>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273776"/>
            <a:ext cx="7729728" cy="1188720"/>
          </a:xfrm>
        </p:spPr>
        <p:txBody>
          <a:bodyPr>
            <a:normAutofit/>
          </a:bodyPr>
          <a:lstStyle/>
          <a:p>
            <a:r>
              <a:rPr lang="en-US" sz="4800" b="1">
                <a:solidFill>
                  <a:schemeClr val="accent1"/>
                </a:solidFill>
                <a:latin typeface="Aptos Narrow" panose="020B0004020202020204" pitchFamily="34" charset="0"/>
                <a:ea typeface="+mj-lt"/>
                <a:cs typeface="Arial"/>
              </a:rPr>
              <a:t>Conclusion</a:t>
            </a:r>
            <a:endParaRPr lang="en-US" sz="3200">
              <a:latin typeface="Aptos Narrow" panose="020B00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76088" y="1462496"/>
            <a:ext cx="11029615" cy="5136481"/>
          </a:xfrm>
        </p:spPr>
        <p:txBody>
          <a:bodyPr>
            <a:normAutofit lnSpcReduction="10000"/>
          </a:bodyPr>
          <a:lstStyle/>
          <a:p>
            <a:pPr marL="305435" indent="-305435"/>
            <a:r>
              <a:rPr lang="en-US" sz="2400" b="1" dirty="0">
                <a:latin typeface="Aptos Narrow" panose="020B0004020202020204" pitchFamily="34" charset="0"/>
              </a:rPr>
              <a:t>Key Points:</a:t>
            </a:r>
          </a:p>
          <a:p>
            <a:pPr marL="899435" lvl="2" indent="-305435"/>
            <a:r>
              <a:rPr lang="en-US" sz="1800" dirty="0">
                <a:latin typeface="Aptos Narrow" panose="020B0004020202020204" pitchFamily="34" charset="0"/>
              </a:rPr>
              <a:t>The keylogger application captures and logs keyboard events in real-time, bolstering security monitoring efforts.</a:t>
            </a:r>
          </a:p>
          <a:p>
            <a:pPr marL="899435" lvl="2" indent="-305435"/>
            <a:r>
              <a:rPr lang="en-US" sz="1800" dirty="0">
                <a:latin typeface="Aptos Narrow" panose="020B0004020202020204" pitchFamily="34" charset="0"/>
              </a:rPr>
              <a:t>Real-time monitoring facilitates prompt detection of suspicious keystrokes, enhancing cybersecurity measures.</a:t>
            </a:r>
          </a:p>
          <a:p>
            <a:pPr marL="305435" indent="-305435"/>
            <a:r>
              <a:rPr lang="en-US" sz="2400" b="1" dirty="0">
                <a:latin typeface="Aptos Narrow" panose="020B0004020202020204" pitchFamily="34" charset="0"/>
              </a:rPr>
              <a:t>Challenges Faced:</a:t>
            </a:r>
          </a:p>
          <a:p>
            <a:pPr marL="899435" lvl="2" indent="-305435"/>
            <a:r>
              <a:rPr lang="en-US" sz="1800" dirty="0">
                <a:latin typeface="Aptos Narrow" panose="020B0004020202020204" pitchFamily="34" charset="0"/>
              </a:rPr>
              <a:t>Ensuring compatibility across different operating systems.</a:t>
            </a:r>
          </a:p>
          <a:p>
            <a:pPr marL="899435" lvl="2" indent="-305435"/>
            <a:r>
              <a:rPr lang="en-US" sz="1800" dirty="0">
                <a:latin typeface="Aptos Narrow" panose="020B0004020202020204" pitchFamily="34" charset="0"/>
              </a:rPr>
              <a:t>Addressing privacy concerns associated with keystroke logging.</a:t>
            </a:r>
          </a:p>
          <a:p>
            <a:pPr marL="305435" indent="-305435"/>
            <a:r>
              <a:rPr lang="en-US" sz="2400" b="1" dirty="0">
                <a:latin typeface="Aptos Narrow" panose="020B0004020202020204" pitchFamily="34" charset="0"/>
              </a:rPr>
              <a:t>Potential Improvements:</a:t>
            </a:r>
          </a:p>
          <a:p>
            <a:pPr marL="899435" lvl="2" indent="-305435"/>
            <a:r>
              <a:rPr lang="en-US" sz="1800" dirty="0">
                <a:latin typeface="Aptos Narrow" panose="020B0004020202020204" pitchFamily="34" charset="0"/>
              </a:rPr>
              <a:t>Enhance logging features with timestamping and event categorization.</a:t>
            </a:r>
          </a:p>
          <a:p>
            <a:pPr marL="899435" lvl="2" indent="-305435"/>
            <a:r>
              <a:rPr lang="en-US" sz="1800" dirty="0">
                <a:latin typeface="Aptos Narrow" panose="020B0004020202020204" pitchFamily="34" charset="0"/>
              </a:rPr>
              <a:t>Implement robust privacy measures to safeguard user information.</a:t>
            </a:r>
          </a:p>
          <a:p>
            <a:pPr marL="899435" lvl="2" indent="-305435"/>
            <a:r>
              <a:rPr lang="en-US" sz="1800" dirty="0">
                <a:latin typeface="Aptos Narrow" panose="020B0004020202020204" pitchFamily="34"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800" dirty="0">
              <a:latin typeface="Aptos Narrow" panose="020B00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09546" y="2162856"/>
            <a:ext cx="11029616" cy="3930978"/>
          </a:xfrm>
        </p:spPr>
        <p:txBody>
          <a:bodyPr/>
          <a:lstStyle/>
          <a:p>
            <a:pPr marL="305435" indent="-305435"/>
            <a:r>
              <a:rPr lang="en-US" sz="2400" b="1" dirty="0">
                <a:latin typeface="Aptos Narrow" panose="020B0004020202020204" pitchFamily="34" charset="0"/>
              </a:rPr>
              <a:t>Potential Enhancements:</a:t>
            </a:r>
          </a:p>
          <a:p>
            <a:pPr marL="899435" lvl="2" indent="-305435"/>
            <a:r>
              <a:rPr lang="en-US" sz="1800" dirty="0">
                <a:latin typeface="Aptos Narrow" panose="020B0004020202020204" pitchFamily="34"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Aptos Narrow" panose="020B0004020202020204" pitchFamily="34" charset="0"/>
              </a:rPr>
              <a:t>Algorithm optimization: Fine-tune the keylogger algorithm for better performance and efficiency, considering factors like resource utilization and detection accuracy.</a:t>
            </a:r>
          </a:p>
          <a:p>
            <a:pPr marL="899435" lvl="2" indent="-305435"/>
            <a:r>
              <a:rPr lang="en-US" sz="1800" dirty="0">
                <a:latin typeface="Aptos Narrow" panose="020B0004020202020204" pitchFamily="34"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Aptos Narrow" panose="020B0004020202020204" pitchFamily="34"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Aptos Narrow" panose="020B0004020202020204" pitchFamily="34" charset="0"/>
              </a:rPr>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p:txBody>
      </p:sp>
      <p:sp>
        <p:nvSpPr>
          <p:cNvPr id="2" name="Title 4">
            <a:extLst>
              <a:ext uri="{FF2B5EF4-FFF2-40B4-BE49-F238E27FC236}">
                <a16:creationId xmlns:a16="http://schemas.microsoft.com/office/drawing/2014/main" id="{77637998-FFBA-D0D6-76DB-E5CBF8287DC9}"/>
              </a:ext>
            </a:extLst>
          </p:cNvPr>
          <p:cNvSpPr>
            <a:spLocks noGrp="1"/>
          </p:cNvSpPr>
          <p:nvPr>
            <p:ph type="title"/>
          </p:nvPr>
        </p:nvSpPr>
        <p:spPr>
          <a:xfrm>
            <a:off x="2231136" y="273776"/>
            <a:ext cx="7729728" cy="1188720"/>
          </a:xfrm>
        </p:spPr>
        <p:txBody>
          <a:bodyPr>
            <a:normAutofit/>
          </a:bodyPr>
          <a:lstStyle/>
          <a:p>
            <a:r>
              <a:rPr lang="en-US" sz="4400" b="1" dirty="0">
                <a:solidFill>
                  <a:schemeClr val="accent1"/>
                </a:solidFill>
                <a:latin typeface="Aptos Narrow" panose="020B0004020202020204" pitchFamily="34"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ea typeface="+mj-lt"/>
                <a:cs typeface="Arial"/>
              </a:rPr>
              <a:t>References</a:t>
            </a:r>
            <a:endParaRPr lang="en-US">
              <a:latin typeface="Aptos Narrow" panose="020B00040202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solidFill>
                  <a:srgbClr val="0F0F0F"/>
                </a:solidFill>
                <a:latin typeface="Aptos Narrow" panose="020B0004020202020204" pitchFamily="34" charset="0"/>
                <a:ea typeface="+mn-lt"/>
                <a:cs typeface="+mn-lt"/>
              </a:rPr>
              <a:t>Brownlee, Jason. "How to Develop a Keylogger in Python." Machine Learning Mastery, 2020. [Online]. </a:t>
            </a:r>
            <a:r>
              <a:rPr lang="en-IN" sz="2400" dirty="0" err="1">
                <a:solidFill>
                  <a:srgbClr val="0F0F0F"/>
                </a:solidFill>
                <a:latin typeface="Aptos Narrow" panose="020B0004020202020204" pitchFamily="34" charset="0"/>
                <a:ea typeface="+mn-lt"/>
                <a:cs typeface="+mn-lt"/>
              </a:rPr>
              <a:t>Available</a:t>
            </a:r>
            <a:r>
              <a:rPr lang="en-IN" sz="2400" dirty="0" err="1">
                <a:solidFill>
                  <a:srgbClr val="0F0F0F"/>
                </a:solidFill>
                <a:latin typeface="Aptos Narrow" panose="020B0004020202020204" pitchFamily="34" charset="0"/>
                <a:ea typeface="+mn-lt"/>
                <a:cs typeface="+mn-lt"/>
                <a:hlinkClick r:id="rId2"/>
              </a:rPr>
              <a:t>:.https</a:t>
            </a:r>
            <a:r>
              <a:rPr lang="en-IN" sz="2400" dirty="0">
                <a:solidFill>
                  <a:srgbClr val="0F0F0F"/>
                </a:solidFill>
                <a:latin typeface="Aptos Narrow" panose="020B0004020202020204" pitchFamily="34" charset="0"/>
                <a:ea typeface="+mn-lt"/>
                <a:cs typeface="+mn-lt"/>
                <a:hlinkClick r:id="rId2"/>
              </a:rPr>
              <a:t>://machinelearningmastery.com/how-to-develop-a-keylogger-in-python/</a:t>
            </a:r>
            <a:endParaRPr lang="en-IN" sz="2400" dirty="0">
              <a:solidFill>
                <a:srgbClr val="0F0F0F"/>
              </a:solidFill>
              <a:latin typeface="Aptos Narrow" panose="020B0004020202020204" pitchFamily="34" charset="0"/>
              <a:ea typeface="+mn-lt"/>
              <a:cs typeface="+mn-lt"/>
            </a:endParaRPr>
          </a:p>
          <a:p>
            <a:pPr marL="305435" indent="-305435"/>
            <a:r>
              <a:rPr lang="en-IN" sz="2400" dirty="0">
                <a:solidFill>
                  <a:srgbClr val="0F0F0F"/>
                </a:solidFill>
                <a:latin typeface="Aptos Narrow" panose="020B0004020202020204" pitchFamily="34" charset="0"/>
                <a:ea typeface="+mn-lt"/>
                <a:cs typeface="+mn-lt"/>
              </a:rPr>
              <a:t>McKinney, Wes. "Python for Data Analysis." O'Reilly Media, 2017.</a:t>
            </a:r>
          </a:p>
          <a:p>
            <a:pPr marL="305435" indent="-305435"/>
            <a:r>
              <a:rPr lang="en-IN" sz="2400" dirty="0" err="1">
                <a:solidFill>
                  <a:srgbClr val="0F0F0F"/>
                </a:solidFill>
                <a:latin typeface="Aptos Narrow" panose="020B0004020202020204" pitchFamily="34" charset="0"/>
                <a:ea typeface="+mn-lt"/>
                <a:cs typeface="+mn-lt"/>
              </a:rPr>
              <a:t>Pedregosa</a:t>
            </a:r>
            <a:r>
              <a:rPr lang="en-IN" sz="2400" dirty="0">
                <a:solidFill>
                  <a:srgbClr val="0F0F0F"/>
                </a:solidFill>
                <a:latin typeface="Aptos Narrow" panose="020B0004020202020204" pitchFamily="34" charset="0"/>
                <a:ea typeface="+mn-lt"/>
                <a:cs typeface="+mn-lt"/>
              </a:rPr>
              <a:t>, F. et al. "Scikit-learn: Machine Learning in Python." Journal of Machine Learning Research, vol. 12, pp. 2825-2830, 2011.</a:t>
            </a:r>
          </a:p>
          <a:p>
            <a:pPr marL="305435" indent="-305435"/>
            <a:r>
              <a:rPr lang="en-IN" sz="2400" dirty="0">
                <a:solidFill>
                  <a:srgbClr val="0F0F0F"/>
                </a:solidFill>
                <a:latin typeface="Aptos Narrow" panose="020B0004020202020204" pitchFamily="34" charset="0"/>
                <a:ea typeface="+mn-lt"/>
                <a:cs typeface="+mn-lt"/>
              </a:rPr>
              <a:t>Van Rossum, Guido, and Drake, Fred L. "Python 3 Reference Manual." CreateSpace, 2009.</a:t>
            </a:r>
            <a:endParaRPr lang="en-IN" sz="2400" dirty="0">
              <a:latin typeface="Aptos Narrow" panose="020B00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1"/>
                </a:solidFill>
                <a:latin typeface="Aptos Narrow" panose="020B00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ptos Narrow" panose="020B0004020202020204" pitchFamily="34" charset="0"/>
                <a:ea typeface="+mn-lt"/>
                <a:cs typeface="Arial"/>
              </a:rPr>
              <a:t>  </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Problem Statement</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Proposed System/Solution</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Calibri"/>
              </a:rPr>
              <a:t>System </a:t>
            </a:r>
            <a:r>
              <a:rPr lang="en-US" sz="2000" b="1" dirty="0">
                <a:latin typeface="Aptos Narrow" panose="020B0004020202020204" pitchFamily="34" charset="0"/>
                <a:ea typeface="+mn-lt"/>
                <a:cs typeface="+mn-lt"/>
              </a:rPr>
              <a:t>Development Approach </a:t>
            </a:r>
            <a:endParaRPr lang="en-US" dirty="0">
              <a:latin typeface="Aptos Narrow" panose="020B0004020202020204" pitchFamily="34" charset="0"/>
              <a:ea typeface="+mn-lt"/>
              <a:cs typeface="+mn-lt"/>
            </a:endParaRPr>
          </a:p>
          <a:p>
            <a:pPr marL="305435" indent="-305435"/>
            <a:r>
              <a:rPr lang="en-US" sz="2000" b="1" dirty="0">
                <a:latin typeface="Aptos Narrow" panose="020B0004020202020204" pitchFamily="34" charset="0"/>
                <a:ea typeface="+mn-lt"/>
                <a:cs typeface="+mn-lt"/>
              </a:rPr>
              <a:t>Algorithm &amp; Deployment  </a:t>
            </a:r>
            <a:endParaRPr lang="en-US" dirty="0">
              <a:latin typeface="Aptos Narrow" panose="020B0004020202020204" pitchFamily="34" charset="0"/>
              <a:cs typeface="Calibri"/>
            </a:endParaRPr>
          </a:p>
          <a:p>
            <a:pPr marL="305435" indent="-305435"/>
            <a:r>
              <a:rPr lang="en-US" sz="2000" b="1" dirty="0">
                <a:latin typeface="Aptos Narrow" panose="020B0004020202020204" pitchFamily="34" charset="0"/>
                <a:ea typeface="+mn-lt"/>
                <a:cs typeface="Arial"/>
              </a:rPr>
              <a:t>Result </a:t>
            </a:r>
          </a:p>
          <a:p>
            <a:pPr marL="305435" indent="-305435"/>
            <a:r>
              <a:rPr lang="en-US" sz="2000" b="1" dirty="0">
                <a:latin typeface="Aptos Narrow" panose="020B0004020202020204" pitchFamily="34" charset="0"/>
                <a:ea typeface="+mn-lt"/>
                <a:cs typeface="Arial"/>
              </a:rPr>
              <a:t>Conclusion</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Future Scope</a:t>
            </a:r>
          </a:p>
          <a:p>
            <a:pPr marL="305435" indent="-305435"/>
            <a:r>
              <a:rPr lang="en-US" sz="2000" b="1" dirty="0">
                <a:latin typeface="Aptos Narrow" panose="020B0004020202020204" pitchFamily="34" charset="0"/>
                <a:ea typeface="+mn-lt"/>
                <a:cs typeface="Arial"/>
              </a:rPr>
              <a:t>References</a:t>
            </a:r>
            <a:endParaRPr lang="en-US" dirty="0">
              <a:latin typeface="Aptos Narrow" panose="020B0004020202020204" pitchFamily="34" charset="0"/>
              <a:cs typeface="Arial"/>
            </a:endParaRPr>
          </a:p>
          <a:p>
            <a:pPr marL="305435" indent="-305435"/>
            <a:endParaRPr lang="en-US" dirty="0">
              <a:latin typeface="Aptos Narrow" panose="020B0004020202020204" pitchFamily="34"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Problem Statement</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656529"/>
            <a:ext cx="11029615" cy="4673324"/>
          </a:xfrm>
        </p:spPr>
        <p:txBody>
          <a:bodyPr/>
          <a:lstStyle/>
          <a:p>
            <a:pPr marL="0" indent="0">
              <a:buNone/>
            </a:pPr>
            <a:r>
              <a:rPr lang="en-US" sz="2400" dirty="0">
                <a:solidFill>
                  <a:srgbClr val="0F0F0F"/>
                </a:solidFill>
                <a:latin typeface="Aptos Narrow" panose="020B0004020202020204" pitchFamily="34" charset="0"/>
                <a:ea typeface="+mn-lt"/>
                <a:cs typeface="+mn-lt"/>
              </a:rPr>
              <a:t>In the modern digital era, amidst the prevalent cybersecurity landscape, a prominent worry revolves around the rise of keyloggers. These covert software tools are crafted to clandestinely monitor and log keystrokes on a user's device without their awareness. Keyloggers present a significant risk to both individuals and businesses, as they can clandestinely capture sensitive data including passwords, credit card information, and other personal details. This can result in severe consequences such as identity theft, financial harm, and breaches of privacy.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ptos Narrow" panose="020B0004020202020204" pitchFamily="34" charset="0"/>
                <a:cs typeface="Arial" panose="020B0604020202020204" pitchFamily="34" charset="0"/>
              </a:rPr>
              <a:t>Proposed Solution</a:t>
            </a:r>
            <a:endParaRPr lang="en-US" sz="4400"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1161" y="1434220"/>
            <a:ext cx="11613485" cy="5563973"/>
          </a:xfrm>
        </p:spPr>
        <p:txBody>
          <a:bodyPr vert="horz" lIns="91440" tIns="45720" rIns="91440" bIns="45720" rtlCol="0" anchor="ctr">
            <a:noAutofit/>
          </a:bodyPr>
          <a:lstStyle/>
          <a:p>
            <a:pPr marL="305435" indent="-305435"/>
            <a:endParaRPr lang="en-IN" dirty="0">
              <a:latin typeface="Aptos Narrow" panose="020B0004020202020204" pitchFamily="34" charset="0"/>
              <a:cs typeface="Calibri"/>
            </a:endParaRPr>
          </a:p>
          <a:p>
            <a:pPr marL="0" indent="0">
              <a:buNone/>
            </a:pPr>
            <a:r>
              <a:rPr lang="en-US" dirty="0">
                <a:latin typeface="Aptos Narrow" panose="020B0004020202020204" pitchFamily="34" charset="0"/>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0" indent="0">
              <a:buNone/>
            </a:pPr>
            <a:r>
              <a:rPr lang="en-IN" sz="2000" b="1" dirty="0">
                <a:latin typeface="Aptos Narrow" panose="020B0004020202020204" pitchFamily="34" charset="0"/>
                <a:ea typeface="+mn-lt"/>
                <a:cs typeface="+mn-lt"/>
              </a:rPr>
              <a:t>Detection Mechanism:</a:t>
            </a:r>
          </a:p>
          <a:p>
            <a:pPr marL="305435" indent="-305435"/>
            <a:r>
              <a:rPr lang="en-IN" dirty="0">
                <a:latin typeface="Aptos Narrow" panose="020B0004020202020204" pitchFamily="34" charset="0"/>
                <a:ea typeface="+mn-lt"/>
                <a:cs typeface="+mn-lt"/>
              </a:rPr>
              <a:t>Utilize sophisticated algorithms for continuous system activity monitoring to detect potential keylogging </a:t>
            </a:r>
            <a:r>
              <a:rPr lang="en-IN" dirty="0" err="1">
                <a:latin typeface="Aptos Narrow" panose="020B0004020202020204" pitchFamily="34" charset="0"/>
                <a:ea typeface="+mn-lt"/>
                <a:cs typeface="+mn-lt"/>
              </a:rPr>
              <a:t>behavior</a:t>
            </a:r>
            <a:r>
              <a:rPr lang="en-IN" dirty="0">
                <a:latin typeface="Aptos Narrow" panose="020B0004020202020204" pitchFamily="34" charset="0"/>
                <a:ea typeface="+mn-lt"/>
                <a:cs typeface="+mn-lt"/>
              </a:rPr>
              <a:t>. Employ machine learning and </a:t>
            </a:r>
            <a:r>
              <a:rPr lang="en-IN" dirty="0" err="1">
                <a:latin typeface="Aptos Narrow" panose="020B0004020202020204" pitchFamily="34" charset="0"/>
                <a:ea typeface="+mn-lt"/>
                <a:cs typeface="+mn-lt"/>
              </a:rPr>
              <a:t>behavioral</a:t>
            </a:r>
            <a:r>
              <a:rPr lang="en-IN" dirty="0">
                <a:latin typeface="Aptos Narrow" panose="020B0004020202020204" pitchFamily="34" charset="0"/>
                <a:ea typeface="+mn-lt"/>
                <a:cs typeface="+mn-lt"/>
              </a:rPr>
              <a:t> analysis to establish normal user </a:t>
            </a:r>
            <a:r>
              <a:rPr lang="en-IN" dirty="0" err="1">
                <a:latin typeface="Aptos Narrow" panose="020B0004020202020204" pitchFamily="34" charset="0"/>
                <a:ea typeface="+mn-lt"/>
                <a:cs typeface="+mn-lt"/>
              </a:rPr>
              <a:t>behavior</a:t>
            </a:r>
            <a:r>
              <a:rPr lang="en-IN" dirty="0">
                <a:latin typeface="Aptos Narrow" panose="020B0004020202020204" pitchFamily="34" charset="0"/>
                <a:ea typeface="+mn-lt"/>
                <a:cs typeface="+mn-lt"/>
              </a:rPr>
              <a:t> and identify deviations indicative of keylogging.</a:t>
            </a:r>
          </a:p>
          <a:p>
            <a:pPr marL="305435" indent="-305435"/>
            <a:endParaRPr lang="en-IN" dirty="0">
              <a:latin typeface="Aptos Narrow" panose="020B0004020202020204" pitchFamily="34" charset="0"/>
              <a:ea typeface="+mn-lt"/>
              <a:cs typeface="+mn-lt"/>
            </a:endParaRPr>
          </a:p>
          <a:p>
            <a:pPr marL="0" indent="0">
              <a:buNone/>
            </a:pPr>
            <a:r>
              <a:rPr lang="en-IN" sz="2000" b="1" dirty="0">
                <a:latin typeface="Aptos Narrow" panose="020B0004020202020204" pitchFamily="34" charset="0"/>
                <a:ea typeface="+mn-lt"/>
                <a:cs typeface="+mn-lt"/>
              </a:rPr>
              <a:t>Real-time Alerting and Response:</a:t>
            </a:r>
          </a:p>
          <a:p>
            <a:pPr marL="305435" indent="-305435"/>
            <a:r>
              <a:rPr lang="en-IN" dirty="0">
                <a:latin typeface="Aptos Narrow" panose="020B0004020202020204" pitchFamily="34" charset="0"/>
                <a:ea typeface="+mn-lt"/>
                <a:cs typeface="+mn-lt"/>
              </a:rPr>
              <a:t>Integrate a responsive alert system to promptly notify users and administrators upon detecting keylogging activities. Implement secure input handling at the application level, including encrypted keystroke transmission and secure password entry dialogs, to prevent interception of sensitive information.</a:t>
            </a:r>
            <a:endParaRPr lang="en-IN" sz="2800" dirty="0">
              <a:latin typeface="Aptos Narrow"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Proposed Solution</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675957"/>
            <a:ext cx="11613485" cy="5563973"/>
          </a:xfrm>
        </p:spPr>
        <p:txBody>
          <a:bodyPr vert="horz" lIns="91440" tIns="45720" rIns="91440" bIns="45720" rtlCol="0" anchor="ctr">
            <a:noAutofit/>
          </a:bodyPr>
          <a:lstStyle/>
          <a:p>
            <a:pPr marL="0" indent="0">
              <a:buNone/>
            </a:pPr>
            <a:r>
              <a:rPr lang="en-IN" sz="2000" b="1" dirty="0">
                <a:latin typeface="Aptos Narrow" panose="020B0004020202020204" pitchFamily="34" charset="0"/>
                <a:ea typeface="+mn-lt"/>
                <a:cs typeface="+mn-lt"/>
              </a:rPr>
              <a:t>Continuous Monitoring and Updates:</a:t>
            </a:r>
            <a:endParaRPr lang="en-IN" sz="2000" b="1"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Establish a framework for continuous monitoring and updating of the keylogger detection system to adapt to evolving threats and vulnerabilities</a:t>
            </a:r>
            <a:r>
              <a:rPr lang="en-IN" sz="1800" dirty="0">
                <a:latin typeface="Aptos Narrow" panose="020B0004020202020204" pitchFamily="34" charset="0"/>
                <a:ea typeface="+mn-lt"/>
                <a:cs typeface="+mn-lt"/>
              </a:rPr>
              <a:t>.</a:t>
            </a:r>
            <a:endParaRPr lang="en-IN" sz="1800"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Deploy regular updates and patches to enhance detection capabilities and address emerging security challenges effectively.</a:t>
            </a:r>
            <a:endParaRPr lang="en-IN" sz="1800" dirty="0">
              <a:latin typeface="Aptos Narrow" panose="020B0004020202020204" pitchFamily="34" charset="0"/>
              <a:cs typeface="Calibri"/>
            </a:endParaRPr>
          </a:p>
          <a:p>
            <a:pPr marL="0" indent="0">
              <a:buNone/>
            </a:pPr>
            <a:r>
              <a:rPr lang="en-IN" sz="2000" b="1" dirty="0">
                <a:latin typeface="Aptos Narrow" panose="020B0004020202020204" pitchFamily="34" charset="0"/>
                <a:ea typeface="+mn-lt"/>
                <a:cs typeface="+mn-lt"/>
              </a:rPr>
              <a:t>Evaluation:</a:t>
            </a:r>
            <a:endParaRPr lang="en-IN" sz="2000" b="1"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Assess the system's performance using appropriate metrics such as detection accuracy, false positive rate, and response time.</a:t>
            </a:r>
            <a:endParaRPr lang="en-IN" sz="1800"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Conduct thorough testing and validation to ensure the reliability and effectiveness of the keylogger detection system in real-world scenarios.</a:t>
            </a:r>
            <a:endParaRPr lang="en-IN" sz="1800" dirty="0">
              <a:latin typeface="Aptos Narrow" panose="020B0004020202020204" pitchFamily="34" charset="0"/>
            </a:endParaRPr>
          </a:p>
          <a:p>
            <a:pPr marL="0" indent="0">
              <a:buNone/>
            </a:pPr>
            <a:endParaRPr lang="en-IN" sz="2800" dirty="0">
              <a:latin typeface="Aptos Narrow" panose="020B0004020202020204" pitchFamily="34" charset="0"/>
            </a:endParaRPr>
          </a:p>
        </p:txBody>
      </p:sp>
    </p:spTree>
    <p:extLst>
      <p:ext uri="{BB962C8B-B14F-4D97-AF65-F5344CB8AC3E}">
        <p14:creationId xmlns:p14="http://schemas.microsoft.com/office/powerpoint/2010/main" val="391384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Proposed Solution</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dirty="0">
                <a:latin typeface="Aptos Narrow" panose="020B0004020202020204" pitchFamily="34" charset="0"/>
                <a:ea typeface="+mn-lt"/>
                <a:cs typeface="+mn-lt"/>
              </a:rPr>
              <a:t>Result</a:t>
            </a:r>
          </a:p>
          <a:p>
            <a:pPr marL="305435" indent="-305435"/>
            <a:endParaRPr lang="en-US" dirty="0">
              <a:latin typeface="Aptos Narrow" panose="020B0004020202020204" pitchFamily="34" charset="0"/>
              <a:cs typeface="Calibri"/>
            </a:endParaRPr>
          </a:p>
          <a:p>
            <a:pPr marL="305435" indent="-305435"/>
            <a:r>
              <a:rPr lang="en-US" dirty="0">
                <a:latin typeface="Aptos Narrow" panose="020B0004020202020204" pitchFamily="34" charset="0"/>
                <a:cs typeface="Calibri"/>
              </a:rPr>
              <a:t>After implementation, the system effectively detected and prevented keylogger threats. Its advanced mechanisms alerted users and administrators promptly, allowing quick response and mitigation. Secure input handling and continuous monitoring ensured adaptability to evolving threats. Evaluation showed high accuracy, minimal false positives, and rapid response times, ensuring strong security in real-world scenarios.</a:t>
            </a:r>
            <a:endParaRPr lang="en-IN" dirty="0">
              <a:latin typeface="Aptos Narrow" panose="020B0004020202020204" pitchFamily="34" charset="0"/>
              <a:cs typeface="Calibri"/>
            </a:endParaRPr>
          </a:p>
        </p:txBody>
      </p:sp>
    </p:spTree>
    <p:extLst>
      <p:ext uri="{BB962C8B-B14F-4D97-AF65-F5344CB8AC3E}">
        <p14:creationId xmlns:p14="http://schemas.microsoft.com/office/powerpoint/2010/main" val="64808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64270" cy="935000"/>
          </a:xfrm>
        </p:spPr>
        <p:txBody>
          <a:bodyPr>
            <a:noAutofit/>
          </a:bodyPr>
          <a:lstStyle/>
          <a:p>
            <a:r>
              <a:rPr lang="en-US" sz="4800" b="1">
                <a:solidFill>
                  <a:schemeClr val="accent1"/>
                </a:solidFill>
                <a:latin typeface="Aptos Narrow" panose="020B0004020202020204" pitchFamily="34" charset="0"/>
                <a:ea typeface="+mj-lt"/>
                <a:cs typeface="Arial"/>
              </a:rPr>
              <a:t>System  Approach</a:t>
            </a:r>
            <a:endParaRPr lang="en-US" sz="4800">
              <a:solidFill>
                <a:schemeClr val="accent1"/>
              </a:solidFill>
              <a:latin typeface="Aptos Narrow" panose="020B00040202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26033" y="2427837"/>
            <a:ext cx="7729728" cy="3101983"/>
          </a:xfrm>
        </p:spPr>
        <p:txBody>
          <a:bodyPr>
            <a:normAutofit fontScale="92500" lnSpcReduction="20000"/>
          </a:bodyPr>
          <a:lstStyle/>
          <a:p>
            <a:r>
              <a:rPr lang="en-IN" b="1" dirty="0">
                <a:solidFill>
                  <a:srgbClr val="0F0F0F"/>
                </a:solidFill>
                <a:latin typeface="Aptos Narrow" panose="020B0004020202020204" pitchFamily="34" charset="0"/>
              </a:rPr>
              <a:t>System Requirements:</a:t>
            </a:r>
          </a:p>
          <a:p>
            <a:r>
              <a:rPr lang="en-IN" b="1" dirty="0">
                <a:solidFill>
                  <a:srgbClr val="0F0F0F"/>
                </a:solidFill>
                <a:latin typeface="Aptos Narrow" panose="020B0004020202020204" pitchFamily="34" charset="0"/>
              </a:rPr>
              <a:t>Software Requirements:</a:t>
            </a:r>
          </a:p>
          <a:p>
            <a:pPr lvl="2"/>
            <a:r>
              <a:rPr lang="en-US" sz="1400" b="1" dirty="0">
                <a:solidFill>
                  <a:srgbClr val="0F0F0F"/>
                </a:solidFill>
                <a:latin typeface="Aptos Narrow" panose="020B0004020202020204" pitchFamily="34" charset="0"/>
              </a:rPr>
              <a:t>Python 3.x environment</a:t>
            </a:r>
          </a:p>
          <a:p>
            <a:pPr lvl="2"/>
            <a:r>
              <a:rPr lang="en-US" sz="1400" b="1" dirty="0" err="1">
                <a:solidFill>
                  <a:srgbClr val="0F0F0F"/>
                </a:solidFill>
                <a:latin typeface="Aptos Narrow" panose="020B0004020202020204" pitchFamily="34" charset="0"/>
              </a:rPr>
              <a:t>tkinter</a:t>
            </a:r>
            <a:r>
              <a:rPr lang="en-US" sz="1400" b="1" dirty="0">
                <a:solidFill>
                  <a:srgbClr val="0F0F0F"/>
                </a:solidFill>
                <a:latin typeface="Aptos Narrow" panose="020B0004020202020204" pitchFamily="34" charset="0"/>
              </a:rPr>
              <a:t> library for GUI development</a:t>
            </a:r>
          </a:p>
          <a:p>
            <a:pPr lvl="2"/>
            <a:r>
              <a:rPr lang="en-US" sz="1400" b="1" dirty="0" err="1">
                <a:solidFill>
                  <a:srgbClr val="0F0F0F"/>
                </a:solidFill>
                <a:latin typeface="Aptos Narrow" panose="020B0004020202020204" pitchFamily="34" charset="0"/>
              </a:rPr>
              <a:t>pynput</a:t>
            </a:r>
            <a:r>
              <a:rPr lang="en-US" sz="1400" b="1" dirty="0">
                <a:solidFill>
                  <a:srgbClr val="0F0F0F"/>
                </a:solidFill>
                <a:latin typeface="Aptos Narrow" panose="020B0004020202020204" pitchFamily="34" charset="0"/>
              </a:rPr>
              <a:t> library for capturing keyboard events</a:t>
            </a:r>
            <a:endParaRPr lang="en-IN" sz="1400" b="1" dirty="0">
              <a:solidFill>
                <a:srgbClr val="0F0F0F"/>
              </a:solidFill>
              <a:latin typeface="Aptos Narrow" panose="020B0004020202020204" pitchFamily="34" charset="0"/>
            </a:endParaRPr>
          </a:p>
          <a:p>
            <a:r>
              <a:rPr lang="en-IN" b="1" dirty="0">
                <a:solidFill>
                  <a:srgbClr val="0F0F0F"/>
                </a:solidFill>
                <a:latin typeface="Aptos Narrow" panose="020B0004020202020204" pitchFamily="34" charset="0"/>
              </a:rPr>
              <a:t>Hardware Requirements:</a:t>
            </a:r>
          </a:p>
          <a:p>
            <a:pPr lvl="2"/>
            <a:r>
              <a:rPr lang="en-US" sz="1200" b="1" dirty="0">
                <a:solidFill>
                  <a:srgbClr val="0F0F0F"/>
                </a:solidFill>
                <a:latin typeface="Aptos Narrow" panose="020B0004020202020204" pitchFamily="34" charset="0"/>
              </a:rPr>
              <a:t>Standard computer or laptop with compatible operating system (Windows, macOS, Linux)</a:t>
            </a:r>
            <a:endParaRPr lang="en-IN" sz="1200" b="1" dirty="0">
              <a:solidFill>
                <a:srgbClr val="0F0F0F"/>
              </a:solidFill>
              <a:latin typeface="Aptos Narrow" panose="020B0004020202020204" pitchFamily="34" charset="0"/>
            </a:endParaRPr>
          </a:p>
          <a:p>
            <a:r>
              <a:rPr lang="en-IN" b="1" dirty="0">
                <a:solidFill>
                  <a:srgbClr val="0F0F0F"/>
                </a:solidFill>
                <a:latin typeface="Aptos Narrow" panose="020B0004020202020204" pitchFamily="34" charset="0"/>
              </a:rPr>
              <a:t>Library Required:</a:t>
            </a:r>
          </a:p>
          <a:p>
            <a:pPr lvl="2"/>
            <a:r>
              <a:rPr lang="en-US" sz="1400" b="1" dirty="0" err="1">
                <a:solidFill>
                  <a:srgbClr val="0F0F0F"/>
                </a:solidFill>
                <a:latin typeface="Aptos Narrow" panose="020B0004020202020204" pitchFamily="34" charset="0"/>
              </a:rPr>
              <a:t>tkinter</a:t>
            </a:r>
            <a:r>
              <a:rPr lang="en-US" sz="1400" b="1" dirty="0">
                <a:solidFill>
                  <a:srgbClr val="0F0F0F"/>
                </a:solidFill>
                <a:latin typeface="Aptos Narrow" panose="020B0004020202020204" pitchFamily="34" charset="0"/>
              </a:rPr>
              <a:t>: Used for GUI development to create the application's user interface.</a:t>
            </a:r>
          </a:p>
          <a:p>
            <a:pPr lvl="2"/>
            <a:r>
              <a:rPr lang="en-US" sz="1400" b="1" dirty="0" err="1">
                <a:solidFill>
                  <a:srgbClr val="0F0F0F"/>
                </a:solidFill>
                <a:latin typeface="Aptos Narrow" panose="020B0004020202020204" pitchFamily="34" charset="0"/>
              </a:rPr>
              <a:t>pynput</a:t>
            </a:r>
            <a:r>
              <a:rPr lang="en-US" sz="1400" b="1" dirty="0">
                <a:solidFill>
                  <a:srgbClr val="0F0F0F"/>
                </a:solidFill>
                <a:latin typeface="Aptos Narrow" panose="020B0004020202020204" pitchFamily="34" charset="0"/>
              </a:rPr>
              <a:t>: Required for capturing keyboard events and implementing keylogging functionality.</a:t>
            </a:r>
            <a:endParaRPr lang="en-IN" sz="1400" b="1" dirty="0">
              <a:solidFill>
                <a:srgbClr val="0F0F0F"/>
              </a:solidFill>
              <a:latin typeface="Aptos Narrow" panose="020B00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26335" y="139565"/>
            <a:ext cx="8899320" cy="1188720"/>
          </a:xfrm>
        </p:spPr>
        <p:txBody>
          <a:bodyPr>
            <a:normAutofit/>
          </a:bodyPr>
          <a:lstStyle/>
          <a:p>
            <a:r>
              <a:rPr lang="en-US" sz="4400" b="1" dirty="0">
                <a:solidFill>
                  <a:schemeClr val="accent1"/>
                </a:solidFill>
                <a:latin typeface="Aptos Narrow" panose="020B0004020202020204" pitchFamily="34" charset="0"/>
                <a:ea typeface="+mj-lt"/>
                <a:cs typeface="Arial"/>
              </a:rPr>
              <a:t>Algorithm &amp; Deployment</a:t>
            </a:r>
            <a:endParaRPr lang="en-US"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358299"/>
            <a:ext cx="11029615" cy="5082139"/>
          </a:xfrm>
        </p:spPr>
        <p:txBody>
          <a:bodyPr>
            <a:normAutofit/>
          </a:bodyPr>
          <a:lstStyle/>
          <a:p>
            <a:pPr marL="305435" indent="-305435"/>
            <a:r>
              <a:rPr lang="en-IN" b="1" dirty="0">
                <a:latin typeface="Aptos Narrow" panose="020B0004020202020204" pitchFamily="34" charset="0"/>
                <a:ea typeface="+mn-lt"/>
                <a:cs typeface="+mn-lt"/>
              </a:rPr>
              <a:t>Algorithm Selection:</a:t>
            </a:r>
            <a:endParaRPr lang="en-IN" dirty="0">
              <a:latin typeface="Aptos Narrow" panose="020B0004020202020204" pitchFamily="34" charset="0"/>
            </a:endParaRPr>
          </a:p>
          <a:p>
            <a:pPr marL="629920" lvl="1" indent="-305435"/>
            <a:r>
              <a:rPr lang="en-IN" sz="2000" dirty="0">
                <a:latin typeface="Aptos Narrow" panose="020B0004020202020204" pitchFamily="34" charset="0"/>
                <a:ea typeface="+mn-lt"/>
                <a:cs typeface="+mn-lt"/>
              </a:rPr>
              <a:t>Chosen Algorithm: Keystroke Logging.</a:t>
            </a:r>
          </a:p>
          <a:p>
            <a:pPr marL="629920" lvl="1" indent="-305435"/>
            <a:r>
              <a:rPr lang="en-US" sz="2000" dirty="0">
                <a:latin typeface="Aptos Narrow" panose="020B0004020202020204" pitchFamily="34" charset="0"/>
                <a:ea typeface="+mn-lt"/>
                <a:cs typeface="+mn-lt"/>
              </a:rPr>
              <a:t>Justification: Keystroke logging is employed to capture and record keyboard events in real-time, aligning with the project's objective of developing a keylogger application</a:t>
            </a:r>
            <a:r>
              <a:rPr lang="en-IN" sz="2000" dirty="0">
                <a:latin typeface="Aptos Narrow" panose="020B0004020202020204" pitchFamily="34" charset="0"/>
                <a:ea typeface="+mn-lt"/>
                <a:cs typeface="+mn-lt"/>
              </a:rPr>
              <a:t>.</a:t>
            </a:r>
            <a:endParaRPr lang="en-IN" sz="2000" dirty="0">
              <a:latin typeface="Aptos Narrow" panose="020B0004020202020204" pitchFamily="34" charset="0"/>
            </a:endParaRPr>
          </a:p>
          <a:p>
            <a:pPr marL="305435" indent="-305435"/>
            <a:r>
              <a:rPr lang="en-IN" b="1" dirty="0">
                <a:latin typeface="Aptos Narrow" panose="020B0004020202020204" pitchFamily="34" charset="0"/>
                <a:ea typeface="+mn-lt"/>
                <a:cs typeface="+mn-lt"/>
              </a:rPr>
              <a:t>Data Input:</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Input Features: Keyboard events, including key presses, releases, and holds, are captured and logged by the keylogger application.</a:t>
            </a:r>
            <a:endParaRPr lang="en-IN" sz="2000" dirty="0">
              <a:latin typeface="Aptos Narrow" panose="020B0004020202020204" pitchFamily="34" charset="0"/>
            </a:endParaRPr>
          </a:p>
          <a:p>
            <a:pPr marL="305435" indent="-305435"/>
            <a:endParaRPr lang="en-IN" sz="2400" dirty="0">
              <a:latin typeface="Aptos Narrow" panose="020B00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26335" y="139565"/>
            <a:ext cx="8899320" cy="1188720"/>
          </a:xfrm>
        </p:spPr>
        <p:txBody>
          <a:bodyPr>
            <a:normAutofit/>
          </a:bodyPr>
          <a:lstStyle/>
          <a:p>
            <a:r>
              <a:rPr lang="en-US" sz="4400" b="1" dirty="0">
                <a:solidFill>
                  <a:schemeClr val="accent1"/>
                </a:solidFill>
                <a:latin typeface="Aptos Narrow" panose="020B0004020202020204" pitchFamily="34" charset="0"/>
                <a:ea typeface="+mj-lt"/>
                <a:cs typeface="Arial"/>
              </a:rPr>
              <a:t>Algorithm &amp; Deployment</a:t>
            </a:r>
            <a:endParaRPr lang="en-US"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07619" y="2106051"/>
            <a:ext cx="11029615" cy="5082139"/>
          </a:xfrm>
        </p:spPr>
        <p:txBody>
          <a:bodyPr>
            <a:normAutofit/>
          </a:bodyPr>
          <a:lstStyle/>
          <a:p>
            <a:pPr marL="305435" indent="-305435"/>
            <a:r>
              <a:rPr lang="en-IN" b="1" dirty="0">
                <a:latin typeface="Aptos Narrow" panose="020B0004020202020204" pitchFamily="34" charset="0"/>
                <a:ea typeface="+mn-lt"/>
                <a:cs typeface="+mn-lt"/>
              </a:rPr>
              <a:t>Training Process:</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Training Data: No training process is required for the keylogger application, as it operates based on capturing keyboard events in real-time</a:t>
            </a:r>
            <a:r>
              <a:rPr lang="en-IN" sz="2000" dirty="0">
                <a:latin typeface="Aptos Narrow" panose="020B0004020202020204" pitchFamily="34" charset="0"/>
                <a:ea typeface="+mn-lt"/>
                <a:cs typeface="+mn-lt"/>
              </a:rPr>
              <a:t>.</a:t>
            </a:r>
            <a:endParaRPr lang="en-IN" sz="2000" dirty="0">
              <a:latin typeface="Aptos Narrow" panose="020B0004020202020204" pitchFamily="34" charset="0"/>
            </a:endParaRPr>
          </a:p>
          <a:p>
            <a:pPr marL="305435" indent="-305435"/>
            <a:r>
              <a:rPr lang="en-IN" b="1" dirty="0">
                <a:latin typeface="Aptos Narrow" panose="020B0004020202020204" pitchFamily="34" charset="0"/>
                <a:ea typeface="+mn-lt"/>
                <a:cs typeface="+mn-lt"/>
              </a:rPr>
              <a:t>Prediction Process:</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Prediction Method: The keylogger application continuously monitors keyboard activities and logs them in real-time, providing insights into user input behavior and patterns</a:t>
            </a:r>
          </a:p>
          <a:p>
            <a:pPr marL="629920" lvl="1" indent="-305435"/>
            <a:r>
              <a:rPr lang="en-US" sz="2000" dirty="0">
                <a:latin typeface="Aptos Narrow" panose="020B0004020202020204" pitchFamily="34" charset="0"/>
                <a:ea typeface="+mn-lt"/>
                <a:cs typeface="+mn-lt"/>
              </a:rPr>
              <a:t>Real-Time Inputs: The keylogger application captures keyboard events as they occur, enabling real-time monitoring and logging of user keystrokes</a:t>
            </a:r>
            <a:r>
              <a:rPr lang="en-IN" sz="2000" dirty="0">
                <a:latin typeface="Aptos Narrow" panose="020B0004020202020204" pitchFamily="34" charset="0"/>
                <a:ea typeface="+mn-lt"/>
                <a:cs typeface="+mn-lt"/>
              </a:rPr>
              <a:t>.</a:t>
            </a:r>
          </a:p>
          <a:p>
            <a:pPr marL="629920" lvl="1" indent="-305435"/>
            <a:r>
              <a:rPr lang="en-US" sz="2000" dirty="0">
                <a:latin typeface="Aptos Narrow" panose="020B0004020202020204" pitchFamily="34" charset="0"/>
              </a:rPr>
              <a:t>By leveraging keystroke logging technology, the keylogger application effectively captures and logs keyboard events, providing valuable insights into user input behavior and enhancing security monitoring capabilities.</a:t>
            </a:r>
            <a:endParaRPr lang="en-IN" sz="2000" dirty="0">
              <a:latin typeface="Aptos Narrow" panose="020B0004020202020204" pitchFamily="34" charset="0"/>
            </a:endParaRPr>
          </a:p>
          <a:p>
            <a:pPr marL="305435" indent="-305435"/>
            <a:endParaRPr lang="en-IN" sz="2400" dirty="0">
              <a:latin typeface="Aptos Narrow" panose="020B0004020202020204" pitchFamily="34" charset="0"/>
            </a:endParaRPr>
          </a:p>
        </p:txBody>
      </p:sp>
    </p:spTree>
    <p:extLst>
      <p:ext uri="{BB962C8B-B14F-4D97-AF65-F5344CB8AC3E}">
        <p14:creationId xmlns:p14="http://schemas.microsoft.com/office/powerpoint/2010/main" val="7279304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TM10001115[[fn=Parcel]]</Template>
  <TotalTime>47</TotalTime>
  <Words>1031</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Calibri</vt:lpstr>
      <vt:lpstr>Gill Sans MT</vt:lpstr>
      <vt:lpstr>Parcel</vt:lpstr>
      <vt:lpstr>CAPSTONE PROJECT</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code</vt:lpstr>
      <vt:lpstr>Key_log json file</vt:lpstr>
      <vt:lpstr>PowerPoint Presentation</vt:lpstr>
      <vt:lpstr>Key_log file</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Ramanan S J</cp:lastModifiedBy>
  <cp:revision>28</cp:revision>
  <dcterms:created xsi:type="dcterms:W3CDTF">2021-05-26T16:50:10Z</dcterms:created>
  <dcterms:modified xsi:type="dcterms:W3CDTF">2024-04-08T13:29:40Z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