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9"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ELCOT\Downloads\employee%20data%20naanmudhalvan.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 naanmudhalvan.csv]Sheet1!PivotTable1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3688908296123101E-2"/>
          <c:y val="0.14168537232002693"/>
          <c:w val="0.67937552528653056"/>
          <c:h val="0.78208042638682596"/>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6B8-4332-BCDB-A12B95489DE5}"/>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66B8-4332-BCDB-A12B95489DE5}"/>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66B8-4332-BCDB-A12B95489DE5}"/>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66B8-4332-BCDB-A12B95489DE5}"/>
            </c:ext>
          </c:extLst>
        </c:ser>
        <c:ser>
          <c:idx val="4"/>
          <c:order val="4"/>
          <c:tx>
            <c:strRef>
              <c:f>Sheet1!$F$3:$F$4</c:f>
              <c:strCache>
                <c:ptCount val="1"/>
                <c:pt idx="0">
                  <c:v>(blank)</c:v>
                </c:pt>
              </c:strCache>
            </c:strRef>
          </c:tx>
          <c:spPr>
            <a:solidFill>
              <a:schemeClr val="accent5"/>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5-66B8-4332-BCDB-A12B95489DE5}"/>
            </c:ext>
          </c:extLst>
        </c:ser>
        <c:dLbls>
          <c:showLegendKey val="0"/>
          <c:showVal val="0"/>
          <c:showCatName val="0"/>
          <c:showSerName val="0"/>
          <c:showPercent val="0"/>
          <c:showBubbleSize val="0"/>
        </c:dLbls>
        <c:gapWidth val="219"/>
        <c:overlap val="-27"/>
        <c:axId val="466116088"/>
        <c:axId val="466115728"/>
      </c:barChart>
      <c:catAx>
        <c:axId val="466116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6115728"/>
        <c:crosses val="autoZero"/>
        <c:auto val="1"/>
        <c:lblAlgn val="ctr"/>
        <c:lblOffset val="100"/>
        <c:noMultiLvlLbl val="0"/>
      </c:catAx>
      <c:valAx>
        <c:axId val="466115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6116088"/>
        <c:crosses val="autoZero"/>
        <c:crossBetween val="between"/>
      </c:valAx>
      <c:spPr>
        <a:noFill/>
        <a:ln>
          <a:noFill/>
        </a:ln>
        <a:effectLst/>
      </c:spPr>
    </c:plotArea>
    <c:legend>
      <c:legendPos val="r"/>
      <c:legendEntry>
        <c:idx val="4"/>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67020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92966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57770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86040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53046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21705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624208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80773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140546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8355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29674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3287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9/14/2024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13857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46533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9/14/2024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94432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57317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5" name="Date Placeholder 4"/>
          <p:cNvSpPr>
            <a:spLocks noGrp="1"/>
          </p:cNvSpPr>
          <p:nvPr>
            <p:ph type="dt" sz="half" idx="10"/>
          </p:nvPr>
        </p:nvSpPr>
        <p:spPr/>
        <p:txBody>
          <a:bodyPr/>
          <a:lstStyle/>
          <a:p>
            <a:fld id="{1D8BD707-D9CF-40AE-B4C6-C98DA3205C09}" type="datetimeFigureOut">
              <a:rPr lang="en-US" smtClean="0"/>
              <a:t>9/14/2024</a:t>
            </a:fld>
            <a:endParaRPr lang="en-US"/>
          </a:p>
        </p:txBody>
      </p:sp>
    </p:spTree>
    <p:extLst>
      <p:ext uri="{BB962C8B-B14F-4D97-AF65-F5344CB8AC3E}">
        <p14:creationId xmlns:p14="http://schemas.microsoft.com/office/powerpoint/2010/main" val="2961016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9/14/2024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73633165"/>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7.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7.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6.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720874" y="3259605"/>
            <a:ext cx="8610600" cy="1938992"/>
          </a:xfrm>
          <a:prstGeom prst="rect">
            <a:avLst/>
          </a:prstGeom>
          <a:noFill/>
        </p:spPr>
        <p:txBody>
          <a:bodyPr wrap="square" rtlCol="0">
            <a:spAutoFit/>
          </a:bodyPr>
          <a:lstStyle/>
          <a:p>
            <a:r>
              <a:rPr lang="en-US" sz="2400" dirty="0"/>
              <a:t>STUDENT NAME:SHALINI M</a:t>
            </a:r>
          </a:p>
          <a:p>
            <a:r>
              <a:rPr lang="en-US" sz="2400" dirty="0"/>
              <a:t>REGISTER NO:122200720, asunm133122200720</a:t>
            </a:r>
          </a:p>
          <a:p>
            <a:r>
              <a:rPr lang="en-US" sz="2400" dirty="0"/>
              <a:t>DEPARTMENT:B.COM Corporate secretaryship</a:t>
            </a:r>
          </a:p>
          <a:p>
            <a:r>
              <a:rPr lang="en-US" sz="2400" dirty="0"/>
              <a:t>COLLEGE:ASAN MEMORIAL COLLEGE OF ARTS &amp;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416EA5F2-BC10-D2E7-FC0D-23C2F196B9A3}"/>
              </a:ext>
            </a:extLst>
          </p:cNvPr>
          <p:cNvSpPr txBox="1"/>
          <p:nvPr/>
        </p:nvSpPr>
        <p:spPr>
          <a:xfrm>
            <a:off x="988255" y="1447800"/>
            <a:ext cx="6019800" cy="3693319"/>
          </a:xfrm>
          <a:prstGeom prst="rect">
            <a:avLst/>
          </a:prstGeom>
          <a:noFill/>
        </p:spPr>
        <p:txBody>
          <a:bodyPr wrap="square" rtlCol="0">
            <a:spAutoFit/>
          </a:bodyPr>
          <a:lstStyle/>
          <a:p>
            <a:r>
              <a:rPr lang="en-IN" b="1" dirty="0"/>
              <a:t>INPUTS:</a:t>
            </a:r>
          </a:p>
          <a:p>
            <a:r>
              <a:rPr lang="en-IN" dirty="0"/>
              <a:t>Employee characteristics:            Job Requirements:</a:t>
            </a:r>
          </a:p>
          <a:p>
            <a:r>
              <a:rPr lang="en-IN" dirty="0"/>
              <a:t>    Gender                                          Job Title</a:t>
            </a:r>
          </a:p>
          <a:p>
            <a:r>
              <a:rPr lang="en-IN" dirty="0"/>
              <a:t>     State                                             Department</a:t>
            </a:r>
          </a:p>
          <a:p>
            <a:r>
              <a:rPr lang="en-IN" dirty="0"/>
              <a:t>     Location                                        </a:t>
            </a:r>
            <a:r>
              <a:rPr lang="en-IN" dirty="0" err="1"/>
              <a:t>Performancer</a:t>
            </a:r>
            <a:endParaRPr lang="en-IN" dirty="0"/>
          </a:p>
          <a:p>
            <a:r>
              <a:rPr lang="en-IN" b="1" dirty="0"/>
              <a:t>     </a:t>
            </a:r>
            <a:r>
              <a:rPr lang="en-IN" dirty="0"/>
              <a:t>Filter</a:t>
            </a:r>
          </a:p>
          <a:p>
            <a:r>
              <a:rPr lang="en-IN" dirty="0"/>
              <a:t>     Pivot table</a:t>
            </a:r>
          </a:p>
          <a:p>
            <a:r>
              <a:rPr lang="en-IN" dirty="0"/>
              <a:t>     Slicer</a:t>
            </a:r>
          </a:p>
          <a:p>
            <a:r>
              <a:rPr lang="en-IN" dirty="0"/>
              <a:t>     Graph</a:t>
            </a:r>
          </a:p>
          <a:p>
            <a:r>
              <a:rPr lang="en-IN" b="1" dirty="0"/>
              <a:t>OUTPUTS:</a:t>
            </a:r>
          </a:p>
          <a:p>
            <a:r>
              <a:rPr lang="en-IN" dirty="0"/>
              <a:t> Performance score</a:t>
            </a:r>
          </a:p>
          <a:p>
            <a:r>
              <a:rPr lang="en-IN" dirty="0"/>
              <a:t> Performance Rating </a:t>
            </a:r>
          </a:p>
          <a:p>
            <a:r>
              <a:rPr lang="en-IN"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C217DB91-3BD1-3D66-8ED5-C870D604413B}"/>
              </a:ext>
            </a:extLst>
          </p:cNvPr>
          <p:cNvSpPr txBox="1"/>
          <p:nvPr/>
        </p:nvSpPr>
        <p:spPr>
          <a:xfrm>
            <a:off x="457200" y="2286000"/>
            <a:ext cx="6019800" cy="646331"/>
          </a:xfrm>
          <a:prstGeom prst="rect">
            <a:avLst/>
          </a:prstGeom>
          <a:noFill/>
        </p:spPr>
        <p:txBody>
          <a:bodyPr wrap="square" rtlCol="0">
            <a:spAutoFit/>
          </a:bodyPr>
          <a:lstStyle/>
          <a:p>
            <a:r>
              <a:rPr lang="en-IN" dirty="0"/>
              <a:t>.</a:t>
            </a:r>
          </a:p>
          <a:p>
            <a:endParaRPr lang="en-IN" dirty="0"/>
          </a:p>
        </p:txBody>
      </p:sp>
      <p:graphicFrame>
        <p:nvGraphicFramePr>
          <p:cNvPr id="8" name="Chart 7">
            <a:extLst>
              <a:ext uri="{FF2B5EF4-FFF2-40B4-BE49-F238E27FC236}">
                <a16:creationId xmlns:a16="http://schemas.microsoft.com/office/drawing/2014/main" id="{4543079A-A512-EE8E-F35F-A4F1604B3A63}"/>
              </a:ext>
            </a:extLst>
          </p:cNvPr>
          <p:cNvGraphicFramePr>
            <a:graphicFrameLocks/>
          </p:cNvGraphicFramePr>
          <p:nvPr>
            <p:extLst>
              <p:ext uri="{D42A27DB-BD31-4B8C-83A1-F6EECF244321}">
                <p14:modId xmlns:p14="http://schemas.microsoft.com/office/powerpoint/2010/main" val="152654240"/>
              </p:ext>
            </p:extLst>
          </p:nvPr>
        </p:nvGraphicFramePr>
        <p:xfrm>
          <a:off x="914400" y="1688709"/>
          <a:ext cx="5486400" cy="34289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0DF719E-B541-A27E-7EF4-0D2E889182A3}"/>
              </a:ext>
            </a:extLst>
          </p:cNvPr>
          <p:cNvSpPr txBox="1"/>
          <p:nvPr/>
        </p:nvSpPr>
        <p:spPr>
          <a:xfrm>
            <a:off x="1143000" y="1930400"/>
            <a:ext cx="6781800" cy="2554545"/>
          </a:xfrm>
          <a:prstGeom prst="rect">
            <a:avLst/>
          </a:prstGeom>
          <a:noFill/>
        </p:spPr>
        <p:txBody>
          <a:bodyPr wrap="square" rtlCol="0">
            <a:spAutoFit/>
          </a:bodyPr>
          <a:lstStyle/>
          <a:p>
            <a:r>
              <a:rPr lang="en-US" sz="2000" dirty="0"/>
              <a:t>Employee performance levels can be categorized into five tiers: Exceptional (far exceeds expectations), High Performer (consistently exceeds expectations), Meets Expectations (meets job requirements), Needs Improvement (falls below expectations), and Underperformer (significantly below expectations), allowing managers to tailor development strategies and support to enhance individual and team performance.</a:t>
            </a:r>
            <a:endParaRPr lang="en-IN" sz="20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1">
            <a:extLst>
              <a:ext uri="{FF2B5EF4-FFF2-40B4-BE49-F238E27FC236}">
                <a16:creationId xmlns:a16="http://schemas.microsoft.com/office/drawing/2014/main" id="{9247A0BA-E6A3-C3DC-5649-114FEE4CB6F5}"/>
              </a:ext>
            </a:extLst>
          </p:cNvPr>
          <p:cNvSpPr>
            <a:spLocks noChangeArrowheads="1"/>
          </p:cNvSpPr>
          <p:nvPr/>
        </p:nvSpPr>
        <p:spPr bwMode="auto">
          <a:xfrm rot="10800000" flipV="1">
            <a:off x="676275" y="1546146"/>
            <a:ext cx="7014527"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enhance worker performance to maintain fairness and transparency while raising output, job satisfaction, and retention</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800" dirty="0">
              <a:latin typeface="Arial" panose="020B0604020202020204" pitchFamily="34" charset="0"/>
            </a:endParaRPr>
          </a:p>
          <a:p>
            <a:pPr marL="457200" indent="-457200" defTabSz="914400" eaLnBrk="0" fontAlgn="base" hangingPunct="0">
              <a:spcBef>
                <a:spcPct val="0"/>
              </a:spcBef>
              <a:spcAft>
                <a:spcPct val="0"/>
              </a:spcAft>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By analyzing this data, companies can make better decisions that drive business success and create a more motivated workforce</a:t>
            </a:r>
            <a:r>
              <a:rPr lang="en-US" sz="1800" b="0" i="0" dirty="0">
                <a:solidFill>
                  <a:srgbClr val="0D0D0D"/>
                </a:solidFill>
                <a:effectLst/>
                <a:latin typeface="Times New Roman" panose="02020603050405020304" pitchFamily="18" charset="0"/>
                <a:cs typeface="Times New Roman" panose="02020603050405020304" pitchFamily="18" charset="0"/>
              </a:rPr>
              <a:t>..</a:t>
            </a:r>
            <a:endParaRPr lang="en-IN" sz="1800" b="0" i="0" dirty="0">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765566" y="2109341"/>
            <a:ext cx="7924800" cy="292387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dirty="0">
                <a:solidFill>
                  <a:srgbClr val="0D0D0D"/>
                </a:solidFill>
                <a:latin typeface="Times New Roman" panose="02020603050405020304" pitchFamily="18" charset="0"/>
                <a:cs typeface="Times New Roman" panose="02020603050405020304" pitchFamily="18" charset="0"/>
              </a:rPr>
              <a:t>This project aims to design and implement a employee performance management system like employee working Time, organization Goals ,Gender that all about the employee performance level</a:t>
            </a:r>
            <a:r>
              <a:rPr lang="en-US" sz="1600" dirty="0">
                <a:solidFill>
                  <a:srgbClr val="0D0D0D"/>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By analyzing this data, companies can make better decisions that drive business success and create a more motivated workforce</a:t>
            </a:r>
            <a:r>
              <a:rPr lang="en-US" sz="1600" b="0" i="0" dirty="0">
                <a:solidFill>
                  <a:srgbClr val="0D0D0D"/>
                </a:solidFill>
                <a:effectLst/>
                <a:latin typeface="Times New Roman" panose="02020603050405020304" pitchFamily="18" charset="0"/>
                <a:cs typeface="Times New Roman" panose="02020603050405020304" pitchFamily="18" charset="0"/>
              </a:rPr>
              <a:t>..</a:t>
            </a:r>
            <a:endParaRPr lang="en-IN" sz="16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600" dirty="0">
              <a:solidFill>
                <a:srgbClr val="0D0D0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2887ACFC-C9D8-B91C-2D33-70E0C03230BC}"/>
              </a:ext>
            </a:extLst>
          </p:cNvPr>
          <p:cNvSpPr txBox="1"/>
          <p:nvPr/>
        </p:nvSpPr>
        <p:spPr>
          <a:xfrm>
            <a:off x="1371599" y="2438400"/>
            <a:ext cx="5324475" cy="2308324"/>
          </a:xfrm>
          <a:prstGeom prst="rect">
            <a:avLst/>
          </a:prstGeom>
          <a:noFill/>
        </p:spPr>
        <p:txBody>
          <a:bodyPr wrap="square" rtlCol="0">
            <a:spAutoFit/>
          </a:bodyPr>
          <a:lstStyle/>
          <a:p>
            <a:r>
              <a:rPr lang="en-IN" sz="2400" b="1" dirty="0"/>
              <a:t>The end users are</a:t>
            </a:r>
            <a:r>
              <a:rPr lang="en-IN" sz="2400" dirty="0"/>
              <a:t>: </a:t>
            </a:r>
          </a:p>
          <a:p>
            <a:r>
              <a:rPr lang="en-IN" sz="2400" b="1" dirty="0"/>
              <a:t>         </a:t>
            </a:r>
            <a:r>
              <a:rPr lang="en-IN" sz="2400" dirty="0"/>
              <a:t>Employees</a:t>
            </a:r>
          </a:p>
          <a:p>
            <a:r>
              <a:rPr lang="en-IN" sz="2400" dirty="0"/>
              <a:t>         Managers</a:t>
            </a:r>
          </a:p>
          <a:p>
            <a:r>
              <a:rPr lang="en-IN" sz="2400" dirty="0"/>
              <a:t>         HR professionals</a:t>
            </a:r>
          </a:p>
          <a:p>
            <a:r>
              <a:rPr lang="en-IN" sz="2400" dirty="0"/>
              <a:t>         Leaders/Executives</a:t>
            </a:r>
          </a:p>
          <a:p>
            <a:r>
              <a:rPr lang="en-IN" sz="2400" dirty="0"/>
              <a:t>         Team leads/Department Head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69888698-8B5B-9FAB-1CC1-99B8D7BCA22F}"/>
              </a:ext>
            </a:extLst>
          </p:cNvPr>
          <p:cNvSpPr txBox="1"/>
          <p:nvPr/>
        </p:nvSpPr>
        <p:spPr>
          <a:xfrm>
            <a:off x="3505200" y="2385695"/>
            <a:ext cx="4191000" cy="1754326"/>
          </a:xfrm>
          <a:prstGeom prst="rect">
            <a:avLst/>
          </a:prstGeom>
          <a:noFill/>
        </p:spPr>
        <p:txBody>
          <a:bodyPr wrap="square" rtlCol="0">
            <a:spAutoFit/>
          </a:bodyPr>
          <a:lstStyle/>
          <a:p>
            <a:pPr marL="285750" indent="-285750">
              <a:buFont typeface="Wingdings" panose="05000000000000000000" pitchFamily="2" charset="2"/>
              <a:buChar char="v"/>
            </a:pPr>
            <a:r>
              <a:rPr lang="en-IN" dirty="0"/>
              <a:t>Conditional formatting- Missing Value</a:t>
            </a:r>
          </a:p>
          <a:p>
            <a:pPr marL="285750" indent="-285750">
              <a:buFont typeface="Wingdings" panose="05000000000000000000" pitchFamily="2" charset="2"/>
              <a:buChar char="v"/>
            </a:pPr>
            <a:r>
              <a:rPr lang="en-IN" dirty="0"/>
              <a:t>Filter- To Remove</a:t>
            </a:r>
          </a:p>
          <a:p>
            <a:pPr marL="285750" indent="-285750">
              <a:buFont typeface="Wingdings" panose="05000000000000000000" pitchFamily="2" charset="2"/>
              <a:buChar char="v"/>
            </a:pPr>
            <a:r>
              <a:rPr lang="en-IN" dirty="0"/>
              <a:t>Formula- performance</a:t>
            </a:r>
          </a:p>
          <a:p>
            <a:pPr marL="285750" indent="-285750">
              <a:buFont typeface="Wingdings" panose="05000000000000000000" pitchFamily="2" charset="2"/>
              <a:buChar char="v"/>
            </a:pPr>
            <a:r>
              <a:rPr lang="en-IN" dirty="0"/>
              <a:t>Pivot-summary</a:t>
            </a:r>
          </a:p>
          <a:p>
            <a:pPr marL="285750" indent="-285750">
              <a:buFont typeface="Wingdings" panose="05000000000000000000" pitchFamily="2" charset="2"/>
              <a:buChar char="v"/>
            </a:pPr>
            <a:r>
              <a:rPr lang="en-IN"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35D85B-2D1C-BE99-A339-22A203F186C6}"/>
              </a:ext>
            </a:extLst>
          </p:cNvPr>
          <p:cNvSpPr txBox="1"/>
          <p:nvPr/>
        </p:nvSpPr>
        <p:spPr>
          <a:xfrm>
            <a:off x="1066800" y="1930400"/>
            <a:ext cx="7239000" cy="4062651"/>
          </a:xfrm>
          <a:prstGeom prst="rect">
            <a:avLst/>
          </a:prstGeom>
          <a:noFill/>
        </p:spPr>
        <p:txBody>
          <a:bodyPr wrap="square" rtlCol="0">
            <a:spAutoFit/>
          </a:bodyPr>
          <a:lstStyle/>
          <a:p>
            <a:r>
              <a:rPr lang="en-IN" sz="2000" b="1" dirty="0"/>
              <a:t>Dataset</a:t>
            </a:r>
            <a:r>
              <a:rPr lang="en-IN" sz="2000" dirty="0"/>
              <a:t>: Employee performance data</a:t>
            </a:r>
          </a:p>
          <a:p>
            <a:r>
              <a:rPr lang="en-IN" sz="2000" b="1" dirty="0"/>
              <a:t>Description</a:t>
            </a:r>
            <a:r>
              <a:rPr lang="en-IN" sz="2000" dirty="0"/>
              <a:t> :This dataset consist of information on employee performance level, Demographics ,Employee type ,and job variable  for 3000 employee at this employee performance.</a:t>
            </a:r>
          </a:p>
          <a:p>
            <a:r>
              <a:rPr lang="en-IN" sz="2000" dirty="0"/>
              <a:t>Variables:</a:t>
            </a:r>
          </a:p>
          <a:p>
            <a:pPr marL="285750" indent="-285750">
              <a:buFont typeface="Wingdings" panose="05000000000000000000" pitchFamily="2" charset="2"/>
              <a:buChar char="§"/>
            </a:pPr>
            <a:r>
              <a:rPr lang="en-IN" sz="2000" dirty="0"/>
              <a:t>        Employee ID</a:t>
            </a:r>
          </a:p>
          <a:p>
            <a:pPr marL="285750" indent="-285750">
              <a:buFont typeface="Wingdings" panose="05000000000000000000" pitchFamily="2" charset="2"/>
              <a:buChar char="§"/>
            </a:pPr>
            <a:r>
              <a:rPr lang="en-IN" sz="2000" dirty="0"/>
              <a:t>        Performance level</a:t>
            </a:r>
          </a:p>
          <a:p>
            <a:pPr marL="285750" indent="-285750">
              <a:buFont typeface="Wingdings" panose="05000000000000000000" pitchFamily="2" charset="2"/>
              <a:buChar char="§"/>
            </a:pPr>
            <a:r>
              <a:rPr lang="en-IN" sz="2000" dirty="0"/>
              <a:t>        Gender</a:t>
            </a:r>
          </a:p>
          <a:p>
            <a:pPr marL="285750" indent="-285750">
              <a:buFont typeface="Wingdings" panose="05000000000000000000" pitchFamily="2" charset="2"/>
              <a:buChar char="§"/>
            </a:pPr>
            <a:r>
              <a:rPr lang="en-IN" sz="2000" dirty="0"/>
              <a:t>        DOB</a:t>
            </a:r>
          </a:p>
          <a:p>
            <a:pPr marL="285750" indent="-285750">
              <a:buFont typeface="Wingdings" panose="05000000000000000000" pitchFamily="2" charset="2"/>
              <a:buChar char="§"/>
            </a:pPr>
            <a:r>
              <a:rPr lang="en-IN" sz="2000" dirty="0"/>
              <a:t>        Location</a:t>
            </a:r>
          </a:p>
          <a:p>
            <a:pPr marL="285750" indent="-285750">
              <a:buFont typeface="Wingdings" panose="05000000000000000000" pitchFamily="2" charset="2"/>
              <a:buChar char="§"/>
            </a:pPr>
            <a:r>
              <a:rPr lang="en-IN" sz="2000" dirty="0"/>
              <a:t>        Job Function</a:t>
            </a:r>
          </a:p>
          <a:p>
            <a:pPr marL="285750" indent="-285750">
              <a:buFont typeface="Wingdings" panose="05000000000000000000" pitchFamily="2" charset="2"/>
              <a:buChar char="§"/>
            </a:pPr>
            <a:r>
              <a:rPr lang="en-IN" sz="2000" dirty="0"/>
              <a:t>         Etc..</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EE56907-C732-4C39-0A29-402B26AFBF1A}"/>
              </a:ext>
            </a:extLst>
          </p:cNvPr>
          <p:cNvSpPr txBox="1"/>
          <p:nvPr/>
        </p:nvSpPr>
        <p:spPr>
          <a:xfrm>
            <a:off x="2743200" y="2438400"/>
            <a:ext cx="5791200" cy="646331"/>
          </a:xfrm>
          <a:prstGeom prst="rect">
            <a:avLst/>
          </a:prstGeom>
          <a:noFill/>
        </p:spPr>
        <p:txBody>
          <a:bodyPr wrap="square" rtlCol="0">
            <a:spAutoFit/>
          </a:bodyPr>
          <a:lstStyle/>
          <a:p>
            <a:r>
              <a:rPr lang="en-US" dirty="0"/>
              <a:t>Performance IFS(Z8&gt;-5,"VERY HIGH",Z8&gt;=4,"HIGH",Z8&gt;=3,"MED",TRUE,"LOW")</a:t>
            </a:r>
            <a:endParaRPr lang="en-IN" dirty="0"/>
          </a:p>
        </p:txBody>
      </p:sp>
    </p:spTree>
  </p:cSld>
  <p:clrMapOvr>
    <a:masterClrMapping/>
  </p:clrMapOvr>
</p:sld>
</file>

<file path=ppt/theme/theme1.xml><?xml version="1.0" encoding="utf-8"?>
<a:theme xmlns:a="http://schemas.openxmlformats.org/drawingml/2006/main" name="Facet">
  <a:themeElements>
    <a:clrScheme name="Custom 1">
      <a:dk1>
        <a:sysClr val="windowText" lastClr="000000"/>
      </a:dk1>
      <a:lt1>
        <a:sysClr val="window" lastClr="FFFFFF"/>
      </a:lt1>
      <a:dk2>
        <a:srgbClr val="2C3C43"/>
      </a:dk2>
      <a:lt2>
        <a:srgbClr val="EBEBEB"/>
      </a:lt2>
      <a:accent1>
        <a:srgbClr val="7030A0"/>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285</TotalTime>
  <Words>409</Words>
  <Application>Microsoft Office PowerPoint</Application>
  <PresentationFormat>Widescreen</PresentationFormat>
  <Paragraphs>83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16</cp:revision>
  <dcterms:created xsi:type="dcterms:W3CDTF">2024-03-29T15:07:22Z</dcterms:created>
  <dcterms:modified xsi:type="dcterms:W3CDTF">2024-09-14T07:20:22Z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