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6" r:id="rId14"/>
    <p:sldId id="277"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524000" y="3124200"/>
            <a:ext cx="9365615" cy="3453130"/>
          </a:xfrm>
          <a:prstGeom prst="rect">
            <a:avLst/>
          </a:prstGeom>
          <a:noFill/>
        </p:spPr>
        <p:txBody>
          <a:bodyPr wrap="square" rtlCol="0">
            <a:noAutofit/>
          </a:bodyPr>
          <a:lstStyle/>
          <a:p>
            <a:r>
              <a:rPr lang="en-US" sz="2400"/>
              <a:t>STUDENT NAME:</a:t>
            </a:r>
            <a:r>
              <a:rPr lang="en-IN" altLang="en-US" sz="2400"/>
              <a:t> SHALINI.K</a:t>
            </a:r>
            <a:endParaRPr lang="en-US" sz="2400" dirty="0"/>
          </a:p>
          <a:p>
            <a:r>
              <a:rPr lang="en-US" sz="2400" dirty="0"/>
              <a:t>REGISTER NO:</a:t>
            </a:r>
            <a:r>
              <a:rPr lang="en-IN" altLang="en-US" sz="2400" dirty="0"/>
              <a:t> 122203101 [unm14512022h41]</a:t>
            </a:r>
            <a:endParaRPr lang="en-US" sz="2400" dirty="0"/>
          </a:p>
          <a:p>
            <a:r>
              <a:rPr lang="en-US" sz="2400" dirty="0"/>
              <a:t>DEPARTMENT:</a:t>
            </a:r>
            <a:r>
              <a:rPr lang="en-IN" altLang="en-US" sz="2400" dirty="0"/>
              <a:t> B.COM(Corporate secretaryship)</a:t>
            </a:r>
            <a:endParaRPr lang="en-US" sz="2400" dirty="0"/>
          </a:p>
          <a:p>
            <a:r>
              <a:rPr lang="en-US" sz="2400" dirty="0"/>
              <a:t>COLLEGE</a:t>
            </a:r>
            <a:r>
              <a:rPr lang="en-IN" altLang="en-US" sz="2400" dirty="0"/>
              <a:t>: MAHALASHMI WOMENS COLLEGE OF </a:t>
            </a:r>
            <a:endParaRPr lang="en-IN" altLang="en-US" sz="2400" dirty="0"/>
          </a:p>
          <a:p>
            <a:r>
              <a:rPr lang="en-IN" altLang="en-US" sz="2400" dirty="0"/>
              <a:t>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666240" y="1480820"/>
            <a:ext cx="7477760" cy="5179060"/>
          </a:xfrm>
          <a:prstGeom prst="rect">
            <a:avLst/>
          </a:prstGeom>
          <a:noFill/>
        </p:spPr>
        <p:txBody>
          <a:bodyPr wrap="square" rtlCol="0" anchor="t">
            <a:noAutofit/>
          </a:bodyPr>
          <a:p>
            <a:pPr marL="285750" indent="-285750">
              <a:buFont typeface="Wingdings" panose="05000000000000000000" charset="0"/>
              <a:buChar char="Ø"/>
            </a:pPr>
            <a:r>
              <a:rPr lang="en-US" sz="2000" b="1">
                <a:latin typeface="Times New Roman" panose="02020603050405020304" pitchFamily="18" charset="0"/>
                <a:cs typeface="Times New Roman" panose="02020603050405020304" pitchFamily="18" charset="0"/>
              </a:rPr>
              <a:t>Summerising:</a:t>
            </a:r>
            <a:endParaRPr lang="en-US" sz="20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Pivot table is created to summerise</a:t>
            </a: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a:latin typeface="Times New Roman" panose="02020603050405020304" pitchFamily="18" charset="0"/>
                <a:cs typeface="Times New Roman" panose="02020603050405020304" pitchFamily="18" charset="0"/>
              </a:rPr>
              <a:t> Filter - Gender code</a:t>
            </a: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a:latin typeface="Times New Roman" panose="02020603050405020304" pitchFamily="18" charset="0"/>
                <a:cs typeface="Times New Roman" panose="02020603050405020304" pitchFamily="18" charset="0"/>
              </a:rPr>
              <a:t> Column - Performance level</a:t>
            </a: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a:latin typeface="Times New Roman" panose="02020603050405020304" pitchFamily="18" charset="0"/>
                <a:cs typeface="Times New Roman" panose="02020603050405020304" pitchFamily="18" charset="0"/>
              </a:rPr>
              <a:t> Rows - Business unit</a:t>
            </a: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a:latin typeface="Times New Roman" panose="02020603050405020304" pitchFamily="18" charset="0"/>
                <a:cs typeface="Times New Roman" panose="02020603050405020304" pitchFamily="18" charset="0"/>
              </a:rPr>
              <a:t> Values - Count of first name</a:t>
            </a: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20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Visualisation:</a:t>
            </a:r>
            <a:endParaRPr lang="en-US" sz="20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Bar graph</a:t>
            </a:r>
            <a:endParaRPr lang="en-US" sz="20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US" sz="2000">
                <a:latin typeface="Times New Roman" panose="02020603050405020304" pitchFamily="18" charset="0"/>
                <a:cs typeface="Times New Roman" panose="02020603050405020304" pitchFamily="18" charset="0"/>
              </a:rPr>
              <a:t> </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Pie chart</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755332" y="385444"/>
            <a:ext cx="10681335" cy="738505"/>
          </a:xfrm>
        </p:spPr>
        <p:txBody>
          <a:bodyPr/>
          <a:p>
            <a:r>
              <a:rPr lang="en-IN" altLang="en-US"/>
              <a:t>Results</a:t>
            </a:r>
            <a:endParaRPr lang="en-IN" altLang="en-US"/>
          </a:p>
        </p:txBody>
      </p:sp>
      <p:pic>
        <p:nvPicPr>
          <p:cNvPr id="12" name="Content Placeholder 11" descr="Picture1"/>
          <p:cNvPicPr>
            <a:picLocks noChangeAspect="1"/>
          </p:cNvPicPr>
          <p:nvPr>
            <p:ph sz="half" idx="3"/>
          </p:nvPr>
        </p:nvPicPr>
        <p:blipFill>
          <a:blip r:embed="rId1"/>
          <a:stretch>
            <a:fillRect/>
          </a:stretch>
        </p:blipFill>
        <p:spPr>
          <a:xfrm>
            <a:off x="754380" y="1143000"/>
            <a:ext cx="7844790" cy="4861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55332" y="385444"/>
            <a:ext cx="10681335" cy="738505"/>
          </a:xfrm>
        </p:spPr>
        <p:txBody>
          <a:bodyPr/>
          <a:p>
            <a:r>
              <a:rPr lang="en-IN" altLang="en-US"/>
              <a:t>Results</a:t>
            </a:r>
            <a:endParaRPr lang="en-IN" altLang="en-US"/>
          </a:p>
        </p:txBody>
      </p:sp>
      <p:pic>
        <p:nvPicPr>
          <p:cNvPr id="7" name="Content Placeholder 6" descr="Picture2"/>
          <p:cNvPicPr>
            <a:picLocks noChangeAspect="1"/>
          </p:cNvPicPr>
          <p:nvPr>
            <p:ph sz="half" idx="2"/>
          </p:nvPr>
        </p:nvPicPr>
        <p:blipFill>
          <a:blip r:embed="rId1"/>
          <a:stretch>
            <a:fillRect/>
          </a:stretch>
        </p:blipFill>
        <p:spPr>
          <a:xfrm>
            <a:off x="802005" y="1353820"/>
            <a:ext cx="7728585" cy="4624070"/>
          </a:xfrm>
          <a:prstGeom prst="rect">
            <a:avLst/>
          </a:prstGeom>
        </p:spPr>
      </p:pic>
      <p:sp>
        <p:nvSpPr>
          <p:cNvPr id="6" name="Content Placeholder 5"/>
          <p:cNvSpPr>
            <a:spLocks noGrp="1"/>
          </p:cNvSpPr>
          <p:nvPr>
            <p:ph sz="half" idx="3"/>
          </p:nvPr>
        </p:nvSpPr>
        <p:spPr>
          <a:xfrm>
            <a:off x="6278880" y="1577340"/>
            <a:ext cx="5303520" cy="276860"/>
          </a:xfrm>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962025" y="1657985"/>
            <a:ext cx="8479790" cy="4065270"/>
          </a:xfrm>
          <a:prstGeom prst="rect">
            <a:avLst/>
          </a:prstGeom>
          <a:noFill/>
        </p:spPr>
        <p:txBody>
          <a:bodyPr wrap="square" rtlCol="0" anchor="t">
            <a:noAutofit/>
          </a:bodyPr>
          <a:p>
            <a:r>
              <a:rPr lang="en-US" sz="2800">
                <a:latin typeface="Times New Roman" panose="02020603050405020304" pitchFamily="18" charset="0"/>
                <a:cs typeface="Times New Roman" panose="02020603050405020304" pitchFamily="18" charset="0"/>
              </a:rPr>
              <a:t>The "Employee Performance Analysis Using Excel" project provides a robust and user- friendly solution for evaluating and managing employee performance. By leveraging Excel's powerful tools such as filtering, pivot tables, charts, and conditional formatting the project transforms raw performance data into actionable insights.</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381000" y="1600200"/>
            <a:ext cx="8634095" cy="4756785"/>
          </a:xfrm>
          <a:prstGeom prst="rect">
            <a:avLst/>
          </a:prstGeom>
          <a:noFill/>
        </p:spPr>
        <p:txBody>
          <a:bodyPr wrap="square" rtlCol="0" anchor="t">
            <a:noAutofit/>
          </a:bodyPr>
          <a:p>
            <a:r>
              <a:rPr lang="en-US">
                <a:latin typeface="Times New Roman" panose="02020603050405020304" pitchFamily="18" charset="0"/>
                <a:cs typeface="Times New Roman" panose="02020603050405020304" pitchFamily="18" charset="0"/>
              </a:rPr>
              <a:t>Employee performance analysis in Excel typically involves evaluating and visualizing data related to employee productivity, quality of work, attendance, and other performance indicators. Here's a step-by-step guide to conducting an employee performance analysis using Excel:</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1. Data Collection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 Data Organizatio</a:t>
            </a:r>
            <a:r>
              <a:rPr lang="en-IN" altLang="en-US">
                <a:latin typeface="Times New Roman" panose="02020603050405020304" pitchFamily="18" charset="0"/>
                <a:cs typeface="Times New Roman" panose="02020603050405020304" pitchFamily="18" charset="0"/>
              </a:rPr>
              <a:t>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 Data Entry</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4. Data Analysis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5. Visualization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6. Performance Ratings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7. Reporting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8. Interpretation &amp; Decision Making</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4008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1577975"/>
            <a:ext cx="7924800" cy="1386840"/>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514350" y="1757045"/>
            <a:ext cx="8742680" cy="4716145"/>
          </a:xfrm>
          <a:prstGeom prst="rect">
            <a:avLst/>
          </a:prstGeom>
          <a:noFill/>
        </p:spPr>
        <p:txBody>
          <a:bodyPr wrap="square" rtlCol="0" anchor="t">
            <a:noAutofit/>
          </a:bodyPr>
          <a:p>
            <a:pPr marL="285750" indent="-285750">
              <a:buFont typeface="Wingdings" panose="05000000000000000000" charset="0"/>
              <a:buChar char="q"/>
            </a:pPr>
            <a:r>
              <a:rPr lang="en-US">
                <a:latin typeface="Times New Roman" panose="02020603050405020304" pitchFamily="18" charset="0"/>
                <a:cs typeface="Times New Roman" panose="02020603050405020304" pitchFamily="18" charset="0"/>
              </a:rPr>
              <a:t>Analyzing employee performance using Excel involves various steps, from.collecting and organizing data to applying formulas, creating visualizations, and generating reports. Here's a general guide on how to conduct an employee performance analysis in Excel:</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r>
              <a:rPr lang="en-US">
                <a:latin typeface="Times New Roman" panose="02020603050405020304" pitchFamily="18" charset="0"/>
                <a:cs typeface="Times New Roman" panose="02020603050405020304" pitchFamily="18" charset="0"/>
              </a:rPr>
              <a:t> Collect and Organize Data</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Data Cleaning</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r>
              <a:rPr lang="en-US">
                <a:latin typeface="Times New Roman" panose="02020603050405020304" pitchFamily="18" charset="0"/>
                <a:cs typeface="Times New Roman" panose="02020603050405020304" pitchFamily="18" charset="0"/>
              </a:rPr>
              <a:t> Apply Formulas for Analysis</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r>
              <a:rPr lang="en-US">
                <a:latin typeface="Times New Roman" panose="02020603050405020304" pitchFamily="18" charset="0"/>
                <a:cs typeface="Times New Roman" panose="02020603050405020304" pitchFamily="18" charset="0"/>
              </a:rPr>
              <a:t> Create Visualizations</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r>
              <a:rPr lang="en-US">
                <a:latin typeface="Times New Roman" panose="02020603050405020304" pitchFamily="18" charset="0"/>
                <a:cs typeface="Times New Roman" panose="02020603050405020304" pitchFamily="18" charset="0"/>
              </a:rPr>
              <a:t>Pivot Tables for In-Depth Analysis</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r>
              <a:rPr lang="en-US">
                <a:latin typeface="Times New Roman" panose="02020603050405020304" pitchFamily="18" charset="0"/>
                <a:cs typeface="Times New Roman" panose="02020603050405020304" pitchFamily="18" charset="0"/>
              </a:rPr>
              <a:t>Generate Reports</a:t>
            </a: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endParaRPr lang="en-US">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q"/>
            </a:pPr>
            <a:r>
              <a:rPr lang="en-US">
                <a:latin typeface="Times New Roman" panose="02020603050405020304" pitchFamily="18" charset="0"/>
                <a:cs typeface="Times New Roman" panose="02020603050405020304" pitchFamily="18" charset="0"/>
              </a:rPr>
              <a:t> Interpret Results and Take Action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23265" y="1971675"/>
            <a:ext cx="8375015" cy="3074035"/>
          </a:xfrm>
          <a:prstGeom prst="rect">
            <a:avLst/>
          </a:prstGeom>
          <a:noFill/>
        </p:spPr>
        <p:txBody>
          <a:bodyPr wrap="square" rtlCol="0" anchor="t">
            <a:noAutofit/>
          </a:bodyPr>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IT Companies</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Banks</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Industries</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Human Resource Development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860040" y="1783080"/>
            <a:ext cx="6266815" cy="4521200"/>
          </a:xfrm>
          <a:prstGeom prst="rect">
            <a:avLst/>
          </a:prstGeom>
          <a:noFill/>
        </p:spPr>
        <p:txBody>
          <a:bodyPr wrap="square" rtlCol="0" anchor="t">
            <a:noAutofit/>
          </a:bodyPr>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Conditional Formatting</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Filtering</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Formula</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Pivot Table</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Bar Chart</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Pie Chart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883285" y="1631950"/>
            <a:ext cx="8260715" cy="3642995"/>
          </a:xfrm>
          <a:prstGeom prst="rect">
            <a:avLst/>
          </a:prstGeom>
          <a:noFill/>
        </p:spPr>
        <p:txBody>
          <a:bodyPr wrap="square" rtlCol="0" anchor="t">
            <a:noAutofit/>
          </a:bodyPr>
          <a:p>
            <a:pPr indent="0">
              <a:buFont typeface="Wingdings" panose="05000000000000000000" charset="0"/>
              <a:buNone/>
            </a:pPr>
            <a:r>
              <a:rPr lang="en-US" sz="2400">
                <a:latin typeface="Times New Roman" panose="02020603050405020304" pitchFamily="18" charset="0"/>
                <a:cs typeface="Times New Roman" panose="02020603050405020304" pitchFamily="18" charset="0"/>
              </a:rPr>
              <a:t>Employee data downloaded from edunet dashboard</a:t>
            </a: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Features:</a:t>
            </a: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Totally 26 features were available in that 4 were considered</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Gender Code</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 First name</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Business unit</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400">
                <a:latin typeface="Times New Roman" panose="02020603050405020304" pitchFamily="18" charset="0"/>
                <a:cs typeface="Times New Roman" panose="02020603050405020304" pitchFamily="18" charset="0"/>
              </a:rPr>
              <a:t>Performance level</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556510" y="2042795"/>
            <a:ext cx="7285355" cy="1757680"/>
          </a:xfrm>
          <a:prstGeom prst="rect">
            <a:avLst/>
          </a:prstGeom>
          <a:noFill/>
        </p:spPr>
        <p:txBody>
          <a:bodyPr wrap="square" rtlCol="0" anchor="t">
            <a:noAutofit/>
          </a:bodyPr>
          <a:p>
            <a:r>
              <a:rPr lang="en-US" sz="2400">
                <a:latin typeface="Times New Roman" panose="02020603050405020304" pitchFamily="18" charset="0"/>
                <a:cs typeface="Times New Roman" panose="02020603050405020304" pitchFamily="18" charset="0"/>
              </a:rPr>
              <a:t>=IFS(J8&gt;=5,"Very high",J8&gt;=4,"High",J8&gt;=3,"Med","True","Low")</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2413</Words>
  <Application>WPS Presentation</Application>
  <PresentationFormat>Widescreen</PresentationFormat>
  <Paragraphs>150</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14</cp:revision>
  <dcterms:created xsi:type="dcterms:W3CDTF">2024-03-29T15:07:00Z</dcterms:created>
  <dcterms:modified xsi:type="dcterms:W3CDTF">2024-08-31T03:09:44Z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2024-03-20T10:00:00Z</vt:filetime>
  </property>
  <property fmtid="{D5CDD505-2E9C-101B-9397-08002B2CF9AE}" pid="3" name="LastSaved">
    <vt:filetime>2024-03-28T10:00:00Z</vt:filetime>
  </property>
  <property fmtid="{D5CDD505-2E9C-101B-9397-08002B2CF9AE}" pid="4" name="ICV">
    <vt:lpwstr>AA0E30A4D59D439C858D336A9FCFA2A1_13</vt:lpwstr>
  </property>
  <property fmtid="{D5CDD505-2E9C-101B-9397-08002B2CF9AE}" pid="5" name="KSOProductBuildVer">
    <vt:lpwstr>1033-12.2.0.17562</vt:lpwstr>
  </property>
</Properties>
</file>