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ATTRITION ANALYSIS USING EXCEL DASHBOARDS.xlsx]Sheet2!PivotTable2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ANALYSIS</a:t>
            </a:r>
          </a:p>
        </c:rich>
      </c:tx>
      <c:layout>
        <c:manualLayout>
          <c:xMode val="edge"/>
          <c:yMode val="edge"/>
          <c:x val="0.35159011373578303"/>
          <c:y val="9.9810440361621469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BPC</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29</c:v>
                </c:pt>
                <c:pt idx="1">
                  <c:v>63</c:v>
                </c:pt>
                <c:pt idx="2">
                  <c:v>61</c:v>
                </c:pt>
                <c:pt idx="3">
                  <c:v>64</c:v>
                </c:pt>
                <c:pt idx="4">
                  <c:v>56</c:v>
                </c:pt>
                <c:pt idx="5">
                  <c:v>30</c:v>
                </c:pt>
              </c:numCache>
            </c:numRef>
          </c:val>
          <c:extLst>
            <c:ext xmlns:c16="http://schemas.microsoft.com/office/drawing/2014/chart" uri="{C3380CC4-5D6E-409C-BE32-E72D297353CC}">
              <c16:uniqueId val="{00000000-0289-4509-B876-9D64F1F7BF25}"/>
            </c:ext>
          </c:extLst>
        </c:ser>
        <c:ser>
          <c:idx val="1"/>
          <c:order val="1"/>
          <c:tx>
            <c:strRef>
              <c:f>Sheet2!$C$3:$C$4</c:f>
              <c:strCache>
                <c:ptCount val="1"/>
                <c:pt idx="0">
                  <c:v>CCDR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23</c:v>
                </c:pt>
                <c:pt idx="1">
                  <c:v>56</c:v>
                </c:pt>
                <c:pt idx="2">
                  <c:v>60</c:v>
                </c:pt>
                <c:pt idx="3">
                  <c:v>66</c:v>
                </c:pt>
                <c:pt idx="4">
                  <c:v>66</c:v>
                </c:pt>
                <c:pt idx="5">
                  <c:v>29</c:v>
                </c:pt>
              </c:numCache>
            </c:numRef>
          </c:val>
          <c:extLst>
            <c:ext xmlns:c16="http://schemas.microsoft.com/office/drawing/2014/chart" uri="{C3380CC4-5D6E-409C-BE32-E72D297353CC}">
              <c16:uniqueId val="{00000001-0289-4509-B876-9D64F1F7BF25}"/>
            </c:ext>
          </c:extLst>
        </c:ser>
        <c:ser>
          <c:idx val="2"/>
          <c:order val="2"/>
          <c:tx>
            <c:strRef>
              <c:f>Sheet2!$D$3:$D$4</c:f>
              <c:strCache>
                <c:ptCount val="1"/>
                <c:pt idx="0">
                  <c:v>EW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21</c:v>
                </c:pt>
                <c:pt idx="1">
                  <c:v>67</c:v>
                </c:pt>
                <c:pt idx="2">
                  <c:v>48</c:v>
                </c:pt>
                <c:pt idx="3">
                  <c:v>60</c:v>
                </c:pt>
                <c:pt idx="4">
                  <c:v>62</c:v>
                </c:pt>
                <c:pt idx="5">
                  <c:v>44</c:v>
                </c:pt>
              </c:numCache>
            </c:numRef>
          </c:val>
          <c:extLst>
            <c:ext xmlns:c16="http://schemas.microsoft.com/office/drawing/2014/chart" uri="{C3380CC4-5D6E-409C-BE32-E72D297353CC}">
              <c16:uniqueId val="{00000002-0289-4509-B876-9D64F1F7BF25}"/>
            </c:ext>
          </c:extLst>
        </c:ser>
        <c:ser>
          <c:idx val="3"/>
          <c:order val="3"/>
          <c:tx>
            <c:strRef>
              <c:f>Sheet2!$E$3:$E$4</c:f>
              <c:strCache>
                <c:ptCount val="1"/>
                <c:pt idx="0">
                  <c:v>MSC</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26</c:v>
                </c:pt>
                <c:pt idx="1">
                  <c:v>50</c:v>
                </c:pt>
                <c:pt idx="2">
                  <c:v>65</c:v>
                </c:pt>
                <c:pt idx="3">
                  <c:v>66</c:v>
                </c:pt>
                <c:pt idx="4">
                  <c:v>59</c:v>
                </c:pt>
                <c:pt idx="5">
                  <c:v>30</c:v>
                </c:pt>
              </c:numCache>
            </c:numRef>
          </c:val>
          <c:extLst>
            <c:ext xmlns:c16="http://schemas.microsoft.com/office/drawing/2014/chart" uri="{C3380CC4-5D6E-409C-BE32-E72D297353CC}">
              <c16:uniqueId val="{00000003-0289-4509-B876-9D64F1F7BF25}"/>
            </c:ext>
          </c:extLst>
        </c:ser>
        <c:ser>
          <c:idx val="4"/>
          <c:order val="4"/>
          <c:tx>
            <c:strRef>
              <c:f>Sheet2!$F$3:$F$4</c:f>
              <c:strCache>
                <c:ptCount val="1"/>
                <c:pt idx="0">
                  <c:v>NEL</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25</c:v>
                </c:pt>
                <c:pt idx="1">
                  <c:v>62</c:v>
                </c:pt>
                <c:pt idx="2">
                  <c:v>70</c:v>
                </c:pt>
                <c:pt idx="3">
                  <c:v>54</c:v>
                </c:pt>
                <c:pt idx="4">
                  <c:v>63</c:v>
                </c:pt>
                <c:pt idx="5">
                  <c:v>30</c:v>
                </c:pt>
              </c:numCache>
            </c:numRef>
          </c:val>
          <c:extLst>
            <c:ext xmlns:c16="http://schemas.microsoft.com/office/drawing/2014/chart" uri="{C3380CC4-5D6E-409C-BE32-E72D297353CC}">
              <c16:uniqueId val="{00000004-0289-4509-B876-9D64F1F7BF25}"/>
            </c:ext>
          </c:extLst>
        </c:ser>
        <c:ser>
          <c:idx val="5"/>
          <c:order val="5"/>
          <c:tx>
            <c:strRef>
              <c:f>Sheet2!$G$3:$G$4</c:f>
              <c:strCache>
                <c:ptCount val="1"/>
                <c:pt idx="0">
                  <c:v>PL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Sheet2!$G$5:$G$11</c:f>
              <c:numCache>
                <c:formatCode>General</c:formatCode>
                <c:ptCount val="6"/>
                <c:pt idx="0">
                  <c:v>18</c:v>
                </c:pt>
                <c:pt idx="1">
                  <c:v>66</c:v>
                </c:pt>
                <c:pt idx="2">
                  <c:v>63</c:v>
                </c:pt>
                <c:pt idx="3">
                  <c:v>60</c:v>
                </c:pt>
                <c:pt idx="4">
                  <c:v>61</c:v>
                </c:pt>
                <c:pt idx="5">
                  <c:v>33</c:v>
                </c:pt>
              </c:numCache>
            </c:numRef>
          </c:val>
          <c:extLst>
            <c:ext xmlns:c16="http://schemas.microsoft.com/office/drawing/2014/chart" uri="{C3380CC4-5D6E-409C-BE32-E72D297353CC}">
              <c16:uniqueId val="{00000005-0289-4509-B876-9D64F1F7BF25}"/>
            </c:ext>
          </c:extLst>
        </c:ser>
        <c:ser>
          <c:idx val="6"/>
          <c:order val="6"/>
          <c:tx>
            <c:strRef>
              <c:f>Sheet2!$H$3:$H$4</c:f>
              <c:strCache>
                <c:ptCount val="1"/>
                <c:pt idx="0">
                  <c:v>PYZ</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Sheet2!$H$5:$H$11</c:f>
              <c:numCache>
                <c:formatCode>General</c:formatCode>
                <c:ptCount val="6"/>
                <c:pt idx="0">
                  <c:v>32</c:v>
                </c:pt>
                <c:pt idx="1">
                  <c:v>63</c:v>
                </c:pt>
                <c:pt idx="2">
                  <c:v>58</c:v>
                </c:pt>
                <c:pt idx="3">
                  <c:v>42</c:v>
                </c:pt>
                <c:pt idx="4">
                  <c:v>71</c:v>
                </c:pt>
                <c:pt idx="5">
                  <c:v>33</c:v>
                </c:pt>
              </c:numCache>
            </c:numRef>
          </c:val>
          <c:extLst>
            <c:ext xmlns:c16="http://schemas.microsoft.com/office/drawing/2014/chart" uri="{C3380CC4-5D6E-409C-BE32-E72D297353CC}">
              <c16:uniqueId val="{00000006-0289-4509-B876-9D64F1F7BF25}"/>
            </c:ext>
          </c:extLst>
        </c:ser>
        <c:ser>
          <c:idx val="7"/>
          <c:order val="7"/>
          <c:tx>
            <c:strRef>
              <c:f>Sheet2!$I$3:$I$4</c:f>
              <c:strCache>
                <c:ptCount val="1"/>
                <c:pt idx="0">
                  <c:v>SVG</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Sheet2!$I$5:$I$11</c:f>
              <c:numCache>
                <c:formatCode>General</c:formatCode>
                <c:ptCount val="6"/>
                <c:pt idx="0">
                  <c:v>28</c:v>
                </c:pt>
                <c:pt idx="1">
                  <c:v>57</c:v>
                </c:pt>
                <c:pt idx="2">
                  <c:v>52</c:v>
                </c:pt>
                <c:pt idx="3">
                  <c:v>50</c:v>
                </c:pt>
                <c:pt idx="4">
                  <c:v>76</c:v>
                </c:pt>
                <c:pt idx="5">
                  <c:v>41</c:v>
                </c:pt>
              </c:numCache>
            </c:numRef>
          </c:val>
          <c:extLst>
            <c:ext xmlns:c16="http://schemas.microsoft.com/office/drawing/2014/chart" uri="{C3380CC4-5D6E-409C-BE32-E72D297353CC}">
              <c16:uniqueId val="{00000007-0289-4509-B876-9D64F1F7BF25}"/>
            </c:ext>
          </c:extLst>
        </c:ser>
        <c:ser>
          <c:idx val="8"/>
          <c:order val="8"/>
          <c:tx>
            <c:strRef>
              <c:f>Sheet2!$J$3:$J$4</c:f>
              <c:strCache>
                <c:ptCount val="1"/>
                <c:pt idx="0">
                  <c:v>TNS</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Sheet2!$J$5:$J$11</c:f>
              <c:numCache>
                <c:formatCode>General</c:formatCode>
                <c:ptCount val="6"/>
                <c:pt idx="0">
                  <c:v>30</c:v>
                </c:pt>
                <c:pt idx="1">
                  <c:v>55</c:v>
                </c:pt>
                <c:pt idx="2">
                  <c:v>53</c:v>
                </c:pt>
                <c:pt idx="3">
                  <c:v>70</c:v>
                </c:pt>
                <c:pt idx="4">
                  <c:v>51</c:v>
                </c:pt>
                <c:pt idx="5">
                  <c:v>38</c:v>
                </c:pt>
              </c:numCache>
            </c:numRef>
          </c:val>
          <c:extLst>
            <c:ext xmlns:c16="http://schemas.microsoft.com/office/drawing/2014/chart" uri="{C3380CC4-5D6E-409C-BE32-E72D297353CC}">
              <c16:uniqueId val="{00000008-0289-4509-B876-9D64F1F7BF25}"/>
            </c:ext>
          </c:extLst>
        </c:ser>
        <c:ser>
          <c:idx val="9"/>
          <c:order val="9"/>
          <c:tx>
            <c:strRef>
              <c:f>Sheet2!$K$3:$K$4</c:f>
              <c:strCache>
                <c:ptCount val="1"/>
                <c:pt idx="0">
                  <c:v>WBL</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Sheet2!$A$5:$A$11</c:f>
              <c:strCache>
                <c:ptCount val="6"/>
                <c:pt idx="0">
                  <c:v>2018</c:v>
                </c:pt>
                <c:pt idx="1">
                  <c:v>2019</c:v>
                </c:pt>
                <c:pt idx="2">
                  <c:v>2020</c:v>
                </c:pt>
                <c:pt idx="3">
                  <c:v>2021</c:v>
                </c:pt>
                <c:pt idx="4">
                  <c:v>2022</c:v>
                </c:pt>
                <c:pt idx="5">
                  <c:v>2023</c:v>
                </c:pt>
              </c:strCache>
            </c:strRef>
          </c:cat>
          <c:val>
            <c:numRef>
              <c:f>Sheet2!$K$5:$K$11</c:f>
              <c:numCache>
                <c:formatCode>General</c:formatCode>
                <c:ptCount val="6"/>
                <c:pt idx="0">
                  <c:v>23</c:v>
                </c:pt>
                <c:pt idx="1">
                  <c:v>59</c:v>
                </c:pt>
                <c:pt idx="2">
                  <c:v>62</c:v>
                </c:pt>
                <c:pt idx="3">
                  <c:v>68</c:v>
                </c:pt>
                <c:pt idx="4">
                  <c:v>55</c:v>
                </c:pt>
                <c:pt idx="5">
                  <c:v>27</c:v>
                </c:pt>
              </c:numCache>
            </c:numRef>
          </c:val>
          <c:extLst>
            <c:ext xmlns:c16="http://schemas.microsoft.com/office/drawing/2014/chart" uri="{C3380CC4-5D6E-409C-BE32-E72D297353CC}">
              <c16:uniqueId val="{00000009-0289-4509-B876-9D64F1F7BF25}"/>
            </c:ext>
          </c:extLst>
        </c:ser>
        <c:dLbls>
          <c:showLegendKey val="0"/>
          <c:showVal val="0"/>
          <c:showCatName val="0"/>
          <c:showSerName val="0"/>
          <c:showPercent val="0"/>
          <c:showBubbleSize val="0"/>
        </c:dLbls>
        <c:gapWidth val="150"/>
        <c:shape val="box"/>
        <c:axId val="489868640"/>
        <c:axId val="489875296"/>
        <c:axId val="451229328"/>
      </c:bar3DChart>
      <c:catAx>
        <c:axId val="489868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auto val="1"/>
        <c:lblAlgn val="ctr"/>
        <c:lblOffset val="100"/>
        <c:noMultiLvlLbl val="0"/>
      </c:catAx>
      <c:valAx>
        <c:axId val="489875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68640"/>
        <c:crosses val="autoZero"/>
        <c:crossBetween val="between"/>
      </c:valAx>
      <c:serAx>
        <c:axId val="4512293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8987529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 </a:t>
            </a:r>
            <a:r>
              <a:rPr lang="en-IN" dirty="0"/>
              <a:t>:-</a:t>
            </a:r>
            <a:r>
              <a:rPr lang="en-IN" baseline="0" dirty="0"/>
              <a:t> company</a:t>
            </a:r>
          </a:p>
          <a:p>
            <a:endParaRPr lang="en-GB"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231666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err="1" smtClean="0"/>
              <a:t>Salini</a:t>
            </a:r>
            <a:r>
              <a:rPr lang="en-US" sz="2400" dirty="0" smtClean="0"/>
              <a:t> V</a:t>
            </a:r>
            <a:endParaRPr lang="en-US" sz="2400" dirty="0"/>
          </a:p>
          <a:p>
            <a:r>
              <a:rPr lang="en-US" sz="2400" dirty="0"/>
              <a:t>REGISTER NO</a:t>
            </a:r>
            <a:r>
              <a:rPr lang="en-US" sz="2400" dirty="0" smtClean="0"/>
              <a:t>: 122203497</a:t>
            </a:r>
          </a:p>
          <a:p>
            <a:r>
              <a:rPr lang="en-US" sz="2400" dirty="0"/>
              <a:t>70BD1433361FB29B38D477EC1A033308</a:t>
            </a:r>
            <a:endParaRPr lang="en-US" sz="2400" dirty="0"/>
          </a:p>
          <a:p>
            <a:r>
              <a:rPr lang="en-US" sz="2400" dirty="0"/>
              <a:t>DEPARTMENT:  B COM [CS] </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19" name="Text Placeholder 18"/>
          <p:cNvSpPr>
            <a:spLocks noGrp="1"/>
          </p:cNvSpPr>
          <p:nvPr>
            <p:ph type="body" idx="1"/>
          </p:nvPr>
        </p:nvSpPr>
        <p:spPr>
          <a:xfrm>
            <a:off x="304800" y="1143635"/>
            <a:ext cx="11582400" cy="4708981"/>
          </a:xfrm>
        </p:spPr>
        <p:txBody>
          <a:bodyPr/>
          <a:lstStyle/>
          <a:p>
            <a:r>
              <a:rPr lang="en-GB" dirty="0"/>
              <a:t>In the "</a:t>
            </a:r>
            <a:r>
              <a:rPr lang="en-GB" b="1" dirty="0"/>
              <a:t> Employee Attrition Analysis Using Excel Dashboards </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attendance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Employee Types (KETs) such as loss on attrition, total hours worked, voluntary or involuntary .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0680796"/>
              </p:ext>
            </p:extLst>
          </p:nvPr>
        </p:nvGraphicFramePr>
        <p:xfrm>
          <a:off x="1666875" y="1600199"/>
          <a:ext cx="7324725" cy="429577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24000"/>
            <a:ext cx="8991600" cy="4648200"/>
          </a:xfrm>
        </p:spPr>
        <p:txBody>
          <a:bodyPr/>
          <a:lstStyle/>
          <a:p>
            <a:r>
              <a:rPr lang="en-GB" dirty="0"/>
              <a:t>The "</a:t>
            </a:r>
            <a:r>
              <a:rPr lang="en-GB" b="1" dirty="0"/>
              <a:t> Employee Attrition Analysis Using Excel Dashboards </a:t>
            </a:r>
            <a:r>
              <a:rPr lang="en-GB" dirty="0"/>
              <a:t>" project provides a robust and user- friendly solution for evaluating and managing employee Attrition. By leveraging Excel's powerful tools such as filtering, pivot tables, charts, and conditional formatting-the project transforms raw Attrition data into actionable insights. The resulting interactive dashboards and customizable reports empower managers to make data driven decisions, optimize workforce productivity, and foster continuous improvement across the organization. This solution not only streamlines Attrition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7475" y="-76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533400" y="5162550"/>
            <a:ext cx="8077199" cy="1661993"/>
          </a:xfrm>
        </p:spPr>
        <p:txBody>
          <a:bodyPr/>
          <a:lstStyle/>
          <a:p>
            <a:r>
              <a:rPr lang="en-GB" dirty="0"/>
              <a:t>Employee Attrition Analysis Using Excel Dashboards involves evaluating and measuring the Employee’s attrition which affects the business working based on the attrition data (</a:t>
            </a:r>
            <a:r>
              <a:rPr lang="en-GB" b="1" dirty="0"/>
              <a:t>AD</a:t>
            </a:r>
            <a:r>
              <a:rPr lang="en-GB" dirty="0"/>
              <a:t>). This data is then analysed using </a:t>
            </a:r>
            <a:r>
              <a:rPr lang="en-GB" dirty="0" err="1"/>
              <a:t>excel’s</a:t>
            </a:r>
            <a:r>
              <a:rPr lang="en-GB" dirty="0"/>
              <a:t> functions and tools, such as pivot tables, charts, and conditional formatting, to identify patterns, and areas for improvement. The analysis help in making informed decisions regarding as to reason for attrition.</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2209800" y="0"/>
            <a:ext cx="2143125" cy="200025"/>
          </a:xfrm>
          <a:prstGeom prst="rect">
            <a:avLst/>
          </a:prstGeom>
        </p:spPr>
      </p:pic>
      <p:pic>
        <p:nvPicPr>
          <p:cNvPr id="1026" name="Picture 2" descr="Attrition">
            <a:extLst>
              <a:ext uri="{FF2B5EF4-FFF2-40B4-BE49-F238E27FC236}">
                <a16:creationId xmlns:a16="http://schemas.microsoft.com/office/drawing/2014/main" id="{577DC039-6F2D-1CAB-8738-0B7DBE632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281913"/>
            <a:ext cx="4732355" cy="35859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488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42912" y="1751687"/>
            <a:ext cx="9001125" cy="2031325"/>
          </a:xfrm>
          <a:prstGeom prst="rect">
            <a:avLst/>
          </a:prstGeom>
          <a:noFill/>
        </p:spPr>
        <p:txBody>
          <a:bodyPr wrap="square" rtlCol="0">
            <a:spAutoFit/>
          </a:bodyPr>
          <a:lstStyle/>
          <a:p>
            <a:r>
              <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project “</a:t>
            </a:r>
            <a:r>
              <a:rPr lang="en-GB" b="1" dirty="0"/>
              <a:t>Employee Attrition Analysis Using Excel Dashboards</a:t>
            </a:r>
            <a:r>
              <a:rPr lang="en-GB" dirty="0"/>
              <a:t>” aims to systematically evaluate employee attrition by leveraging Excel’s analytical tools. The project will involve collecting and organizing employee attrition data  such as for the reason he left (</a:t>
            </a:r>
            <a:r>
              <a:rPr lang="en-IN" dirty="0"/>
              <a:t>Temporary ,Full Time, Part Time). This data will be processed and </a:t>
            </a:r>
            <a:r>
              <a:rPr lang="en-IN" dirty="0" err="1"/>
              <a:t>analyzed</a:t>
            </a:r>
            <a:r>
              <a:rPr lang="en-IN" dirty="0"/>
              <a:t> using Excel function like pivot tables, charts and statistical formulas to generate </a:t>
            </a:r>
            <a:r>
              <a:rPr lang="en-GB" dirty="0"/>
              <a:t>Employee Attrition Analysis. The outcome will help in identifying the employee who left the workplace. The final deliverable will include a detailed report and visual dashboards for easy interpretation and strategic planning.</a:t>
            </a:r>
            <a:endParaRPr lang="en-US"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Employee Attrition... Warning signs and ways to address them.">
            <a:extLst>
              <a:ext uri="{FF2B5EF4-FFF2-40B4-BE49-F238E27FC236}">
                <a16:creationId xmlns:a16="http://schemas.microsoft.com/office/drawing/2014/main" id="{2F0BD840-C978-375E-2D62-3151B419F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4240" y="3783012"/>
            <a:ext cx="4038600" cy="3028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787883" y="1781175"/>
            <a:ext cx="7696200" cy="4038600"/>
          </a:xfrm>
        </p:spPr>
        <p:txBody>
          <a:bodyPr/>
          <a:lstStyle/>
          <a:p>
            <a:pPr marL="285750" indent="-285750">
              <a:buFont typeface="Wingdings" panose="05000000000000000000" pitchFamily="2" charset="2"/>
              <a:buChar char="v"/>
            </a:pPr>
            <a:r>
              <a:rPr lang="en-GB" b="1" dirty="0">
                <a:solidFill>
                  <a:schemeClr val="tx1"/>
                </a:solidFill>
              </a:rPr>
              <a:t>Human Resources (HR) Managers: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Department managers/Supervisors: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 Senior Management/Executives:</a:t>
            </a:r>
          </a:p>
          <a:p>
            <a:endParaRPr lang="en-GB" b="1" dirty="0">
              <a:solidFill>
                <a:schemeClr val="tx1"/>
              </a:solidFill>
            </a:endParaRPr>
          </a:p>
          <a:p>
            <a:pPr marL="285750" indent="-285750">
              <a:buFont typeface="Wingdings" panose="05000000000000000000" pitchFamily="2" charset="2"/>
              <a:buChar char="v"/>
            </a:pPr>
            <a:r>
              <a:rPr lang="en-GB" b="1" dirty="0">
                <a:solidFill>
                  <a:schemeClr val="tx1"/>
                </a:solidFill>
              </a:rPr>
              <a:t>Employees:</a:t>
            </a:r>
            <a:endParaRPr lang="en-IN" b="1" dirty="0">
              <a:solidFill>
                <a:schemeClr val="tx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212279" y="141351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23212" y="38100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035423" y="2133600"/>
            <a:ext cx="6534150" cy="3046988"/>
          </a:xfrm>
        </p:spPr>
        <p:txBody>
          <a:bodyPr/>
          <a:lstStyle/>
          <a:p>
            <a:pPr marL="285750" indent="-285750">
              <a:buFont typeface="Wingdings" panose="05000000000000000000" pitchFamily="2" charset="2"/>
              <a:buChar char="Ø"/>
            </a:pPr>
            <a:r>
              <a:rPr lang="en-GB" dirty="0"/>
              <a:t> </a:t>
            </a:r>
            <a:r>
              <a:rPr lang="en-GB" b="1" dirty="0">
                <a:solidFill>
                  <a:srgbClr val="92D050"/>
                </a:solidFill>
              </a:rPr>
              <a:t>Data-Driven Insights</a:t>
            </a:r>
            <a:r>
              <a:rPr lang="en-GB" dirty="0"/>
              <a:t>: Enables managers to make informed decisions based on accurate, real-time attrition data.</a:t>
            </a:r>
          </a:p>
          <a:p>
            <a:pPr marL="285750" indent="-285750">
              <a:buFont typeface="Wingdings" panose="05000000000000000000" pitchFamily="2" charset="2"/>
              <a:buChar char="Ø"/>
            </a:pPr>
            <a:r>
              <a:rPr lang="en-GB" dirty="0"/>
              <a:t> </a:t>
            </a:r>
            <a:r>
              <a:rPr lang="en-GB" b="1" dirty="0">
                <a:solidFill>
                  <a:srgbClr val="92D050"/>
                </a:solidFill>
              </a:rPr>
              <a:t>Improved Efficiency</a:t>
            </a:r>
            <a:r>
              <a:rPr lang="en-GB" dirty="0"/>
              <a:t>: Automates the data collection and analysis process, saving time and reducing manual errors.</a:t>
            </a:r>
          </a:p>
          <a:p>
            <a:pPr marL="285750" indent="-285750">
              <a:buFont typeface="Wingdings" panose="05000000000000000000" pitchFamily="2" charset="2"/>
              <a:buChar char="Ø"/>
            </a:pPr>
            <a:r>
              <a:rPr lang="en-GB" dirty="0"/>
              <a:t> </a:t>
            </a:r>
            <a:r>
              <a:rPr lang="en-GB" b="1" dirty="0">
                <a:solidFill>
                  <a:srgbClr val="92D05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Better Attrition Management</a:t>
            </a:r>
            <a:r>
              <a:rPr lang="en-GB" dirty="0">
                <a:solidFill>
                  <a:schemeClr val="tx1"/>
                </a:solidFill>
              </a:rPr>
              <a:t>: - Regular feedback and coaching,  Career development and growth opportunities, - Competitive compensation and benefits.</a:t>
            </a:r>
          </a:p>
          <a:p>
            <a:pPr marL="285750" indent="-285750">
              <a:buFont typeface="Wingdings" panose="05000000000000000000" pitchFamily="2" charset="2"/>
              <a:buChar char="Ø"/>
            </a:pPr>
            <a:r>
              <a:rPr lang="en-GB" b="1" dirty="0">
                <a:solidFill>
                  <a:schemeClr val="tx1"/>
                </a:solidFill>
              </a:rPr>
              <a:t> </a:t>
            </a:r>
            <a:r>
              <a:rPr lang="en-GB" b="1" dirty="0">
                <a:solidFill>
                  <a:srgbClr val="92D050"/>
                </a:solidFill>
              </a:rPr>
              <a:t>Cost-Effective Solution</a:t>
            </a:r>
            <a:r>
              <a:rPr lang="en-GB" dirty="0">
                <a:solidFill>
                  <a:schemeClr val="tx1"/>
                </a:solidFill>
              </a:rPr>
              <a:t>: Leverages the widely accessible Excel platform, avoiding the need for expensive software or tools.</a:t>
            </a:r>
            <a:endParaRPr lang="en-IN" dirty="0">
              <a:solidFill>
                <a:schemeClr val="tx1"/>
              </a:solidFill>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755332" y="1828800"/>
            <a:ext cx="9611568" cy="2769989"/>
          </a:xfrm>
        </p:spPr>
        <p:txBody>
          <a:bodyPr/>
          <a:lstStyle/>
          <a:p>
            <a:r>
              <a:rPr lang="en-IN" b="1" dirty="0"/>
              <a:t>Descriptions for each of the columns in the dataset</a:t>
            </a:r>
            <a:r>
              <a:rPr lang="en-IN" dirty="0"/>
              <a:t>:</a:t>
            </a:r>
          </a:p>
          <a:p>
            <a:pPr marL="285750" indent="-285750">
              <a:buFont typeface="Wingdings" panose="05000000000000000000" pitchFamily="2" charset="2"/>
              <a:buChar char="ü"/>
            </a:pPr>
            <a:r>
              <a:rPr lang="en-IN" dirty="0"/>
              <a:t>  </a:t>
            </a:r>
            <a:r>
              <a:rPr lang="en-IN" b="1" dirty="0">
                <a:solidFill>
                  <a:srgbClr val="FF0000"/>
                </a:solidFill>
              </a:rPr>
              <a:t>Employees ID</a:t>
            </a:r>
            <a:r>
              <a:rPr lang="en-IN" dirty="0"/>
              <a:t>: </a:t>
            </a:r>
            <a:r>
              <a:rPr lang="en-GB" dirty="0"/>
              <a:t> Unique identifier for each employee in the organization</a:t>
            </a:r>
            <a:endParaRPr lang="en-IN" dirty="0"/>
          </a:p>
          <a:p>
            <a:pPr marL="285750" indent="-285750">
              <a:buFont typeface="Wingdings" panose="05000000000000000000" pitchFamily="2" charset="2"/>
              <a:buChar char="ü"/>
            </a:pPr>
            <a:r>
              <a:rPr lang="en-IN" dirty="0">
                <a:solidFill>
                  <a:schemeClr val="tx1"/>
                </a:solidFill>
              </a:rPr>
              <a:t>  </a:t>
            </a:r>
            <a:r>
              <a:rPr lang="en-IN" b="1" dirty="0">
                <a:solidFill>
                  <a:srgbClr val="FF0000"/>
                </a:solidFill>
              </a:rPr>
              <a:t>First Name</a:t>
            </a:r>
            <a:r>
              <a:rPr lang="en-IN" dirty="0"/>
              <a:t>: </a:t>
            </a:r>
            <a:r>
              <a:rPr lang="en-GB" dirty="0"/>
              <a:t>The first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Last Name</a:t>
            </a:r>
            <a:r>
              <a:rPr lang="en-IN" dirty="0"/>
              <a:t>: </a:t>
            </a:r>
            <a:r>
              <a:rPr lang="en-GB" dirty="0"/>
              <a:t>The last name of the employee,</a:t>
            </a:r>
            <a:endParaRPr lang="en-IN" dirty="0"/>
          </a:p>
          <a:p>
            <a:pPr marL="285750" indent="-285750">
              <a:buFont typeface="Wingdings" panose="05000000000000000000" pitchFamily="2" charset="2"/>
              <a:buChar char="ü"/>
            </a:pPr>
            <a:r>
              <a:rPr lang="en-IN" dirty="0"/>
              <a:t>  </a:t>
            </a:r>
            <a:r>
              <a:rPr lang="en-IN" b="1" dirty="0">
                <a:solidFill>
                  <a:srgbClr val="FF0000"/>
                </a:solidFill>
              </a:rPr>
              <a:t>Start Date</a:t>
            </a:r>
            <a:r>
              <a:rPr lang="en-IN" dirty="0"/>
              <a:t>: </a:t>
            </a:r>
            <a:r>
              <a:rPr lang="en-GB" dirty="0"/>
              <a:t>The date under which the employee starts working at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ü"/>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ü"/>
            </a:pPr>
            <a:r>
              <a:rPr lang="en-GB" dirty="0"/>
              <a:t> </a:t>
            </a:r>
            <a:r>
              <a:rPr lang="en-IN" b="1" dirty="0">
                <a:solidFill>
                  <a:srgbClr val="FF0000"/>
                </a:solidFill>
              </a:rPr>
              <a:t>Employee Classification Type</a:t>
            </a:r>
            <a:r>
              <a:rPr lang="en-IN" dirty="0"/>
              <a:t>: </a:t>
            </a:r>
            <a:r>
              <a:rPr lang="en-GB" dirty="0"/>
              <a:t>under what basis the employee works under the company.</a:t>
            </a:r>
            <a:endParaRPr lang="en-IN" dirty="0"/>
          </a:p>
          <a:p>
            <a:pPr marL="285750" indent="-285750">
              <a:buFont typeface="Wingdings" panose="05000000000000000000" pitchFamily="2" charset="2"/>
              <a:buChar char="ü"/>
            </a:pPr>
            <a:r>
              <a:rPr lang="en-IN" dirty="0"/>
              <a:t> </a:t>
            </a:r>
            <a:r>
              <a:rPr lang="en-IN" b="1" dirty="0">
                <a:solidFill>
                  <a:srgbClr val="FF0000"/>
                </a:solidFill>
              </a:rPr>
              <a:t>Department Type</a:t>
            </a:r>
            <a:r>
              <a:rPr lang="en-IN" dirty="0"/>
              <a:t>: under which sub-divided part is the employee part of the company.</a:t>
            </a:r>
          </a:p>
          <a:p>
            <a:pPr marL="285750" indent="-285750">
              <a:buFont typeface="Wingdings" panose="05000000000000000000" pitchFamily="2" charset="2"/>
              <a:buChar char="ü"/>
            </a:pPr>
            <a:r>
              <a:rPr lang="en-IN" b="1" dirty="0">
                <a:solidFill>
                  <a:schemeClr val="tx1"/>
                </a:solidFill>
              </a:rPr>
              <a:t> </a:t>
            </a:r>
            <a:r>
              <a:rPr lang="en-IN" b="1" dirty="0">
                <a:solidFill>
                  <a:srgbClr val="FF0000"/>
                </a:solidFill>
              </a:rPr>
              <a:t>Gender Code</a:t>
            </a:r>
            <a:r>
              <a:rPr lang="en-IN" dirty="0"/>
              <a:t>:  segregates employees under male or female.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3084" y="14253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54B0313A-23EC-3451-1A13-A136DD03E9DE}"/>
              </a:ext>
            </a:extLst>
          </p:cNvPr>
          <p:cNvSpPr>
            <a:spLocks noGrp="1"/>
          </p:cNvSpPr>
          <p:nvPr>
            <p:ph type="body" idx="1"/>
          </p:nvPr>
        </p:nvSpPr>
        <p:spPr>
          <a:xfrm>
            <a:off x="2311082" y="1331595"/>
            <a:ext cx="7153275"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Attrition trends based on historical data, giving managers a proactive </a:t>
            </a:r>
          </a:p>
          <a:p>
            <a:r>
              <a:rPr lang="en-IN" dirty="0"/>
              <a:t>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attrition issues, ensuring that managers are immediately notified</a:t>
            </a:r>
          </a:p>
          <a:p>
            <a:r>
              <a:rPr lang="en-IN" dirty="0"/>
              <a:t>      when attention is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876</Words>
  <Application>Microsoft Office PowerPoint</Application>
  <PresentationFormat>Widescreen</PresentationFormat>
  <Paragraphs>87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32</cp:revision>
  <dcterms:created xsi:type="dcterms:W3CDTF">2024-03-29T15:07:22Z</dcterms:created>
  <dcterms:modified xsi:type="dcterms:W3CDTF">2024-09-09T11:29:20Z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