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9753600" cy="7315200"/>
  <p:notesSz cx="6858000" cy="9144000"/>
  <p:embeddedFontLst>
    <p:embeddedFont>
      <p:font typeface="TT Rounds Condensed Bold" charset="1" panose="02000806030000020003"/>
      <p:regular r:id="rId18"/>
    </p:embeddedFont>
    <p:embeddedFont>
      <p:font typeface="Vollkorn" charset="1" panose="00000500000000000000"/>
      <p:regular r:id="rId19"/>
    </p:embeddedFont>
    <p:embeddedFont>
      <p:font typeface="TT Rounds Condensed" charset="1" panose="02000506030000020003"/>
      <p:regular r:id="rId20"/>
    </p:embeddedFont>
    <p:embeddedFont>
      <p:font typeface="Vollkorn Bold" charset="1" panose="000008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https://www.aihr.com/blog/employee-misconduct/" TargetMode="External" Type="http://schemas.openxmlformats.org/officeDocument/2006/relationships/hyperlink"/></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6.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160" y="-7620"/>
            <a:ext cx="9773920" cy="1110827"/>
            <a:chOff x="0" y="0"/>
            <a:chExt cx="13031893" cy="1481102"/>
          </a:xfrm>
        </p:grpSpPr>
        <p:sp>
          <p:nvSpPr>
            <p:cNvPr name="Freeform 4" id="4"/>
            <p:cNvSpPr/>
            <p:nvPr/>
          </p:nvSpPr>
          <p:spPr>
            <a:xfrm flipH="false" flipV="false" rot="0">
              <a:off x="0" y="0"/>
              <a:ext cx="13031977" cy="1481074"/>
            </a:xfrm>
            <a:custGeom>
              <a:avLst/>
              <a:gdLst/>
              <a:ahLst/>
              <a:cxnLst/>
              <a:rect r="r" b="b" t="t" l="l"/>
              <a:pathLst>
                <a:path h="1481074" w="13031977">
                  <a:moveTo>
                    <a:pt x="13589" y="4572"/>
                  </a:moveTo>
                  <a:lnTo>
                    <a:pt x="5739257" y="0"/>
                  </a:lnTo>
                  <a:cubicBezTo>
                    <a:pt x="6199886" y="228092"/>
                    <a:pt x="8642731" y="828548"/>
                    <a:pt x="9875520" y="828548"/>
                  </a:cubicBezTo>
                  <a:cubicBezTo>
                    <a:pt x="11108308" y="828548"/>
                    <a:pt x="12476480" y="343154"/>
                    <a:pt x="13018388" y="124206"/>
                  </a:cubicBezTo>
                  <a:lnTo>
                    <a:pt x="13031977" y="480949"/>
                  </a:lnTo>
                  <a:cubicBezTo>
                    <a:pt x="12801600" y="580263"/>
                    <a:pt x="11324971" y="995680"/>
                    <a:pt x="9712960" y="991108"/>
                  </a:cubicBezTo>
                  <a:cubicBezTo>
                    <a:pt x="8100949" y="986536"/>
                    <a:pt x="4978400" y="372491"/>
                    <a:pt x="3359531" y="453771"/>
                  </a:cubicBezTo>
                  <a:cubicBezTo>
                    <a:pt x="1693291" y="471932"/>
                    <a:pt x="609600" y="1088263"/>
                    <a:pt x="0" y="1481074"/>
                  </a:cubicBezTo>
                  <a:lnTo>
                    <a:pt x="13589" y="4572"/>
                  </a:lnTo>
                  <a:close/>
                </a:path>
              </a:pathLst>
            </a:custGeom>
            <a:gradFill rotWithShape="true">
              <a:gsLst>
                <a:gs pos="0">
                  <a:srgbClr val="00729F">
                    <a:alpha val="45000"/>
                  </a:srgbClr>
                </a:gs>
                <a:gs pos="100000">
                  <a:srgbClr val="00C4CD">
                    <a:alpha val="55000"/>
                  </a:srgbClr>
                </a:gs>
              </a:gsLst>
              <a:lin ang="5400000"/>
            </a:gradFill>
          </p:spPr>
        </p:sp>
      </p:grpSp>
      <p:grpSp>
        <p:nvGrpSpPr>
          <p:cNvPr name="Group 5" id="5"/>
          <p:cNvGrpSpPr/>
          <p:nvPr/>
        </p:nvGrpSpPr>
        <p:grpSpPr>
          <a:xfrm rot="0">
            <a:off x="4673600" y="-7620"/>
            <a:ext cx="5080000" cy="680720"/>
            <a:chOff x="0" y="0"/>
            <a:chExt cx="6773333" cy="907627"/>
          </a:xfrm>
        </p:grpSpPr>
        <p:sp>
          <p:nvSpPr>
            <p:cNvPr name="Freeform 6" id="6"/>
            <p:cNvSpPr/>
            <p:nvPr/>
          </p:nvSpPr>
          <p:spPr>
            <a:xfrm flipH="false" flipV="false" rot="0">
              <a:off x="0" y="0"/>
              <a:ext cx="6773291" cy="907542"/>
            </a:xfrm>
            <a:custGeom>
              <a:avLst/>
              <a:gdLst/>
              <a:ahLst/>
              <a:cxnLst/>
              <a:rect r="r" b="b" t="t" l="l"/>
              <a:pathLst>
                <a:path h="907542" w="6773291">
                  <a:moveTo>
                    <a:pt x="0" y="0"/>
                  </a:moveTo>
                  <a:cubicBezTo>
                    <a:pt x="392811" y="155575"/>
                    <a:pt x="2637028" y="813054"/>
                    <a:pt x="3765931" y="860298"/>
                  </a:cubicBezTo>
                  <a:cubicBezTo>
                    <a:pt x="4894834" y="907542"/>
                    <a:pt x="6272022" y="425577"/>
                    <a:pt x="6773291" y="283718"/>
                  </a:cubicBezTo>
                  <a:lnTo>
                    <a:pt x="6773291" y="9144"/>
                  </a:lnTo>
                  <a:lnTo>
                    <a:pt x="0" y="0"/>
                  </a:lnTo>
                  <a:close/>
                </a:path>
              </a:pathLst>
            </a:custGeom>
            <a:gradFill rotWithShape="true">
              <a:gsLst>
                <a:gs pos="0">
                  <a:srgbClr val="009DA5">
                    <a:alpha val="30000"/>
                  </a:srgbClr>
                </a:gs>
                <a:gs pos="80000">
                  <a:srgbClr val="008ABF">
                    <a:alpha val="45000"/>
                  </a:srgbClr>
                </a:gs>
              </a:gsLst>
              <a:lin ang="5400000"/>
            </a:gradFill>
          </p:spPr>
        </p:sp>
      </p:grpSp>
      <p:sp>
        <p:nvSpPr>
          <p:cNvPr name="Freeform 7" id="7"/>
          <p:cNvSpPr/>
          <p:nvPr/>
        </p:nvSpPr>
        <p:spPr>
          <a:xfrm flipH="false" flipV="false" rot="0">
            <a:off x="-37273" y="-23213"/>
            <a:ext cx="9822815" cy="1170736"/>
          </a:xfrm>
          <a:custGeom>
            <a:avLst/>
            <a:gdLst/>
            <a:ahLst/>
            <a:cxnLst/>
            <a:rect r="r" b="b" t="t" l="l"/>
            <a:pathLst>
              <a:path h="1170736" w="9822815">
                <a:moveTo>
                  <a:pt x="0" y="0"/>
                </a:moveTo>
                <a:lnTo>
                  <a:pt x="9822815" y="0"/>
                </a:lnTo>
                <a:lnTo>
                  <a:pt x="9822815" y="1170735"/>
                </a:lnTo>
                <a:lnTo>
                  <a:pt x="0" y="11707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731520" y="295253"/>
            <a:ext cx="8272272" cy="1914537"/>
          </a:xfrm>
          <a:prstGeom prst="rect">
            <a:avLst/>
          </a:prstGeom>
        </p:spPr>
        <p:txBody>
          <a:bodyPr anchor="t" rtlCol="false" tIns="0" lIns="0" bIns="0" rIns="0">
            <a:spAutoFit/>
          </a:bodyPr>
          <a:lstStyle/>
          <a:p>
            <a:pPr algn="ctr">
              <a:lnSpc>
                <a:spcPts val="7167"/>
              </a:lnSpc>
            </a:pPr>
            <a:r>
              <a:rPr lang="en-US" sz="5973" spc="55">
                <a:solidFill>
                  <a:srgbClr val="4DE1EA"/>
                </a:solidFill>
                <a:latin typeface="TT Rounds Condensed Bold"/>
                <a:ea typeface="TT Rounds Condensed Bold"/>
                <a:cs typeface="TT Rounds Condensed Bold"/>
                <a:sym typeface="TT Rounds Condensed Bold"/>
              </a:rPr>
              <a:t>EMPLOYEE ATTRITION   ANALYSIS </a:t>
            </a:r>
          </a:p>
        </p:txBody>
      </p:sp>
      <p:sp>
        <p:nvSpPr>
          <p:cNvPr name="TextBox 9" id="9"/>
          <p:cNvSpPr txBox="true"/>
          <p:nvPr/>
        </p:nvSpPr>
        <p:spPr>
          <a:xfrm rot="0">
            <a:off x="731520" y="2646038"/>
            <a:ext cx="8272272" cy="3251857"/>
          </a:xfrm>
          <a:prstGeom prst="rect">
            <a:avLst/>
          </a:prstGeom>
        </p:spPr>
        <p:txBody>
          <a:bodyPr anchor="t" rtlCol="false" tIns="0" lIns="0" bIns="0" rIns="0">
            <a:spAutoFit/>
          </a:bodyPr>
          <a:lstStyle/>
          <a:p>
            <a:pPr algn="l">
              <a:lnSpc>
                <a:spcPts val="3583"/>
              </a:lnSpc>
            </a:pPr>
            <a:r>
              <a:rPr lang="en-US" sz="2986" spc="-6">
                <a:solidFill>
                  <a:srgbClr val="FFFFFF"/>
                </a:solidFill>
                <a:latin typeface="Vollkorn"/>
                <a:ea typeface="Vollkorn"/>
                <a:cs typeface="Vollkorn"/>
                <a:sym typeface="Vollkorn"/>
              </a:rPr>
              <a:t>NAME                    : SHALINI R</a:t>
            </a:r>
          </a:p>
          <a:p>
            <a:pPr algn="l">
              <a:lnSpc>
                <a:spcPts val="3583"/>
              </a:lnSpc>
            </a:pPr>
            <a:r>
              <a:rPr lang="en-US" sz="2986" spc="-6">
                <a:solidFill>
                  <a:srgbClr val="FFFFFF"/>
                </a:solidFill>
                <a:latin typeface="Vollkorn"/>
                <a:ea typeface="Vollkorn"/>
                <a:cs typeface="Vollkorn"/>
                <a:sym typeface="Vollkorn"/>
              </a:rPr>
              <a:t>REG NO                 : 12220700</a:t>
            </a:r>
          </a:p>
          <a:p>
            <a:pPr algn="l">
              <a:lnSpc>
                <a:spcPts val="3583"/>
              </a:lnSpc>
            </a:pPr>
            <a:r>
              <a:rPr lang="en-US" sz="2986" spc="-6">
                <a:solidFill>
                  <a:srgbClr val="FFFFFF"/>
                </a:solidFill>
                <a:latin typeface="Vollkorn"/>
                <a:ea typeface="Vollkorn"/>
                <a:cs typeface="Vollkorn"/>
                <a:sym typeface="Vollkorn"/>
              </a:rPr>
              <a:t>DEPARTMENT       : B.COM(CORPORATE                 </a:t>
            </a:r>
          </a:p>
          <a:p>
            <a:pPr algn="l">
              <a:lnSpc>
                <a:spcPts val="3583"/>
              </a:lnSpc>
            </a:pPr>
            <a:r>
              <a:rPr lang="en-US" sz="2986" spc="-6">
                <a:solidFill>
                  <a:srgbClr val="FFFFFF"/>
                </a:solidFill>
                <a:latin typeface="Vollkorn"/>
                <a:ea typeface="Vollkorn"/>
                <a:cs typeface="Vollkorn"/>
                <a:sym typeface="Vollkorn"/>
              </a:rPr>
              <a:t>                                    SECTRETARYSHIP)</a:t>
            </a:r>
          </a:p>
          <a:p>
            <a:pPr algn="l">
              <a:lnSpc>
                <a:spcPts val="3583"/>
              </a:lnSpc>
            </a:pPr>
            <a:r>
              <a:rPr lang="en-US" sz="2986" spc="-6">
                <a:solidFill>
                  <a:srgbClr val="FFFFFF"/>
                </a:solidFill>
                <a:latin typeface="Vollkorn"/>
                <a:ea typeface="Vollkorn"/>
                <a:cs typeface="Vollkorn"/>
                <a:sym typeface="Vollkorn"/>
              </a:rPr>
              <a:t>COLLEGE  NAME    : VALLAL P.T.LEE C.N.ARTS AND SCIENCE COLLEGE                     .                                                                 </a:t>
            </a:r>
          </a:p>
          <a:p>
            <a:pPr algn="r">
              <a:lnSpc>
                <a:spcPts val="3583"/>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p:nvPr/>
        </p:nvGrpSpPr>
        <p:grpSpPr>
          <a:xfrm rot="0">
            <a:off x="-10160" y="-7620"/>
            <a:ext cx="9773920" cy="1110827"/>
            <a:chOff x="0" y="0"/>
            <a:chExt cx="13031893" cy="1481102"/>
          </a:xfrm>
        </p:grpSpPr>
        <p:sp>
          <p:nvSpPr>
            <p:cNvPr name="Freeform 3" id="3"/>
            <p:cNvSpPr/>
            <p:nvPr/>
          </p:nvSpPr>
          <p:spPr>
            <a:xfrm flipH="false" flipV="false" rot="0">
              <a:off x="0" y="0"/>
              <a:ext cx="13031977" cy="1481074"/>
            </a:xfrm>
            <a:custGeom>
              <a:avLst/>
              <a:gdLst/>
              <a:ahLst/>
              <a:cxnLst/>
              <a:rect r="r" b="b" t="t" l="l"/>
              <a:pathLst>
                <a:path h="1481074" w="13031977">
                  <a:moveTo>
                    <a:pt x="13589" y="4572"/>
                  </a:moveTo>
                  <a:lnTo>
                    <a:pt x="5739257" y="0"/>
                  </a:lnTo>
                  <a:cubicBezTo>
                    <a:pt x="6199886" y="228092"/>
                    <a:pt x="8642731" y="828548"/>
                    <a:pt x="9875520" y="828548"/>
                  </a:cubicBezTo>
                  <a:cubicBezTo>
                    <a:pt x="11108308" y="828548"/>
                    <a:pt x="12476480" y="343154"/>
                    <a:pt x="13018388" y="124206"/>
                  </a:cubicBezTo>
                  <a:lnTo>
                    <a:pt x="13031977" y="480949"/>
                  </a:lnTo>
                  <a:cubicBezTo>
                    <a:pt x="12801600" y="580263"/>
                    <a:pt x="11324971" y="995680"/>
                    <a:pt x="9712960" y="991108"/>
                  </a:cubicBezTo>
                  <a:cubicBezTo>
                    <a:pt x="8100949" y="986536"/>
                    <a:pt x="4978400" y="372491"/>
                    <a:pt x="3359531" y="453771"/>
                  </a:cubicBezTo>
                  <a:cubicBezTo>
                    <a:pt x="1693291" y="471932"/>
                    <a:pt x="609600" y="1088263"/>
                    <a:pt x="0" y="1481074"/>
                  </a:cubicBezTo>
                  <a:lnTo>
                    <a:pt x="13589" y="4572"/>
                  </a:lnTo>
                  <a:close/>
                </a:path>
              </a:pathLst>
            </a:custGeom>
            <a:gradFill rotWithShape="true">
              <a:gsLst>
                <a:gs pos="0">
                  <a:srgbClr val="00729F">
                    <a:alpha val="45000"/>
                  </a:srgbClr>
                </a:gs>
                <a:gs pos="100000">
                  <a:srgbClr val="00C4CD">
                    <a:alpha val="55000"/>
                  </a:srgbClr>
                </a:gs>
              </a:gsLst>
              <a:lin ang="5400000"/>
            </a:gradFill>
          </p:spPr>
        </p:sp>
      </p:grpSp>
      <p:grpSp>
        <p:nvGrpSpPr>
          <p:cNvPr name="Group 4" id="4"/>
          <p:cNvGrpSpPr/>
          <p:nvPr/>
        </p:nvGrpSpPr>
        <p:grpSpPr>
          <a:xfrm rot="0">
            <a:off x="4673600" y="-7620"/>
            <a:ext cx="5080000" cy="680720"/>
            <a:chOff x="0" y="0"/>
            <a:chExt cx="6773333" cy="907627"/>
          </a:xfrm>
        </p:grpSpPr>
        <p:sp>
          <p:nvSpPr>
            <p:cNvPr name="Freeform 5" id="5"/>
            <p:cNvSpPr/>
            <p:nvPr/>
          </p:nvSpPr>
          <p:spPr>
            <a:xfrm flipH="false" flipV="false" rot="0">
              <a:off x="0" y="0"/>
              <a:ext cx="6773291" cy="907542"/>
            </a:xfrm>
            <a:custGeom>
              <a:avLst/>
              <a:gdLst/>
              <a:ahLst/>
              <a:cxnLst/>
              <a:rect r="r" b="b" t="t" l="l"/>
              <a:pathLst>
                <a:path h="907542" w="6773291">
                  <a:moveTo>
                    <a:pt x="0" y="0"/>
                  </a:moveTo>
                  <a:cubicBezTo>
                    <a:pt x="392811" y="155575"/>
                    <a:pt x="2637028" y="813054"/>
                    <a:pt x="3765931" y="860298"/>
                  </a:cubicBezTo>
                  <a:cubicBezTo>
                    <a:pt x="4894834" y="907542"/>
                    <a:pt x="6272022" y="425577"/>
                    <a:pt x="6773291" y="283718"/>
                  </a:cubicBezTo>
                  <a:lnTo>
                    <a:pt x="6773291" y="9144"/>
                  </a:lnTo>
                  <a:lnTo>
                    <a:pt x="0" y="0"/>
                  </a:lnTo>
                  <a:close/>
                </a:path>
              </a:pathLst>
            </a:custGeom>
            <a:gradFill rotWithShape="true">
              <a:gsLst>
                <a:gs pos="0">
                  <a:srgbClr val="009DA5">
                    <a:alpha val="30000"/>
                  </a:srgbClr>
                </a:gs>
                <a:gs pos="80000">
                  <a:srgbClr val="008ABF">
                    <a:alpha val="45000"/>
                  </a:srgbClr>
                </a:gs>
              </a:gsLst>
              <a:lin ang="5400000"/>
            </a:gradFill>
          </p:spPr>
        </p:sp>
      </p:grpSp>
      <p:sp>
        <p:nvSpPr>
          <p:cNvPr name="Freeform 6" id="6"/>
          <p:cNvSpPr/>
          <p:nvPr/>
        </p:nvSpPr>
        <p:spPr>
          <a:xfrm flipH="false" flipV="false" rot="0">
            <a:off x="-37273" y="-23213"/>
            <a:ext cx="9822815" cy="1170736"/>
          </a:xfrm>
          <a:custGeom>
            <a:avLst/>
            <a:gdLst/>
            <a:ahLst/>
            <a:cxnLst/>
            <a:rect r="r" b="b" t="t" l="l"/>
            <a:pathLst>
              <a:path h="1170736" w="9822815">
                <a:moveTo>
                  <a:pt x="0" y="0"/>
                </a:moveTo>
                <a:lnTo>
                  <a:pt x="9822815" y="0"/>
                </a:lnTo>
                <a:lnTo>
                  <a:pt x="9822815" y="1170735"/>
                </a:lnTo>
                <a:lnTo>
                  <a:pt x="0" y="11707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615417" y="1731631"/>
            <a:ext cx="6370366" cy="3937064"/>
          </a:xfrm>
          <a:prstGeom prst="rect">
            <a:avLst/>
          </a:prstGeom>
        </p:spPr>
        <p:txBody>
          <a:bodyPr anchor="t" rtlCol="false" tIns="0" lIns="0" bIns="0" rIns="0">
            <a:spAutoFit/>
          </a:bodyPr>
          <a:lstStyle/>
          <a:p>
            <a:pPr algn="l">
              <a:lnSpc>
                <a:spcPts val="3071"/>
              </a:lnSpc>
            </a:pPr>
            <a:r>
              <a:rPr lang="en-US" sz="2559" spc="-5">
                <a:solidFill>
                  <a:srgbClr val="000000"/>
                </a:solidFill>
                <a:latin typeface="Vollkorn"/>
                <a:ea typeface="Vollkorn"/>
                <a:cs typeface="Vollkorn"/>
                <a:sym typeface="Vollkorn"/>
              </a:rPr>
              <a:t>If a certain position has become unnecessary, it can be eliminated when the person currently filling it leaves or transfers.</a:t>
            </a:r>
          </a:p>
          <a:p>
            <a:pPr algn="l">
              <a:lnSpc>
                <a:spcPts val="3071"/>
              </a:lnSpc>
            </a:pPr>
            <a:r>
              <a:rPr lang="en-US" sz="2559" spc="-5">
                <a:solidFill>
                  <a:srgbClr val="000000"/>
                </a:solidFill>
                <a:latin typeface="Vollkorn"/>
                <a:ea typeface="Vollkorn"/>
                <a:cs typeface="Vollkorn"/>
                <a:sym typeface="Vollkorn"/>
              </a:rPr>
              <a:t>When financial struggles or redirection of the business require reducing labor costs, not filling vacant roles can be the starting point.</a:t>
            </a:r>
          </a:p>
          <a:p>
            <a:pPr algn="l">
              <a:lnSpc>
                <a:spcPts val="3071"/>
              </a:lnSpc>
            </a:pPr>
            <a:r>
              <a:rPr lang="en-US" sz="2559" spc="-5">
                <a:solidFill>
                  <a:srgbClr val="000000"/>
                </a:solidFill>
                <a:latin typeface="Vollkorn"/>
                <a:ea typeface="Vollkorn"/>
                <a:cs typeface="Vollkorn"/>
                <a:sym typeface="Vollkorn"/>
              </a:rPr>
              <a:t>Dividing the responsibilities of an unfilled position to other team members can provide new opportunities for growth and development. </a:t>
            </a:r>
          </a:p>
        </p:txBody>
      </p:sp>
      <p:sp>
        <p:nvSpPr>
          <p:cNvPr name="TextBox 8" id="8"/>
          <p:cNvSpPr txBox="true"/>
          <p:nvPr/>
        </p:nvSpPr>
        <p:spPr>
          <a:xfrm rot="0">
            <a:off x="1767818" y="512423"/>
            <a:ext cx="6564010" cy="522795"/>
          </a:xfrm>
          <a:prstGeom prst="rect">
            <a:avLst/>
          </a:prstGeom>
        </p:spPr>
        <p:txBody>
          <a:bodyPr anchor="t" rtlCol="false" tIns="0" lIns="0" bIns="0" rIns="0">
            <a:spAutoFit/>
          </a:bodyPr>
          <a:lstStyle/>
          <a:p>
            <a:pPr algn="l">
              <a:lnSpc>
                <a:spcPts val="4095"/>
              </a:lnSpc>
            </a:pPr>
            <a:r>
              <a:rPr lang="en-US" sz="3413" spc="-7">
                <a:solidFill>
                  <a:srgbClr val="000000"/>
                </a:solidFill>
                <a:latin typeface="Vollkorn Bold"/>
                <a:ea typeface="Vollkorn Bold"/>
                <a:cs typeface="Vollkorn Bold"/>
                <a:sym typeface="Vollkorn Bold"/>
              </a:rPr>
              <a:t>Is employee attrition always bad?</a:t>
            </a: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p:nvPr/>
        </p:nvGrpSpPr>
        <p:grpSpPr>
          <a:xfrm rot="0">
            <a:off x="-10160" y="-7620"/>
            <a:ext cx="9773920" cy="1110827"/>
            <a:chOff x="0" y="0"/>
            <a:chExt cx="13031893" cy="1481102"/>
          </a:xfrm>
        </p:grpSpPr>
        <p:sp>
          <p:nvSpPr>
            <p:cNvPr name="Freeform 3" id="3"/>
            <p:cNvSpPr/>
            <p:nvPr/>
          </p:nvSpPr>
          <p:spPr>
            <a:xfrm flipH="false" flipV="false" rot="0">
              <a:off x="0" y="0"/>
              <a:ext cx="13031977" cy="1481074"/>
            </a:xfrm>
            <a:custGeom>
              <a:avLst/>
              <a:gdLst/>
              <a:ahLst/>
              <a:cxnLst/>
              <a:rect r="r" b="b" t="t" l="l"/>
              <a:pathLst>
                <a:path h="1481074" w="13031977">
                  <a:moveTo>
                    <a:pt x="13589" y="4572"/>
                  </a:moveTo>
                  <a:lnTo>
                    <a:pt x="5739257" y="0"/>
                  </a:lnTo>
                  <a:cubicBezTo>
                    <a:pt x="6199886" y="228092"/>
                    <a:pt x="8642731" y="828548"/>
                    <a:pt x="9875520" y="828548"/>
                  </a:cubicBezTo>
                  <a:cubicBezTo>
                    <a:pt x="11108308" y="828548"/>
                    <a:pt x="12476480" y="343154"/>
                    <a:pt x="13018388" y="124206"/>
                  </a:cubicBezTo>
                  <a:lnTo>
                    <a:pt x="13031977" y="480949"/>
                  </a:lnTo>
                  <a:cubicBezTo>
                    <a:pt x="12801600" y="580263"/>
                    <a:pt x="11324971" y="995680"/>
                    <a:pt x="9712960" y="991108"/>
                  </a:cubicBezTo>
                  <a:cubicBezTo>
                    <a:pt x="8100949" y="986536"/>
                    <a:pt x="4978400" y="372491"/>
                    <a:pt x="3359531" y="453771"/>
                  </a:cubicBezTo>
                  <a:cubicBezTo>
                    <a:pt x="1693291" y="471932"/>
                    <a:pt x="609600" y="1088263"/>
                    <a:pt x="0" y="1481074"/>
                  </a:cubicBezTo>
                  <a:lnTo>
                    <a:pt x="13589" y="4572"/>
                  </a:lnTo>
                  <a:close/>
                </a:path>
              </a:pathLst>
            </a:custGeom>
            <a:gradFill rotWithShape="true">
              <a:gsLst>
                <a:gs pos="0">
                  <a:srgbClr val="00729F">
                    <a:alpha val="45000"/>
                  </a:srgbClr>
                </a:gs>
                <a:gs pos="100000">
                  <a:srgbClr val="00C4CD">
                    <a:alpha val="55000"/>
                  </a:srgbClr>
                </a:gs>
              </a:gsLst>
              <a:lin ang="5400000"/>
            </a:gradFill>
          </p:spPr>
        </p:sp>
      </p:grpSp>
      <p:grpSp>
        <p:nvGrpSpPr>
          <p:cNvPr name="Group 4" id="4"/>
          <p:cNvGrpSpPr/>
          <p:nvPr/>
        </p:nvGrpSpPr>
        <p:grpSpPr>
          <a:xfrm rot="0">
            <a:off x="4673600" y="-7620"/>
            <a:ext cx="5080000" cy="680720"/>
            <a:chOff x="0" y="0"/>
            <a:chExt cx="6773333" cy="907627"/>
          </a:xfrm>
        </p:grpSpPr>
        <p:sp>
          <p:nvSpPr>
            <p:cNvPr name="Freeform 5" id="5"/>
            <p:cNvSpPr/>
            <p:nvPr/>
          </p:nvSpPr>
          <p:spPr>
            <a:xfrm flipH="false" flipV="false" rot="0">
              <a:off x="0" y="0"/>
              <a:ext cx="6773291" cy="907542"/>
            </a:xfrm>
            <a:custGeom>
              <a:avLst/>
              <a:gdLst/>
              <a:ahLst/>
              <a:cxnLst/>
              <a:rect r="r" b="b" t="t" l="l"/>
              <a:pathLst>
                <a:path h="907542" w="6773291">
                  <a:moveTo>
                    <a:pt x="0" y="0"/>
                  </a:moveTo>
                  <a:cubicBezTo>
                    <a:pt x="392811" y="155575"/>
                    <a:pt x="2637028" y="813054"/>
                    <a:pt x="3765931" y="860298"/>
                  </a:cubicBezTo>
                  <a:cubicBezTo>
                    <a:pt x="4894834" y="907542"/>
                    <a:pt x="6272022" y="425577"/>
                    <a:pt x="6773291" y="283718"/>
                  </a:cubicBezTo>
                  <a:lnTo>
                    <a:pt x="6773291" y="9144"/>
                  </a:lnTo>
                  <a:lnTo>
                    <a:pt x="0" y="0"/>
                  </a:lnTo>
                  <a:close/>
                </a:path>
              </a:pathLst>
            </a:custGeom>
            <a:gradFill rotWithShape="true">
              <a:gsLst>
                <a:gs pos="0">
                  <a:srgbClr val="009DA5">
                    <a:alpha val="30000"/>
                  </a:srgbClr>
                </a:gs>
                <a:gs pos="80000">
                  <a:srgbClr val="008ABF">
                    <a:alpha val="45000"/>
                  </a:srgbClr>
                </a:gs>
              </a:gsLst>
              <a:lin ang="5400000"/>
            </a:gradFill>
          </p:spPr>
        </p:sp>
      </p:grpSp>
      <p:sp>
        <p:nvSpPr>
          <p:cNvPr name="Freeform 6" id="6"/>
          <p:cNvSpPr/>
          <p:nvPr/>
        </p:nvSpPr>
        <p:spPr>
          <a:xfrm flipH="false" flipV="false" rot="0">
            <a:off x="-37273" y="-23213"/>
            <a:ext cx="9822815" cy="1170736"/>
          </a:xfrm>
          <a:custGeom>
            <a:avLst/>
            <a:gdLst/>
            <a:ahLst/>
            <a:cxnLst/>
            <a:rect r="r" b="b" t="t" l="l"/>
            <a:pathLst>
              <a:path h="1170736" w="9822815">
                <a:moveTo>
                  <a:pt x="0" y="0"/>
                </a:moveTo>
                <a:lnTo>
                  <a:pt x="9822815" y="0"/>
                </a:lnTo>
                <a:lnTo>
                  <a:pt x="9822815" y="1170735"/>
                </a:lnTo>
                <a:lnTo>
                  <a:pt x="0" y="11707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7" id="7"/>
          <p:cNvGraphicFramePr>
            <a:graphicFrameLocks noGrp="true"/>
          </p:cNvGraphicFramePr>
          <p:nvPr/>
        </p:nvGraphicFramePr>
        <p:xfrm>
          <a:off x="380969" y="990583"/>
          <a:ext cx="8561493" cy="4930987"/>
        </p:xfrm>
        <a:graphic>
          <a:graphicData uri="http://schemas.openxmlformats.org/drawingml/2006/table">
            <a:tbl>
              <a:tblPr/>
              <a:tblGrid>
                <a:gridCol w="877598"/>
                <a:gridCol w="1376218"/>
                <a:gridCol w="998099"/>
                <a:gridCol w="1226631"/>
                <a:gridCol w="1226631"/>
                <a:gridCol w="1795890"/>
                <a:gridCol w="1060425"/>
              </a:tblGrid>
              <a:tr h="379307">
                <a:tc>
                  <a:txBody>
                    <a:bodyPr anchor="t" rtlCol="false"/>
                    <a:lstStyle/>
                    <a:p>
                      <a:pPr algn="l">
                        <a:lnSpc>
                          <a:spcPts val="1280"/>
                        </a:lnSpc>
                        <a:defRPr/>
                      </a:pPr>
                      <a:r>
                        <a:rPr lang="en-US" sz="1066" spc="9">
                          <a:solidFill>
                            <a:srgbClr val="0D0D0D"/>
                          </a:solidFill>
                          <a:latin typeface="TT Rounds Condensed Bold"/>
                          <a:ea typeface="TT Rounds Condensed Bold"/>
                          <a:cs typeface="TT Rounds Condensed Bold"/>
                          <a:sym typeface="TT Rounds Condensed Bold"/>
                        </a:rPr>
                        <a:t>Month</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1280"/>
                        </a:lnSpc>
                        <a:defRPr/>
                      </a:pPr>
                      <a:r>
                        <a:rPr lang="en-US" sz="1066" spc="9">
                          <a:solidFill>
                            <a:srgbClr val="0D0D0D"/>
                          </a:solidFill>
                          <a:latin typeface="TT Rounds Condensed Bold"/>
                          <a:ea typeface="TT Rounds Condensed Bold"/>
                          <a:cs typeface="TT Rounds Condensed Bold"/>
                          <a:sym typeface="TT Rounds Condensed Bold"/>
                        </a:rPr>
                        <a:t>Opening  count</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1280"/>
                        </a:lnSpc>
                        <a:defRPr/>
                      </a:pPr>
                      <a:r>
                        <a:rPr lang="en-US" sz="1066" spc="9">
                          <a:solidFill>
                            <a:srgbClr val="0D0D0D"/>
                          </a:solidFill>
                          <a:latin typeface="TT Rounds Condensed Bold"/>
                          <a:ea typeface="TT Rounds Condensed Bold"/>
                          <a:cs typeface="TT Rounds Condensed Bold"/>
                          <a:sym typeface="TT Rounds Condensed Bold"/>
                        </a:rPr>
                        <a:t>New joiner</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1280"/>
                        </a:lnSpc>
                        <a:defRPr/>
                      </a:pPr>
                      <a:r>
                        <a:rPr lang="en-US" sz="1066" spc="9">
                          <a:solidFill>
                            <a:srgbClr val="0D0D0D"/>
                          </a:solidFill>
                          <a:latin typeface="TT Rounds Condensed Bold"/>
                          <a:ea typeface="TT Rounds Condensed Bold"/>
                          <a:cs typeface="TT Rounds Condensed Bold"/>
                          <a:sym typeface="TT Rounds Condensed Bold"/>
                        </a:rPr>
                        <a:t>Exit employee</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1280"/>
                        </a:lnSpc>
                        <a:defRPr/>
                      </a:pPr>
                      <a:r>
                        <a:rPr lang="en-US" sz="1066" spc="9">
                          <a:solidFill>
                            <a:srgbClr val="0D0D0D"/>
                          </a:solidFill>
                          <a:latin typeface="TT Rounds Condensed Bold"/>
                          <a:ea typeface="TT Rounds Condensed Bold"/>
                          <a:cs typeface="TT Rounds Condensed Bold"/>
                          <a:sym typeface="TT Rounds Condensed Bold"/>
                        </a:rPr>
                        <a:t>Balance</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1280"/>
                        </a:lnSpc>
                        <a:defRPr/>
                      </a:pPr>
                      <a:r>
                        <a:rPr lang="en-US" sz="1066" spc="9">
                          <a:solidFill>
                            <a:srgbClr val="0D0D0D"/>
                          </a:solidFill>
                          <a:latin typeface="TT Rounds Condensed Bold"/>
                          <a:ea typeface="TT Rounds Condensed Bold"/>
                          <a:cs typeface="TT Rounds Condensed Bold"/>
                          <a:sym typeface="TT Rounds Condensed Bold"/>
                        </a:rPr>
                        <a:t>Ave no.of. Employees</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l">
                        <a:lnSpc>
                          <a:spcPts val="1280"/>
                        </a:lnSpc>
                        <a:defRPr/>
                      </a:pPr>
                      <a:r>
                        <a:rPr lang="en-US" sz="1066" spc="9">
                          <a:solidFill>
                            <a:srgbClr val="0D0D0D"/>
                          </a:solidFill>
                          <a:latin typeface="TT Rounds Condensed Bold"/>
                          <a:ea typeface="TT Rounds Condensed Bold"/>
                          <a:cs typeface="TT Rounds Condensed Bold"/>
                          <a:sym typeface="TT Rounds Condensed Bold"/>
                        </a:rPr>
                        <a:t> Attrition %</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r>
              <a:tr h="379307">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Jan-21</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150.00</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30</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10</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170</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160</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6.25</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r>
              <a:tr h="379307">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Feb-21</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170.00</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15</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4</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181</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176</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6.28</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r>
              <a:tr h="379307">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Mar-21</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181.00</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7</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5</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183</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182</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2.75</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r>
              <a:tr h="379307">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Apr-21</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183.00</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19</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12</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190</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187</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6.43</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r>
              <a:tr h="379307">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May-21</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190.00</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17</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10</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197</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194</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5.17</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r>
              <a:tr h="379307">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Jun-21</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197.00</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19</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2</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214</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206</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0.97</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r>
              <a:tr h="379307">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Jul-21</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214.00</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15</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1</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221</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218</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3.68</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r>
              <a:tr h="379307">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Aug-21</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221.00</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15</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1</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235</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228</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0.44</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r>
              <a:tr h="379307">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Sep-21</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235.00</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12</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13</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234</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235</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5.54</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r>
              <a:tr h="379307">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Oct-21</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234.00</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17</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2</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2490</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242</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0.83</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r>
              <a:tr h="379307">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Nov-21</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249.00</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20</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12</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257</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253</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4.74</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r>
              <a:tr h="379307">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Dec-21</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257.00</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16</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13</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260</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259</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c>
                  <a:txBody>
                    <a:bodyPr anchor="t" rtlCol="false"/>
                    <a:lstStyle/>
                    <a:p>
                      <a:pPr algn="ctr">
                        <a:lnSpc>
                          <a:spcPts val="1280"/>
                        </a:lnSpc>
                        <a:defRPr/>
                      </a:pPr>
                      <a:r>
                        <a:rPr lang="en-US" sz="1066" spc="9">
                          <a:solidFill>
                            <a:srgbClr val="000000"/>
                          </a:solidFill>
                          <a:latin typeface="TT Rounds Condensed"/>
                          <a:ea typeface="TT Rounds Condensed"/>
                          <a:cs typeface="TT Rounds Condensed"/>
                          <a:sym typeface="TT Rounds Condensed"/>
                        </a:rPr>
                        <a:t>5.03</a:t>
                      </a:r>
                      <a:endParaRPr lang="en-US" sz="1100"/>
                    </a:p>
                  </a:txBody>
                  <a:tcPr marL="0" marR="0" marT="0" marB="0" anchor="ctr">
                    <a:lnL cmpd="sng" algn="ctr" cap="flat" w="6350">
                      <a:solidFill>
                        <a:srgbClr val="000000"/>
                      </a:solidFill>
                      <a:prstDash val="solid"/>
                      <a:round/>
                      <a:headEnd type="none" w="med" len="med"/>
                      <a:tailEnd type="none" w="med" len="med"/>
                    </a:lnL>
                    <a:lnR cmpd="sng" algn="ctr" cap="flat" w="6350">
                      <a:solidFill>
                        <a:srgbClr val="000000"/>
                      </a:solidFill>
                      <a:prstDash val="solid"/>
                      <a:round/>
                      <a:headEnd type="none" w="med" len="med"/>
                      <a:tailEnd type="none" w="med" len="med"/>
                    </a:lnR>
                    <a:lnT cmpd="sng" algn="ctr" cap="flat" w="6350">
                      <a:solidFill>
                        <a:srgbClr val="000000"/>
                      </a:solidFill>
                      <a:prstDash val="solid"/>
                      <a:round/>
                      <a:headEnd type="none" w="med" len="med"/>
                      <a:tailEnd type="none" w="med" len="med"/>
                    </a:lnT>
                    <a:lnB cmpd="sng" algn="ctr" cap="flat" w="6350">
                      <a:solidFill>
                        <a:srgbClr val="000000"/>
                      </a:solidFill>
                      <a:prstDash val="solid"/>
                      <a:round/>
                      <a:headEnd type="none" w="med" len="med"/>
                      <a:tailEnd type="none" w="med" len="med"/>
                    </a:lnB>
                  </a:tcPr>
                </a:tc>
              </a:tr>
            </a:tbl>
          </a:graphicData>
        </a:graphic>
      </p:graphicFrame>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p:nvPr/>
        </p:nvGrpSpPr>
        <p:grpSpPr>
          <a:xfrm rot="0">
            <a:off x="-10160" y="-7620"/>
            <a:ext cx="9773920" cy="1110827"/>
            <a:chOff x="0" y="0"/>
            <a:chExt cx="13031893" cy="1481102"/>
          </a:xfrm>
        </p:grpSpPr>
        <p:sp>
          <p:nvSpPr>
            <p:cNvPr name="Freeform 3" id="3"/>
            <p:cNvSpPr/>
            <p:nvPr/>
          </p:nvSpPr>
          <p:spPr>
            <a:xfrm flipH="false" flipV="false" rot="0">
              <a:off x="0" y="0"/>
              <a:ext cx="13031977" cy="1481074"/>
            </a:xfrm>
            <a:custGeom>
              <a:avLst/>
              <a:gdLst/>
              <a:ahLst/>
              <a:cxnLst/>
              <a:rect r="r" b="b" t="t" l="l"/>
              <a:pathLst>
                <a:path h="1481074" w="13031977">
                  <a:moveTo>
                    <a:pt x="13589" y="4572"/>
                  </a:moveTo>
                  <a:lnTo>
                    <a:pt x="5739257" y="0"/>
                  </a:lnTo>
                  <a:cubicBezTo>
                    <a:pt x="6199886" y="228092"/>
                    <a:pt x="8642731" y="828548"/>
                    <a:pt x="9875520" y="828548"/>
                  </a:cubicBezTo>
                  <a:cubicBezTo>
                    <a:pt x="11108308" y="828548"/>
                    <a:pt x="12476480" y="343154"/>
                    <a:pt x="13018388" y="124206"/>
                  </a:cubicBezTo>
                  <a:lnTo>
                    <a:pt x="13031977" y="480949"/>
                  </a:lnTo>
                  <a:cubicBezTo>
                    <a:pt x="12801600" y="580263"/>
                    <a:pt x="11324971" y="995680"/>
                    <a:pt x="9712960" y="991108"/>
                  </a:cubicBezTo>
                  <a:cubicBezTo>
                    <a:pt x="8100949" y="986536"/>
                    <a:pt x="4978400" y="372491"/>
                    <a:pt x="3359531" y="453771"/>
                  </a:cubicBezTo>
                  <a:cubicBezTo>
                    <a:pt x="1693291" y="471932"/>
                    <a:pt x="609600" y="1088263"/>
                    <a:pt x="0" y="1481074"/>
                  </a:cubicBezTo>
                  <a:lnTo>
                    <a:pt x="13589" y="4572"/>
                  </a:lnTo>
                  <a:close/>
                </a:path>
              </a:pathLst>
            </a:custGeom>
            <a:gradFill rotWithShape="true">
              <a:gsLst>
                <a:gs pos="0">
                  <a:srgbClr val="00729F">
                    <a:alpha val="45000"/>
                  </a:srgbClr>
                </a:gs>
                <a:gs pos="100000">
                  <a:srgbClr val="00C4CD">
                    <a:alpha val="55000"/>
                  </a:srgbClr>
                </a:gs>
              </a:gsLst>
              <a:lin ang="5400000"/>
            </a:gradFill>
          </p:spPr>
        </p:sp>
      </p:grpSp>
      <p:grpSp>
        <p:nvGrpSpPr>
          <p:cNvPr name="Group 4" id="4"/>
          <p:cNvGrpSpPr/>
          <p:nvPr/>
        </p:nvGrpSpPr>
        <p:grpSpPr>
          <a:xfrm rot="0">
            <a:off x="4673600" y="-7620"/>
            <a:ext cx="5080000" cy="680720"/>
            <a:chOff x="0" y="0"/>
            <a:chExt cx="6773333" cy="907627"/>
          </a:xfrm>
        </p:grpSpPr>
        <p:sp>
          <p:nvSpPr>
            <p:cNvPr name="Freeform 5" id="5"/>
            <p:cNvSpPr/>
            <p:nvPr/>
          </p:nvSpPr>
          <p:spPr>
            <a:xfrm flipH="false" flipV="false" rot="0">
              <a:off x="0" y="0"/>
              <a:ext cx="6773291" cy="907542"/>
            </a:xfrm>
            <a:custGeom>
              <a:avLst/>
              <a:gdLst/>
              <a:ahLst/>
              <a:cxnLst/>
              <a:rect r="r" b="b" t="t" l="l"/>
              <a:pathLst>
                <a:path h="907542" w="6773291">
                  <a:moveTo>
                    <a:pt x="0" y="0"/>
                  </a:moveTo>
                  <a:cubicBezTo>
                    <a:pt x="392811" y="155575"/>
                    <a:pt x="2637028" y="813054"/>
                    <a:pt x="3765931" y="860298"/>
                  </a:cubicBezTo>
                  <a:cubicBezTo>
                    <a:pt x="4894834" y="907542"/>
                    <a:pt x="6272022" y="425577"/>
                    <a:pt x="6773291" y="283718"/>
                  </a:cubicBezTo>
                  <a:lnTo>
                    <a:pt x="6773291" y="9144"/>
                  </a:lnTo>
                  <a:lnTo>
                    <a:pt x="0" y="0"/>
                  </a:lnTo>
                  <a:close/>
                </a:path>
              </a:pathLst>
            </a:custGeom>
            <a:gradFill rotWithShape="true">
              <a:gsLst>
                <a:gs pos="0">
                  <a:srgbClr val="009DA5">
                    <a:alpha val="30000"/>
                  </a:srgbClr>
                </a:gs>
                <a:gs pos="80000">
                  <a:srgbClr val="008ABF">
                    <a:alpha val="45000"/>
                  </a:srgbClr>
                </a:gs>
              </a:gsLst>
              <a:lin ang="5400000"/>
            </a:gradFill>
          </p:spPr>
        </p:sp>
      </p:grpSp>
      <p:sp>
        <p:nvSpPr>
          <p:cNvPr name="Freeform 6" id="6"/>
          <p:cNvSpPr/>
          <p:nvPr/>
        </p:nvSpPr>
        <p:spPr>
          <a:xfrm flipH="false" flipV="false" rot="0">
            <a:off x="-37273" y="-23213"/>
            <a:ext cx="9822815" cy="1170736"/>
          </a:xfrm>
          <a:custGeom>
            <a:avLst/>
            <a:gdLst/>
            <a:ahLst/>
            <a:cxnLst/>
            <a:rect r="r" b="b" t="t" l="l"/>
            <a:pathLst>
              <a:path h="1170736" w="9822815">
                <a:moveTo>
                  <a:pt x="0" y="0"/>
                </a:moveTo>
                <a:lnTo>
                  <a:pt x="9822815" y="0"/>
                </a:lnTo>
                <a:lnTo>
                  <a:pt x="9822815" y="1170735"/>
                </a:lnTo>
                <a:lnTo>
                  <a:pt x="0" y="11707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pic>
        <p:nvPicPr>
          <p:cNvPr name="Picture 7" id="7"/>
          <p:cNvPicPr>
            <a:picLocks noChangeAspect="true"/>
          </p:cNvPicPr>
          <p:nvPr/>
        </p:nvPicPr>
        <p:blipFill>
          <a:blip r:embed="rId4"/>
          <a:stretch>
            <a:fillRect/>
          </a:stretch>
        </p:blipFill>
        <p:spPr>
          <a:xfrm rot="0">
            <a:off x="198091" y="274300"/>
            <a:ext cx="5852160" cy="3901440"/>
          </a:xfrm>
          <a:prstGeom prst="rect">
            <a:avLst/>
          </a:prstGeom>
        </p:spPr>
      </p:pic>
      <p:pic>
        <p:nvPicPr>
          <p:cNvPr name="Picture 8" id="8"/>
          <p:cNvPicPr>
            <a:picLocks noChangeAspect="true"/>
          </p:cNvPicPr>
          <p:nvPr/>
        </p:nvPicPr>
        <p:blipFill>
          <a:blip r:embed="rId5"/>
          <a:stretch>
            <a:fillRect/>
          </a:stretch>
        </p:blipFill>
        <p:spPr>
          <a:xfrm rot="0">
            <a:off x="2015727" y="3387346"/>
            <a:ext cx="5986272" cy="4015232"/>
          </a:xfrm>
          <a:prstGeom prst="rect">
            <a:avLst/>
          </a:prstGeom>
        </p:spPr>
      </p:pic>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p:nvPr/>
        </p:nvGrpSpPr>
        <p:grpSpPr>
          <a:xfrm rot="0">
            <a:off x="-10160" y="-7620"/>
            <a:ext cx="9773920" cy="1110827"/>
            <a:chOff x="0" y="0"/>
            <a:chExt cx="13031893" cy="1481102"/>
          </a:xfrm>
        </p:grpSpPr>
        <p:sp>
          <p:nvSpPr>
            <p:cNvPr name="Freeform 3" id="3"/>
            <p:cNvSpPr/>
            <p:nvPr/>
          </p:nvSpPr>
          <p:spPr>
            <a:xfrm flipH="false" flipV="false" rot="0">
              <a:off x="0" y="0"/>
              <a:ext cx="13031977" cy="1481074"/>
            </a:xfrm>
            <a:custGeom>
              <a:avLst/>
              <a:gdLst/>
              <a:ahLst/>
              <a:cxnLst/>
              <a:rect r="r" b="b" t="t" l="l"/>
              <a:pathLst>
                <a:path h="1481074" w="13031977">
                  <a:moveTo>
                    <a:pt x="13589" y="4572"/>
                  </a:moveTo>
                  <a:lnTo>
                    <a:pt x="5739257" y="0"/>
                  </a:lnTo>
                  <a:cubicBezTo>
                    <a:pt x="6199886" y="228092"/>
                    <a:pt x="8642731" y="828548"/>
                    <a:pt x="9875520" y="828548"/>
                  </a:cubicBezTo>
                  <a:cubicBezTo>
                    <a:pt x="11108308" y="828548"/>
                    <a:pt x="12476480" y="343154"/>
                    <a:pt x="13018388" y="124206"/>
                  </a:cubicBezTo>
                  <a:lnTo>
                    <a:pt x="13031977" y="480949"/>
                  </a:lnTo>
                  <a:cubicBezTo>
                    <a:pt x="12801600" y="580263"/>
                    <a:pt x="11324971" y="995680"/>
                    <a:pt x="9712960" y="991108"/>
                  </a:cubicBezTo>
                  <a:cubicBezTo>
                    <a:pt x="8100949" y="986536"/>
                    <a:pt x="4978400" y="372491"/>
                    <a:pt x="3359531" y="453771"/>
                  </a:cubicBezTo>
                  <a:cubicBezTo>
                    <a:pt x="1693291" y="471932"/>
                    <a:pt x="609600" y="1088263"/>
                    <a:pt x="0" y="1481074"/>
                  </a:cubicBezTo>
                  <a:lnTo>
                    <a:pt x="13589" y="4572"/>
                  </a:lnTo>
                  <a:close/>
                </a:path>
              </a:pathLst>
            </a:custGeom>
            <a:gradFill rotWithShape="true">
              <a:gsLst>
                <a:gs pos="0">
                  <a:srgbClr val="00729F">
                    <a:alpha val="45000"/>
                  </a:srgbClr>
                </a:gs>
                <a:gs pos="100000">
                  <a:srgbClr val="00C4CD">
                    <a:alpha val="55000"/>
                  </a:srgbClr>
                </a:gs>
              </a:gsLst>
              <a:lin ang="5400000"/>
            </a:gradFill>
          </p:spPr>
        </p:sp>
      </p:grpSp>
      <p:grpSp>
        <p:nvGrpSpPr>
          <p:cNvPr name="Group 4" id="4"/>
          <p:cNvGrpSpPr/>
          <p:nvPr/>
        </p:nvGrpSpPr>
        <p:grpSpPr>
          <a:xfrm rot="0">
            <a:off x="4673600" y="-7620"/>
            <a:ext cx="5080000" cy="680720"/>
            <a:chOff x="0" y="0"/>
            <a:chExt cx="6773333" cy="907627"/>
          </a:xfrm>
        </p:grpSpPr>
        <p:sp>
          <p:nvSpPr>
            <p:cNvPr name="Freeform 5" id="5"/>
            <p:cNvSpPr/>
            <p:nvPr/>
          </p:nvSpPr>
          <p:spPr>
            <a:xfrm flipH="false" flipV="false" rot="0">
              <a:off x="0" y="0"/>
              <a:ext cx="6773291" cy="907542"/>
            </a:xfrm>
            <a:custGeom>
              <a:avLst/>
              <a:gdLst/>
              <a:ahLst/>
              <a:cxnLst/>
              <a:rect r="r" b="b" t="t" l="l"/>
              <a:pathLst>
                <a:path h="907542" w="6773291">
                  <a:moveTo>
                    <a:pt x="0" y="0"/>
                  </a:moveTo>
                  <a:cubicBezTo>
                    <a:pt x="392811" y="155575"/>
                    <a:pt x="2637028" y="813054"/>
                    <a:pt x="3765931" y="860298"/>
                  </a:cubicBezTo>
                  <a:cubicBezTo>
                    <a:pt x="4894834" y="907542"/>
                    <a:pt x="6272022" y="425577"/>
                    <a:pt x="6773291" y="283718"/>
                  </a:cubicBezTo>
                  <a:lnTo>
                    <a:pt x="6773291" y="9144"/>
                  </a:lnTo>
                  <a:lnTo>
                    <a:pt x="0" y="0"/>
                  </a:lnTo>
                  <a:close/>
                </a:path>
              </a:pathLst>
            </a:custGeom>
            <a:gradFill rotWithShape="true">
              <a:gsLst>
                <a:gs pos="0">
                  <a:srgbClr val="009DA5">
                    <a:alpha val="30000"/>
                  </a:srgbClr>
                </a:gs>
                <a:gs pos="80000">
                  <a:srgbClr val="008ABF">
                    <a:alpha val="45000"/>
                  </a:srgbClr>
                </a:gs>
              </a:gsLst>
              <a:lin ang="5400000"/>
            </a:gradFill>
          </p:spPr>
        </p:sp>
      </p:grpSp>
      <p:sp>
        <p:nvSpPr>
          <p:cNvPr name="Freeform 6" id="6"/>
          <p:cNvSpPr/>
          <p:nvPr/>
        </p:nvSpPr>
        <p:spPr>
          <a:xfrm flipH="false" flipV="false" rot="0">
            <a:off x="-37273" y="-23213"/>
            <a:ext cx="9822815" cy="1170736"/>
          </a:xfrm>
          <a:custGeom>
            <a:avLst/>
            <a:gdLst/>
            <a:ahLst/>
            <a:cxnLst/>
            <a:rect r="r" b="b" t="t" l="l"/>
            <a:pathLst>
              <a:path h="1170736" w="9822815">
                <a:moveTo>
                  <a:pt x="0" y="0"/>
                </a:moveTo>
                <a:lnTo>
                  <a:pt x="9822815" y="0"/>
                </a:lnTo>
                <a:lnTo>
                  <a:pt x="9822815" y="1170735"/>
                </a:lnTo>
                <a:lnTo>
                  <a:pt x="0" y="11707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487680" y="45720"/>
            <a:ext cx="8859520" cy="1325864"/>
          </a:xfrm>
          <a:prstGeom prst="rect">
            <a:avLst/>
          </a:prstGeom>
        </p:spPr>
        <p:txBody>
          <a:bodyPr anchor="t" rtlCol="false" tIns="0" lIns="0" bIns="0" rIns="0">
            <a:spAutoFit/>
          </a:bodyPr>
          <a:lstStyle/>
          <a:p>
            <a:pPr algn="l">
              <a:lnSpc>
                <a:spcPts val="6399"/>
              </a:lnSpc>
            </a:pPr>
            <a:r>
              <a:rPr lang="en-US" sz="5333" spc="49">
                <a:solidFill>
                  <a:srgbClr val="04617B"/>
                </a:solidFill>
                <a:latin typeface="TT Rounds Condensed"/>
                <a:ea typeface="TT Rounds Condensed"/>
                <a:cs typeface="TT Rounds Condensed"/>
                <a:sym typeface="TT Rounds Condensed"/>
              </a:rPr>
              <a:t>AGENDA:</a:t>
            </a:r>
          </a:p>
        </p:txBody>
      </p:sp>
      <p:sp>
        <p:nvSpPr>
          <p:cNvPr name="TextBox 8" id="8"/>
          <p:cNvSpPr txBox="true"/>
          <p:nvPr/>
        </p:nvSpPr>
        <p:spPr>
          <a:xfrm rot="0">
            <a:off x="2529823" y="1645906"/>
            <a:ext cx="5227358" cy="4439031"/>
          </a:xfrm>
          <a:prstGeom prst="rect">
            <a:avLst/>
          </a:prstGeom>
        </p:spPr>
        <p:txBody>
          <a:bodyPr anchor="t" rtlCol="false" tIns="0" lIns="0" bIns="0" rIns="0">
            <a:spAutoFit/>
          </a:bodyPr>
          <a:lstStyle/>
          <a:p>
            <a:pPr algn="l" marL="247091" indent="-123546" lvl="1">
              <a:lnSpc>
                <a:spcPts val="2304"/>
              </a:lnSpc>
              <a:buFont typeface="Arial"/>
              <a:buChar char="•"/>
            </a:pPr>
            <a:r>
              <a:rPr lang="en-US" sz="1920" spc="-4">
                <a:solidFill>
                  <a:srgbClr val="000000"/>
                </a:solidFill>
                <a:latin typeface="Vollkorn"/>
                <a:ea typeface="Vollkorn"/>
                <a:cs typeface="Vollkorn"/>
                <a:sym typeface="Vollkorn"/>
              </a:rPr>
              <a:t>  MEANING OF ATTRITION</a:t>
            </a:r>
          </a:p>
          <a:p>
            <a:pPr algn="l" marL="247091" indent="-123546" lvl="1">
              <a:lnSpc>
                <a:spcPts val="2304"/>
              </a:lnSpc>
            </a:pPr>
          </a:p>
          <a:p>
            <a:pPr algn="l" marL="247091" indent="-123546" lvl="1">
              <a:lnSpc>
                <a:spcPts val="2304"/>
              </a:lnSpc>
              <a:buFont typeface="Arial"/>
              <a:buChar char="•"/>
            </a:pPr>
            <a:r>
              <a:rPr lang="en-US" sz="1920" spc="-4">
                <a:solidFill>
                  <a:srgbClr val="000000"/>
                </a:solidFill>
                <a:latin typeface="Vollkorn"/>
                <a:ea typeface="Vollkorn"/>
                <a:cs typeface="Vollkorn"/>
                <a:sym typeface="Vollkorn"/>
              </a:rPr>
              <a:t>  EMPLOYEE ATTRITION VS</a:t>
            </a:r>
          </a:p>
          <a:p>
            <a:pPr algn="l" marL="247091" indent="-123546" lvl="1">
              <a:lnSpc>
                <a:spcPts val="2304"/>
              </a:lnSpc>
            </a:pPr>
          </a:p>
          <a:p>
            <a:pPr algn="l" marL="247091" indent="-123546" lvl="1">
              <a:lnSpc>
                <a:spcPts val="2304"/>
              </a:lnSpc>
              <a:buFont typeface="Arial"/>
              <a:buChar char="•"/>
            </a:pPr>
            <a:r>
              <a:rPr lang="en-US" sz="1920" spc="-4">
                <a:solidFill>
                  <a:srgbClr val="000000"/>
                </a:solidFill>
                <a:latin typeface="Vollkorn"/>
                <a:ea typeface="Vollkorn"/>
                <a:cs typeface="Vollkorn"/>
                <a:sym typeface="Vollkorn"/>
              </a:rPr>
              <a:t>  EMPLOYEE TURNOVER</a:t>
            </a:r>
          </a:p>
          <a:p>
            <a:pPr algn="l" marL="247091" indent="-123546" lvl="1">
              <a:lnSpc>
                <a:spcPts val="2304"/>
              </a:lnSpc>
            </a:pPr>
          </a:p>
          <a:p>
            <a:pPr algn="l" marL="247091" indent="-123546" lvl="1">
              <a:lnSpc>
                <a:spcPts val="2304"/>
              </a:lnSpc>
              <a:buFont typeface="Arial"/>
              <a:buChar char="•"/>
            </a:pPr>
            <a:r>
              <a:rPr lang="en-US" sz="1920" spc="-4">
                <a:solidFill>
                  <a:srgbClr val="000000"/>
                </a:solidFill>
                <a:latin typeface="Vollkorn"/>
                <a:ea typeface="Vollkorn"/>
                <a:cs typeface="Vollkorn"/>
                <a:sym typeface="Vollkorn"/>
              </a:rPr>
              <a:t>  ATTRITION RATE</a:t>
            </a:r>
          </a:p>
          <a:p>
            <a:pPr algn="l" marL="247091" indent="-123546" lvl="1">
              <a:lnSpc>
                <a:spcPts val="2304"/>
              </a:lnSpc>
            </a:pPr>
          </a:p>
          <a:p>
            <a:pPr algn="l" marL="247091" indent="-123546" lvl="1">
              <a:lnSpc>
                <a:spcPts val="2304"/>
              </a:lnSpc>
              <a:buFont typeface="Arial"/>
              <a:buChar char="•"/>
            </a:pPr>
            <a:r>
              <a:rPr lang="en-US" sz="1920" spc="-4">
                <a:solidFill>
                  <a:srgbClr val="000000"/>
                </a:solidFill>
                <a:latin typeface="Vollkorn"/>
                <a:ea typeface="Vollkorn"/>
                <a:cs typeface="Vollkorn"/>
                <a:sym typeface="Vollkorn"/>
              </a:rPr>
              <a:t>  TYPES OF EMPLOYEE ATTRITION</a:t>
            </a:r>
          </a:p>
          <a:p>
            <a:pPr algn="l" marL="247091" indent="-123546" lvl="1">
              <a:lnSpc>
                <a:spcPts val="2304"/>
              </a:lnSpc>
            </a:pPr>
          </a:p>
          <a:p>
            <a:pPr algn="l" marL="247091" indent="-123546" lvl="1">
              <a:lnSpc>
                <a:spcPts val="2304"/>
              </a:lnSpc>
              <a:buFont typeface="Arial"/>
              <a:buChar char="•"/>
            </a:pPr>
            <a:r>
              <a:rPr lang="en-US" sz="1920" spc="-4">
                <a:solidFill>
                  <a:srgbClr val="000000"/>
                </a:solidFill>
                <a:latin typeface="Vollkorn"/>
                <a:ea typeface="Vollkorn"/>
                <a:cs typeface="Vollkorn"/>
                <a:sym typeface="Vollkorn"/>
              </a:rPr>
              <a:t>  CALCULATION OF EMPLOYEE  ATTRITION                </a:t>
            </a:r>
          </a:p>
          <a:p>
            <a:pPr algn="l" marL="247091" indent="-123546" lvl="1">
              <a:lnSpc>
                <a:spcPts val="2304"/>
              </a:lnSpc>
            </a:pPr>
          </a:p>
          <a:p>
            <a:pPr algn="l" marL="247091" indent="-123546" lvl="1">
              <a:lnSpc>
                <a:spcPts val="2304"/>
              </a:lnSpc>
              <a:buFont typeface="Arial"/>
              <a:buChar char="•"/>
            </a:pPr>
            <a:r>
              <a:rPr lang="en-US" sz="1920" spc="-4">
                <a:solidFill>
                  <a:srgbClr val="000000"/>
                </a:solidFill>
                <a:latin typeface="Vollkorn"/>
                <a:ea typeface="Vollkorn"/>
                <a:cs typeface="Vollkorn"/>
                <a:sym typeface="Vollkorn"/>
              </a:rPr>
              <a:t>  USES OF ATTRITION</a:t>
            </a:r>
          </a:p>
          <a:p>
            <a:pPr algn="l" marL="247091" indent="-123546" lvl="1">
              <a:lnSpc>
                <a:spcPts val="2304"/>
              </a:lnSpc>
            </a:pPr>
          </a:p>
          <a:p>
            <a:pPr algn="l" marL="247091" indent="-123546" lvl="1">
              <a:lnSpc>
                <a:spcPts val="2304"/>
              </a:lnSpc>
              <a:buFont typeface="Arial"/>
              <a:buChar char="•"/>
            </a:pPr>
            <a:r>
              <a:rPr lang="en-US" sz="1920" spc="-4">
                <a:solidFill>
                  <a:srgbClr val="000000"/>
                </a:solidFill>
                <a:latin typeface="Vollkorn Bold"/>
                <a:ea typeface="Vollkorn Bold"/>
                <a:cs typeface="Vollkorn Bold"/>
                <a:sym typeface="Vollkorn Bold"/>
              </a:rPr>
              <a:t>  </a:t>
            </a:r>
            <a:r>
              <a:rPr lang="en-US" sz="1920" spc="-4">
                <a:solidFill>
                  <a:srgbClr val="000000"/>
                </a:solidFill>
                <a:latin typeface="Vollkorn"/>
                <a:ea typeface="Vollkorn"/>
                <a:cs typeface="Vollkorn"/>
                <a:sym typeface="Vollkorn"/>
              </a:rPr>
              <a:t>EMPLOYEE ATTRITION USING BY EXCEL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p:nvPr/>
        </p:nvGrpSpPr>
        <p:grpSpPr>
          <a:xfrm rot="0">
            <a:off x="-10160" y="-7620"/>
            <a:ext cx="9773920" cy="1110827"/>
            <a:chOff x="0" y="0"/>
            <a:chExt cx="13031893" cy="1481102"/>
          </a:xfrm>
        </p:grpSpPr>
        <p:sp>
          <p:nvSpPr>
            <p:cNvPr name="Freeform 3" id="3"/>
            <p:cNvSpPr/>
            <p:nvPr/>
          </p:nvSpPr>
          <p:spPr>
            <a:xfrm flipH="false" flipV="false" rot="0">
              <a:off x="0" y="0"/>
              <a:ext cx="13031977" cy="1481074"/>
            </a:xfrm>
            <a:custGeom>
              <a:avLst/>
              <a:gdLst/>
              <a:ahLst/>
              <a:cxnLst/>
              <a:rect r="r" b="b" t="t" l="l"/>
              <a:pathLst>
                <a:path h="1481074" w="13031977">
                  <a:moveTo>
                    <a:pt x="13589" y="4572"/>
                  </a:moveTo>
                  <a:lnTo>
                    <a:pt x="5739257" y="0"/>
                  </a:lnTo>
                  <a:cubicBezTo>
                    <a:pt x="6199886" y="228092"/>
                    <a:pt x="8642731" y="828548"/>
                    <a:pt x="9875520" y="828548"/>
                  </a:cubicBezTo>
                  <a:cubicBezTo>
                    <a:pt x="11108308" y="828548"/>
                    <a:pt x="12476480" y="343154"/>
                    <a:pt x="13018388" y="124206"/>
                  </a:cubicBezTo>
                  <a:lnTo>
                    <a:pt x="13031977" y="480949"/>
                  </a:lnTo>
                  <a:cubicBezTo>
                    <a:pt x="12801600" y="580263"/>
                    <a:pt x="11324971" y="995680"/>
                    <a:pt x="9712960" y="991108"/>
                  </a:cubicBezTo>
                  <a:cubicBezTo>
                    <a:pt x="8100949" y="986536"/>
                    <a:pt x="4978400" y="372491"/>
                    <a:pt x="3359531" y="453771"/>
                  </a:cubicBezTo>
                  <a:cubicBezTo>
                    <a:pt x="1693291" y="471932"/>
                    <a:pt x="609600" y="1088263"/>
                    <a:pt x="0" y="1481074"/>
                  </a:cubicBezTo>
                  <a:lnTo>
                    <a:pt x="13589" y="4572"/>
                  </a:lnTo>
                  <a:close/>
                </a:path>
              </a:pathLst>
            </a:custGeom>
            <a:gradFill rotWithShape="true">
              <a:gsLst>
                <a:gs pos="0">
                  <a:srgbClr val="00729F">
                    <a:alpha val="45000"/>
                  </a:srgbClr>
                </a:gs>
                <a:gs pos="100000">
                  <a:srgbClr val="00C4CD">
                    <a:alpha val="55000"/>
                  </a:srgbClr>
                </a:gs>
              </a:gsLst>
              <a:lin ang="5400000"/>
            </a:gradFill>
          </p:spPr>
        </p:sp>
      </p:grpSp>
      <p:grpSp>
        <p:nvGrpSpPr>
          <p:cNvPr name="Group 4" id="4"/>
          <p:cNvGrpSpPr/>
          <p:nvPr/>
        </p:nvGrpSpPr>
        <p:grpSpPr>
          <a:xfrm rot="0">
            <a:off x="4673600" y="-7620"/>
            <a:ext cx="5080000" cy="680720"/>
            <a:chOff x="0" y="0"/>
            <a:chExt cx="6773333" cy="907627"/>
          </a:xfrm>
        </p:grpSpPr>
        <p:sp>
          <p:nvSpPr>
            <p:cNvPr name="Freeform 5" id="5"/>
            <p:cNvSpPr/>
            <p:nvPr/>
          </p:nvSpPr>
          <p:spPr>
            <a:xfrm flipH="false" flipV="false" rot="0">
              <a:off x="0" y="0"/>
              <a:ext cx="6773291" cy="907542"/>
            </a:xfrm>
            <a:custGeom>
              <a:avLst/>
              <a:gdLst/>
              <a:ahLst/>
              <a:cxnLst/>
              <a:rect r="r" b="b" t="t" l="l"/>
              <a:pathLst>
                <a:path h="907542" w="6773291">
                  <a:moveTo>
                    <a:pt x="0" y="0"/>
                  </a:moveTo>
                  <a:cubicBezTo>
                    <a:pt x="392811" y="155575"/>
                    <a:pt x="2637028" y="813054"/>
                    <a:pt x="3765931" y="860298"/>
                  </a:cubicBezTo>
                  <a:cubicBezTo>
                    <a:pt x="4894834" y="907542"/>
                    <a:pt x="6272022" y="425577"/>
                    <a:pt x="6773291" y="283718"/>
                  </a:cubicBezTo>
                  <a:lnTo>
                    <a:pt x="6773291" y="9144"/>
                  </a:lnTo>
                  <a:lnTo>
                    <a:pt x="0" y="0"/>
                  </a:lnTo>
                  <a:close/>
                </a:path>
              </a:pathLst>
            </a:custGeom>
            <a:gradFill rotWithShape="true">
              <a:gsLst>
                <a:gs pos="0">
                  <a:srgbClr val="009DA5">
                    <a:alpha val="30000"/>
                  </a:srgbClr>
                </a:gs>
                <a:gs pos="80000">
                  <a:srgbClr val="008ABF">
                    <a:alpha val="45000"/>
                  </a:srgbClr>
                </a:gs>
              </a:gsLst>
              <a:lin ang="5400000"/>
            </a:gradFill>
          </p:spPr>
        </p:sp>
      </p:grpSp>
      <p:sp>
        <p:nvSpPr>
          <p:cNvPr name="Freeform 6" id="6"/>
          <p:cNvSpPr/>
          <p:nvPr/>
        </p:nvSpPr>
        <p:spPr>
          <a:xfrm flipH="false" flipV="false" rot="0">
            <a:off x="-37273" y="-23213"/>
            <a:ext cx="9822815" cy="1170736"/>
          </a:xfrm>
          <a:custGeom>
            <a:avLst/>
            <a:gdLst/>
            <a:ahLst/>
            <a:cxnLst/>
            <a:rect r="r" b="b" t="t" l="l"/>
            <a:pathLst>
              <a:path h="1170736" w="9822815">
                <a:moveTo>
                  <a:pt x="0" y="0"/>
                </a:moveTo>
                <a:lnTo>
                  <a:pt x="9822815" y="0"/>
                </a:lnTo>
                <a:lnTo>
                  <a:pt x="9822815" y="1170735"/>
                </a:lnTo>
                <a:lnTo>
                  <a:pt x="0" y="11707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487680" y="796747"/>
            <a:ext cx="8778240" cy="1173480"/>
          </a:xfrm>
          <a:prstGeom prst="rect">
            <a:avLst/>
          </a:prstGeom>
        </p:spPr>
        <p:txBody>
          <a:bodyPr anchor="t" rtlCol="false" tIns="0" lIns="0" bIns="0" rIns="0">
            <a:spAutoFit/>
          </a:bodyPr>
          <a:lstStyle/>
          <a:p>
            <a:pPr algn="l">
              <a:lnSpc>
                <a:spcPts val="6399"/>
              </a:lnSpc>
            </a:pPr>
            <a:r>
              <a:rPr lang="en-US" sz="5333" spc="49">
                <a:solidFill>
                  <a:srgbClr val="04617B"/>
                </a:solidFill>
                <a:latin typeface="TT Rounds Condensed"/>
                <a:ea typeface="TT Rounds Condensed"/>
                <a:cs typeface="TT Rounds Condensed"/>
                <a:sym typeface="TT Rounds Condensed"/>
              </a:rPr>
              <a:t>ATTRITION</a:t>
            </a:r>
          </a:p>
        </p:txBody>
      </p:sp>
      <p:sp>
        <p:nvSpPr>
          <p:cNvPr name="TextBox 8" id="8"/>
          <p:cNvSpPr txBox="true"/>
          <p:nvPr/>
        </p:nvSpPr>
        <p:spPr>
          <a:xfrm rot="0">
            <a:off x="579120" y="2110232"/>
            <a:ext cx="8595360" cy="4590288"/>
          </a:xfrm>
          <a:prstGeom prst="rect">
            <a:avLst/>
          </a:prstGeom>
        </p:spPr>
        <p:txBody>
          <a:bodyPr anchor="t" rtlCol="false" tIns="0" lIns="0" bIns="0" rIns="0">
            <a:spAutoFit/>
          </a:bodyPr>
          <a:lstStyle/>
          <a:p>
            <a:pPr algn="l">
              <a:lnSpc>
                <a:spcPts val="3327"/>
              </a:lnSpc>
            </a:pPr>
            <a:r>
              <a:rPr lang="en-US" sz="2773" spc="-6">
                <a:solidFill>
                  <a:srgbClr val="000000"/>
                </a:solidFill>
                <a:latin typeface="Vollkorn Bold"/>
                <a:ea typeface="Vollkorn Bold"/>
                <a:cs typeface="Vollkorn Bold"/>
                <a:sym typeface="Vollkorn Bold"/>
              </a:rPr>
              <a:t>Attrition Meaning:</a:t>
            </a:r>
          </a:p>
          <a:p>
            <a:pPr algn="l">
              <a:lnSpc>
                <a:spcPts val="3327"/>
              </a:lnSpc>
            </a:pPr>
            <a:r>
              <a:rPr lang="en-US" sz="2773" spc="-6">
                <a:solidFill>
                  <a:srgbClr val="000000"/>
                </a:solidFill>
                <a:latin typeface="Vollkorn"/>
                <a:ea typeface="Vollkorn"/>
                <a:cs typeface="Vollkorn"/>
                <a:sym typeface="Vollkorn"/>
              </a:rPr>
              <a:t>                Attrition is the departure of employees from the organization for any reason (voluntary or involuntary), including resignation, termination, death or retirement. Attrition rate is the rate at which employees leave an organization divided by the average number of employees at the organization over a given period of time.</a:t>
            </a:r>
          </a:p>
          <a:p>
            <a:pPr algn="l">
              <a:lnSpc>
                <a:spcPts val="3327"/>
              </a:lnSpc>
            </a:pP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p:nvPr/>
        </p:nvGrpSpPr>
        <p:grpSpPr>
          <a:xfrm rot="0">
            <a:off x="-10160" y="-7620"/>
            <a:ext cx="9773920" cy="1110827"/>
            <a:chOff x="0" y="0"/>
            <a:chExt cx="13031893" cy="1481102"/>
          </a:xfrm>
        </p:grpSpPr>
        <p:sp>
          <p:nvSpPr>
            <p:cNvPr name="Freeform 3" id="3"/>
            <p:cNvSpPr/>
            <p:nvPr/>
          </p:nvSpPr>
          <p:spPr>
            <a:xfrm flipH="false" flipV="false" rot="0">
              <a:off x="0" y="0"/>
              <a:ext cx="13031977" cy="1481074"/>
            </a:xfrm>
            <a:custGeom>
              <a:avLst/>
              <a:gdLst/>
              <a:ahLst/>
              <a:cxnLst/>
              <a:rect r="r" b="b" t="t" l="l"/>
              <a:pathLst>
                <a:path h="1481074" w="13031977">
                  <a:moveTo>
                    <a:pt x="13589" y="4572"/>
                  </a:moveTo>
                  <a:lnTo>
                    <a:pt x="5739257" y="0"/>
                  </a:lnTo>
                  <a:cubicBezTo>
                    <a:pt x="6199886" y="228092"/>
                    <a:pt x="8642731" y="828548"/>
                    <a:pt x="9875520" y="828548"/>
                  </a:cubicBezTo>
                  <a:cubicBezTo>
                    <a:pt x="11108308" y="828548"/>
                    <a:pt x="12476480" y="343154"/>
                    <a:pt x="13018388" y="124206"/>
                  </a:cubicBezTo>
                  <a:lnTo>
                    <a:pt x="13031977" y="480949"/>
                  </a:lnTo>
                  <a:cubicBezTo>
                    <a:pt x="12801600" y="580263"/>
                    <a:pt x="11324971" y="995680"/>
                    <a:pt x="9712960" y="991108"/>
                  </a:cubicBezTo>
                  <a:cubicBezTo>
                    <a:pt x="8100949" y="986536"/>
                    <a:pt x="4978400" y="372491"/>
                    <a:pt x="3359531" y="453771"/>
                  </a:cubicBezTo>
                  <a:cubicBezTo>
                    <a:pt x="1693291" y="471932"/>
                    <a:pt x="609600" y="1088263"/>
                    <a:pt x="0" y="1481074"/>
                  </a:cubicBezTo>
                  <a:lnTo>
                    <a:pt x="13589" y="4572"/>
                  </a:lnTo>
                  <a:close/>
                </a:path>
              </a:pathLst>
            </a:custGeom>
            <a:gradFill rotWithShape="true">
              <a:gsLst>
                <a:gs pos="0">
                  <a:srgbClr val="00729F">
                    <a:alpha val="45000"/>
                  </a:srgbClr>
                </a:gs>
                <a:gs pos="100000">
                  <a:srgbClr val="00C4CD">
                    <a:alpha val="55000"/>
                  </a:srgbClr>
                </a:gs>
              </a:gsLst>
              <a:lin ang="5400000"/>
            </a:gradFill>
          </p:spPr>
        </p:sp>
      </p:grpSp>
      <p:grpSp>
        <p:nvGrpSpPr>
          <p:cNvPr name="Group 4" id="4"/>
          <p:cNvGrpSpPr/>
          <p:nvPr/>
        </p:nvGrpSpPr>
        <p:grpSpPr>
          <a:xfrm rot="0">
            <a:off x="4673600" y="-7620"/>
            <a:ext cx="5080000" cy="680720"/>
            <a:chOff x="0" y="0"/>
            <a:chExt cx="6773333" cy="907627"/>
          </a:xfrm>
        </p:grpSpPr>
        <p:sp>
          <p:nvSpPr>
            <p:cNvPr name="Freeform 5" id="5"/>
            <p:cNvSpPr/>
            <p:nvPr/>
          </p:nvSpPr>
          <p:spPr>
            <a:xfrm flipH="false" flipV="false" rot="0">
              <a:off x="0" y="0"/>
              <a:ext cx="6773291" cy="907542"/>
            </a:xfrm>
            <a:custGeom>
              <a:avLst/>
              <a:gdLst/>
              <a:ahLst/>
              <a:cxnLst/>
              <a:rect r="r" b="b" t="t" l="l"/>
              <a:pathLst>
                <a:path h="907542" w="6773291">
                  <a:moveTo>
                    <a:pt x="0" y="0"/>
                  </a:moveTo>
                  <a:cubicBezTo>
                    <a:pt x="392811" y="155575"/>
                    <a:pt x="2637028" y="813054"/>
                    <a:pt x="3765931" y="860298"/>
                  </a:cubicBezTo>
                  <a:cubicBezTo>
                    <a:pt x="4894834" y="907542"/>
                    <a:pt x="6272022" y="425577"/>
                    <a:pt x="6773291" y="283718"/>
                  </a:cubicBezTo>
                  <a:lnTo>
                    <a:pt x="6773291" y="9144"/>
                  </a:lnTo>
                  <a:lnTo>
                    <a:pt x="0" y="0"/>
                  </a:lnTo>
                  <a:close/>
                </a:path>
              </a:pathLst>
            </a:custGeom>
            <a:gradFill rotWithShape="true">
              <a:gsLst>
                <a:gs pos="0">
                  <a:srgbClr val="009DA5">
                    <a:alpha val="30000"/>
                  </a:srgbClr>
                </a:gs>
                <a:gs pos="80000">
                  <a:srgbClr val="008ABF">
                    <a:alpha val="45000"/>
                  </a:srgbClr>
                </a:gs>
              </a:gsLst>
              <a:lin ang="5400000"/>
            </a:gradFill>
          </p:spPr>
        </p:sp>
      </p:grpSp>
      <p:sp>
        <p:nvSpPr>
          <p:cNvPr name="Freeform 6" id="6"/>
          <p:cNvSpPr/>
          <p:nvPr/>
        </p:nvSpPr>
        <p:spPr>
          <a:xfrm flipH="false" flipV="false" rot="0">
            <a:off x="-37273" y="-23213"/>
            <a:ext cx="9822815" cy="1170736"/>
          </a:xfrm>
          <a:custGeom>
            <a:avLst/>
            <a:gdLst/>
            <a:ahLst/>
            <a:cxnLst/>
            <a:rect r="r" b="b" t="t" l="l"/>
            <a:pathLst>
              <a:path h="1170736" w="9822815">
                <a:moveTo>
                  <a:pt x="0" y="0"/>
                </a:moveTo>
                <a:lnTo>
                  <a:pt x="9822815" y="0"/>
                </a:lnTo>
                <a:lnTo>
                  <a:pt x="9822815" y="1170735"/>
                </a:lnTo>
                <a:lnTo>
                  <a:pt x="0" y="11707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533370" y="350497"/>
            <a:ext cx="8778240" cy="1173480"/>
          </a:xfrm>
          <a:prstGeom prst="rect">
            <a:avLst/>
          </a:prstGeom>
        </p:spPr>
        <p:txBody>
          <a:bodyPr anchor="t" rtlCol="false" tIns="0" lIns="0" bIns="0" rIns="0">
            <a:spAutoFit/>
          </a:bodyPr>
          <a:lstStyle/>
          <a:p>
            <a:pPr algn="l">
              <a:lnSpc>
                <a:spcPts val="3583"/>
              </a:lnSpc>
            </a:pPr>
            <a:r>
              <a:rPr lang="en-US" sz="2986" spc="27">
                <a:solidFill>
                  <a:srgbClr val="04617B"/>
                </a:solidFill>
                <a:latin typeface="TT Rounds Condensed Bold"/>
                <a:ea typeface="TT Rounds Condensed Bold"/>
                <a:cs typeface="TT Rounds Condensed Bold"/>
                <a:sym typeface="TT Rounds Condensed Bold"/>
              </a:rPr>
              <a:t>EMPLOYEE ATTRITION VS EMPLOYEE TURNOVER</a:t>
            </a:r>
          </a:p>
        </p:txBody>
      </p:sp>
      <p:sp>
        <p:nvSpPr>
          <p:cNvPr name="TextBox 8" id="8"/>
          <p:cNvSpPr txBox="true"/>
          <p:nvPr/>
        </p:nvSpPr>
        <p:spPr>
          <a:xfrm rot="0">
            <a:off x="1066800" y="1579230"/>
            <a:ext cx="8595360" cy="4955330"/>
          </a:xfrm>
          <a:prstGeom prst="rect">
            <a:avLst/>
          </a:prstGeom>
        </p:spPr>
        <p:txBody>
          <a:bodyPr anchor="t" rtlCol="false" tIns="0" lIns="0" bIns="0" rIns="0">
            <a:spAutoFit/>
          </a:bodyPr>
          <a:lstStyle/>
          <a:p>
            <a:pPr algn="l">
              <a:lnSpc>
                <a:spcPts val="3078"/>
              </a:lnSpc>
            </a:pPr>
          </a:p>
          <a:p>
            <a:pPr algn="l">
              <a:lnSpc>
                <a:spcPts val="3078"/>
              </a:lnSpc>
            </a:pPr>
          </a:p>
          <a:p>
            <a:pPr algn="l" marL="330141" indent="-165071" lvl="1">
              <a:lnSpc>
                <a:spcPts val="3078"/>
              </a:lnSpc>
              <a:buFont typeface="Arial"/>
              <a:buChar char="•"/>
            </a:pPr>
            <a:r>
              <a:rPr lang="en-US" sz="2565" spc="-5">
                <a:solidFill>
                  <a:srgbClr val="000000"/>
                </a:solidFill>
                <a:latin typeface="Vollkorn"/>
                <a:ea typeface="Vollkorn"/>
                <a:cs typeface="Vollkorn"/>
                <a:sym typeface="Vollkorn"/>
              </a:rPr>
              <a:t>Although similar, employee attrition and employee turnover are not the same. </a:t>
            </a:r>
          </a:p>
          <a:p>
            <a:pPr algn="l" marL="330141" indent="-165071" lvl="1">
              <a:lnSpc>
                <a:spcPts val="3078"/>
              </a:lnSpc>
              <a:buFont typeface="Arial"/>
              <a:buChar char="•"/>
            </a:pPr>
            <a:r>
              <a:rPr lang="en-US" sz="2565" spc="-5">
                <a:solidFill>
                  <a:srgbClr val="000000"/>
                </a:solidFill>
                <a:latin typeface="Vollkorn"/>
                <a:ea typeface="Vollkorn"/>
                <a:cs typeface="Vollkorn"/>
                <a:sym typeface="Vollkorn"/>
              </a:rPr>
              <a:t>The biggest difference between employee attrition and employee turnover is that turnover takes into account all terminations. This includes positions that are refilled. </a:t>
            </a:r>
          </a:p>
          <a:p>
            <a:pPr algn="l" marL="330141" indent="-165071" lvl="1">
              <a:lnSpc>
                <a:spcPts val="3078"/>
              </a:lnSpc>
              <a:buFont typeface="Arial"/>
              <a:buChar char="•"/>
            </a:pPr>
            <a:r>
              <a:rPr lang="en-US" sz="2565" spc="-5">
                <a:solidFill>
                  <a:srgbClr val="000000"/>
                </a:solidFill>
                <a:latin typeface="Vollkorn"/>
                <a:ea typeface="Vollkorn"/>
                <a:cs typeface="Vollkorn"/>
                <a:sym typeface="Vollkorn"/>
              </a:rPr>
              <a:t>On the other hand, employee attrition includes all long-term vacancies and position eliminations. </a:t>
            </a:r>
          </a:p>
          <a:p>
            <a:pPr algn="l" marL="330141" indent="-165071" lvl="1">
              <a:lnSpc>
                <a:spcPts val="3078"/>
              </a:lnSpc>
              <a:buFont typeface="Arial"/>
              <a:buChar char="•"/>
            </a:pPr>
            <a:r>
              <a:rPr lang="en-US" sz="2565" spc="-5">
                <a:solidFill>
                  <a:srgbClr val="000000"/>
                </a:solidFill>
                <a:latin typeface="Vollkorn"/>
                <a:ea typeface="Vollkorn"/>
                <a:cs typeface="Vollkorn"/>
                <a:sym typeface="Vollkorn"/>
              </a:rPr>
              <a:t>For this reason, it’s possible to have high employee turnover rates and still have a growing company. But if your attrition rates are consistently high, your company is likely shrinking in size. </a:t>
            </a:r>
          </a:p>
          <a:p>
            <a:pPr algn="l" marL="330141" indent="-165071" lvl="1">
              <a:lnSpc>
                <a:spcPts val="3078"/>
              </a:lnSpc>
            </a:pPr>
          </a:p>
          <a:p>
            <a:pPr algn="l" marL="330141" indent="-165071" lvl="1">
              <a:lnSpc>
                <a:spcPts val="3078"/>
              </a:lnSpc>
            </a:pP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p:nvPr/>
        </p:nvGrpSpPr>
        <p:grpSpPr>
          <a:xfrm rot="0">
            <a:off x="-10160" y="-7620"/>
            <a:ext cx="9773920" cy="1110827"/>
            <a:chOff x="0" y="0"/>
            <a:chExt cx="13031893" cy="1481102"/>
          </a:xfrm>
        </p:grpSpPr>
        <p:sp>
          <p:nvSpPr>
            <p:cNvPr name="Freeform 3" id="3"/>
            <p:cNvSpPr/>
            <p:nvPr/>
          </p:nvSpPr>
          <p:spPr>
            <a:xfrm flipH="false" flipV="false" rot="0">
              <a:off x="0" y="0"/>
              <a:ext cx="13031977" cy="1481074"/>
            </a:xfrm>
            <a:custGeom>
              <a:avLst/>
              <a:gdLst/>
              <a:ahLst/>
              <a:cxnLst/>
              <a:rect r="r" b="b" t="t" l="l"/>
              <a:pathLst>
                <a:path h="1481074" w="13031977">
                  <a:moveTo>
                    <a:pt x="13589" y="4572"/>
                  </a:moveTo>
                  <a:lnTo>
                    <a:pt x="5739257" y="0"/>
                  </a:lnTo>
                  <a:cubicBezTo>
                    <a:pt x="6199886" y="228092"/>
                    <a:pt x="8642731" y="828548"/>
                    <a:pt x="9875520" y="828548"/>
                  </a:cubicBezTo>
                  <a:cubicBezTo>
                    <a:pt x="11108308" y="828548"/>
                    <a:pt x="12476480" y="343154"/>
                    <a:pt x="13018388" y="124206"/>
                  </a:cubicBezTo>
                  <a:lnTo>
                    <a:pt x="13031977" y="480949"/>
                  </a:lnTo>
                  <a:cubicBezTo>
                    <a:pt x="12801600" y="580263"/>
                    <a:pt x="11324971" y="995680"/>
                    <a:pt x="9712960" y="991108"/>
                  </a:cubicBezTo>
                  <a:cubicBezTo>
                    <a:pt x="8100949" y="986536"/>
                    <a:pt x="4978400" y="372491"/>
                    <a:pt x="3359531" y="453771"/>
                  </a:cubicBezTo>
                  <a:cubicBezTo>
                    <a:pt x="1693291" y="471932"/>
                    <a:pt x="609600" y="1088263"/>
                    <a:pt x="0" y="1481074"/>
                  </a:cubicBezTo>
                  <a:lnTo>
                    <a:pt x="13589" y="4572"/>
                  </a:lnTo>
                  <a:close/>
                </a:path>
              </a:pathLst>
            </a:custGeom>
            <a:gradFill rotWithShape="true">
              <a:gsLst>
                <a:gs pos="0">
                  <a:srgbClr val="00729F">
                    <a:alpha val="45000"/>
                  </a:srgbClr>
                </a:gs>
                <a:gs pos="100000">
                  <a:srgbClr val="00C4CD">
                    <a:alpha val="55000"/>
                  </a:srgbClr>
                </a:gs>
              </a:gsLst>
              <a:lin ang="5400000"/>
            </a:gradFill>
          </p:spPr>
        </p:sp>
      </p:grpSp>
      <p:grpSp>
        <p:nvGrpSpPr>
          <p:cNvPr name="Group 4" id="4"/>
          <p:cNvGrpSpPr/>
          <p:nvPr/>
        </p:nvGrpSpPr>
        <p:grpSpPr>
          <a:xfrm rot="0">
            <a:off x="4673600" y="-7620"/>
            <a:ext cx="5080000" cy="680720"/>
            <a:chOff x="0" y="0"/>
            <a:chExt cx="6773333" cy="907627"/>
          </a:xfrm>
        </p:grpSpPr>
        <p:sp>
          <p:nvSpPr>
            <p:cNvPr name="Freeform 5" id="5"/>
            <p:cNvSpPr/>
            <p:nvPr/>
          </p:nvSpPr>
          <p:spPr>
            <a:xfrm flipH="false" flipV="false" rot="0">
              <a:off x="0" y="0"/>
              <a:ext cx="6773291" cy="907542"/>
            </a:xfrm>
            <a:custGeom>
              <a:avLst/>
              <a:gdLst/>
              <a:ahLst/>
              <a:cxnLst/>
              <a:rect r="r" b="b" t="t" l="l"/>
              <a:pathLst>
                <a:path h="907542" w="6773291">
                  <a:moveTo>
                    <a:pt x="0" y="0"/>
                  </a:moveTo>
                  <a:cubicBezTo>
                    <a:pt x="392811" y="155575"/>
                    <a:pt x="2637028" y="813054"/>
                    <a:pt x="3765931" y="860298"/>
                  </a:cubicBezTo>
                  <a:cubicBezTo>
                    <a:pt x="4894834" y="907542"/>
                    <a:pt x="6272022" y="425577"/>
                    <a:pt x="6773291" y="283718"/>
                  </a:cubicBezTo>
                  <a:lnTo>
                    <a:pt x="6773291" y="9144"/>
                  </a:lnTo>
                  <a:lnTo>
                    <a:pt x="0" y="0"/>
                  </a:lnTo>
                  <a:close/>
                </a:path>
              </a:pathLst>
            </a:custGeom>
            <a:gradFill rotWithShape="true">
              <a:gsLst>
                <a:gs pos="0">
                  <a:srgbClr val="009DA5">
                    <a:alpha val="30000"/>
                  </a:srgbClr>
                </a:gs>
                <a:gs pos="80000">
                  <a:srgbClr val="008ABF">
                    <a:alpha val="45000"/>
                  </a:srgbClr>
                </a:gs>
              </a:gsLst>
              <a:lin ang="5400000"/>
            </a:gradFill>
          </p:spPr>
        </p:sp>
      </p:grpSp>
      <p:sp>
        <p:nvSpPr>
          <p:cNvPr name="Freeform 6" id="6"/>
          <p:cNvSpPr/>
          <p:nvPr/>
        </p:nvSpPr>
        <p:spPr>
          <a:xfrm flipH="false" flipV="false" rot="0">
            <a:off x="-37273" y="-23213"/>
            <a:ext cx="9822815" cy="1170736"/>
          </a:xfrm>
          <a:custGeom>
            <a:avLst/>
            <a:gdLst/>
            <a:ahLst/>
            <a:cxnLst/>
            <a:rect r="r" b="b" t="t" l="l"/>
            <a:pathLst>
              <a:path h="1170736" w="9822815">
                <a:moveTo>
                  <a:pt x="0" y="0"/>
                </a:moveTo>
                <a:lnTo>
                  <a:pt x="9822815" y="0"/>
                </a:lnTo>
                <a:lnTo>
                  <a:pt x="9822815" y="1170735"/>
                </a:lnTo>
                <a:lnTo>
                  <a:pt x="0" y="11707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descr="C:\Users\P.T.LEE CNASC\AppData\Local\Packages\Microsoft.Windows.Photos_8wekyb3d8bbwe\TempState\ShareServiceTempFolder\Employee-Attrition-04.jpeg"/>
          <p:cNvSpPr/>
          <p:nvPr/>
        </p:nvSpPr>
        <p:spPr>
          <a:xfrm flipH="false" flipV="false" rot="0">
            <a:off x="761971" y="2285990"/>
            <a:ext cx="8158480" cy="3078480"/>
          </a:xfrm>
          <a:custGeom>
            <a:avLst/>
            <a:gdLst/>
            <a:ahLst/>
            <a:cxnLst/>
            <a:rect r="r" b="b" t="t" l="l"/>
            <a:pathLst>
              <a:path h="3078480" w="8158480">
                <a:moveTo>
                  <a:pt x="0" y="0"/>
                </a:moveTo>
                <a:lnTo>
                  <a:pt x="8158480" y="0"/>
                </a:lnTo>
                <a:lnTo>
                  <a:pt x="8158480" y="3078480"/>
                </a:lnTo>
                <a:lnTo>
                  <a:pt x="0" y="3078480"/>
                </a:lnTo>
                <a:lnTo>
                  <a:pt x="0" y="0"/>
                </a:lnTo>
                <a:close/>
              </a:path>
            </a:pathLst>
          </a:custGeom>
          <a:blipFill>
            <a:blip r:embed="rId4"/>
            <a:stretch>
              <a:fillRect l="0" t="0" r="0" b="0"/>
            </a:stretch>
          </a:blipFill>
        </p:spPr>
      </p:sp>
      <p:sp>
        <p:nvSpPr>
          <p:cNvPr name="TextBox 8" id="8"/>
          <p:cNvSpPr txBox="true"/>
          <p:nvPr/>
        </p:nvSpPr>
        <p:spPr>
          <a:xfrm rot="0">
            <a:off x="624810" y="721974"/>
            <a:ext cx="3038173" cy="607505"/>
          </a:xfrm>
          <a:prstGeom prst="rect">
            <a:avLst/>
          </a:prstGeom>
        </p:spPr>
        <p:txBody>
          <a:bodyPr anchor="t" rtlCol="false" tIns="0" lIns="0" bIns="0" rIns="0">
            <a:spAutoFit/>
          </a:bodyPr>
          <a:lstStyle/>
          <a:p>
            <a:pPr algn="l">
              <a:lnSpc>
                <a:spcPts val="4608"/>
              </a:lnSpc>
            </a:pPr>
            <a:r>
              <a:rPr lang="en-US" sz="3840" spc="-8">
                <a:solidFill>
                  <a:srgbClr val="000000"/>
                </a:solidFill>
                <a:latin typeface="Vollkorn Bold"/>
                <a:ea typeface="Vollkorn Bold"/>
                <a:cs typeface="Vollkorn Bold"/>
                <a:sym typeface="Vollkorn Bold"/>
              </a:rPr>
              <a:t>Attrition Rate:</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p:nvPr/>
        </p:nvGrpSpPr>
        <p:grpSpPr>
          <a:xfrm rot="0">
            <a:off x="-10160" y="-7620"/>
            <a:ext cx="9773920" cy="1110827"/>
            <a:chOff x="0" y="0"/>
            <a:chExt cx="13031893" cy="1481102"/>
          </a:xfrm>
        </p:grpSpPr>
        <p:sp>
          <p:nvSpPr>
            <p:cNvPr name="Freeform 3" id="3"/>
            <p:cNvSpPr/>
            <p:nvPr/>
          </p:nvSpPr>
          <p:spPr>
            <a:xfrm flipH="false" flipV="false" rot="0">
              <a:off x="0" y="0"/>
              <a:ext cx="13031977" cy="1481074"/>
            </a:xfrm>
            <a:custGeom>
              <a:avLst/>
              <a:gdLst/>
              <a:ahLst/>
              <a:cxnLst/>
              <a:rect r="r" b="b" t="t" l="l"/>
              <a:pathLst>
                <a:path h="1481074" w="13031977">
                  <a:moveTo>
                    <a:pt x="13589" y="4572"/>
                  </a:moveTo>
                  <a:lnTo>
                    <a:pt x="5739257" y="0"/>
                  </a:lnTo>
                  <a:cubicBezTo>
                    <a:pt x="6199886" y="228092"/>
                    <a:pt x="8642731" y="828548"/>
                    <a:pt x="9875520" y="828548"/>
                  </a:cubicBezTo>
                  <a:cubicBezTo>
                    <a:pt x="11108308" y="828548"/>
                    <a:pt x="12476480" y="343154"/>
                    <a:pt x="13018388" y="124206"/>
                  </a:cubicBezTo>
                  <a:lnTo>
                    <a:pt x="13031977" y="480949"/>
                  </a:lnTo>
                  <a:cubicBezTo>
                    <a:pt x="12801600" y="580263"/>
                    <a:pt x="11324971" y="995680"/>
                    <a:pt x="9712960" y="991108"/>
                  </a:cubicBezTo>
                  <a:cubicBezTo>
                    <a:pt x="8100949" y="986536"/>
                    <a:pt x="4978400" y="372491"/>
                    <a:pt x="3359531" y="453771"/>
                  </a:cubicBezTo>
                  <a:cubicBezTo>
                    <a:pt x="1693291" y="471932"/>
                    <a:pt x="609600" y="1088263"/>
                    <a:pt x="0" y="1481074"/>
                  </a:cubicBezTo>
                  <a:lnTo>
                    <a:pt x="13589" y="4572"/>
                  </a:lnTo>
                  <a:close/>
                </a:path>
              </a:pathLst>
            </a:custGeom>
            <a:gradFill rotWithShape="true">
              <a:gsLst>
                <a:gs pos="0">
                  <a:srgbClr val="00729F">
                    <a:alpha val="45000"/>
                  </a:srgbClr>
                </a:gs>
                <a:gs pos="100000">
                  <a:srgbClr val="00C4CD">
                    <a:alpha val="55000"/>
                  </a:srgbClr>
                </a:gs>
              </a:gsLst>
              <a:lin ang="5400000"/>
            </a:gradFill>
          </p:spPr>
        </p:sp>
      </p:grpSp>
      <p:grpSp>
        <p:nvGrpSpPr>
          <p:cNvPr name="Group 4" id="4"/>
          <p:cNvGrpSpPr/>
          <p:nvPr/>
        </p:nvGrpSpPr>
        <p:grpSpPr>
          <a:xfrm rot="0">
            <a:off x="4673600" y="-7620"/>
            <a:ext cx="5080000" cy="680720"/>
            <a:chOff x="0" y="0"/>
            <a:chExt cx="6773333" cy="907627"/>
          </a:xfrm>
        </p:grpSpPr>
        <p:sp>
          <p:nvSpPr>
            <p:cNvPr name="Freeform 5" id="5"/>
            <p:cNvSpPr/>
            <p:nvPr/>
          </p:nvSpPr>
          <p:spPr>
            <a:xfrm flipH="false" flipV="false" rot="0">
              <a:off x="0" y="0"/>
              <a:ext cx="6773291" cy="907542"/>
            </a:xfrm>
            <a:custGeom>
              <a:avLst/>
              <a:gdLst/>
              <a:ahLst/>
              <a:cxnLst/>
              <a:rect r="r" b="b" t="t" l="l"/>
              <a:pathLst>
                <a:path h="907542" w="6773291">
                  <a:moveTo>
                    <a:pt x="0" y="0"/>
                  </a:moveTo>
                  <a:cubicBezTo>
                    <a:pt x="392811" y="155575"/>
                    <a:pt x="2637028" y="813054"/>
                    <a:pt x="3765931" y="860298"/>
                  </a:cubicBezTo>
                  <a:cubicBezTo>
                    <a:pt x="4894834" y="907542"/>
                    <a:pt x="6272022" y="425577"/>
                    <a:pt x="6773291" y="283718"/>
                  </a:cubicBezTo>
                  <a:lnTo>
                    <a:pt x="6773291" y="9144"/>
                  </a:lnTo>
                  <a:lnTo>
                    <a:pt x="0" y="0"/>
                  </a:lnTo>
                  <a:close/>
                </a:path>
              </a:pathLst>
            </a:custGeom>
            <a:gradFill rotWithShape="true">
              <a:gsLst>
                <a:gs pos="0">
                  <a:srgbClr val="009DA5">
                    <a:alpha val="30000"/>
                  </a:srgbClr>
                </a:gs>
                <a:gs pos="80000">
                  <a:srgbClr val="008ABF">
                    <a:alpha val="45000"/>
                  </a:srgbClr>
                </a:gs>
              </a:gsLst>
              <a:lin ang="5400000"/>
            </a:gradFill>
          </p:spPr>
        </p:sp>
      </p:grpSp>
      <p:sp>
        <p:nvSpPr>
          <p:cNvPr name="Freeform 6" id="6"/>
          <p:cNvSpPr/>
          <p:nvPr/>
        </p:nvSpPr>
        <p:spPr>
          <a:xfrm flipH="false" flipV="false" rot="0">
            <a:off x="-37273" y="-23213"/>
            <a:ext cx="9822815" cy="1170736"/>
          </a:xfrm>
          <a:custGeom>
            <a:avLst/>
            <a:gdLst/>
            <a:ahLst/>
            <a:cxnLst/>
            <a:rect r="r" b="b" t="t" l="l"/>
            <a:pathLst>
              <a:path h="1170736" w="9822815">
                <a:moveTo>
                  <a:pt x="0" y="0"/>
                </a:moveTo>
                <a:lnTo>
                  <a:pt x="9822815" y="0"/>
                </a:lnTo>
                <a:lnTo>
                  <a:pt x="9822815" y="1170735"/>
                </a:lnTo>
                <a:lnTo>
                  <a:pt x="0" y="11707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7" id="7"/>
          <p:cNvGraphicFramePr>
            <a:graphicFrameLocks noGrp="true"/>
          </p:cNvGraphicFramePr>
          <p:nvPr/>
        </p:nvGraphicFramePr>
        <p:xfrm>
          <a:off x="2590784" y="1142982"/>
          <a:ext cx="4402667" cy="5594773"/>
        </p:xfrm>
        <a:graphic>
          <a:graphicData uri="http://schemas.openxmlformats.org/drawingml/2006/table">
            <a:tbl>
              <a:tblPr/>
              <a:tblGrid>
                <a:gridCol w="1604236"/>
                <a:gridCol w="2798431"/>
              </a:tblGrid>
              <a:tr h="3192903">
                <a:tc>
                  <a:txBody>
                    <a:bodyPr anchor="t" rtlCol="false"/>
                    <a:lstStyle/>
                    <a:p>
                      <a:pPr algn="l">
                        <a:lnSpc>
                          <a:spcPts val="1407"/>
                        </a:lnSpc>
                        <a:defRPr/>
                      </a:pPr>
                      <a:r>
                        <a:rPr lang="en-US" sz="1173" spc="-2">
                          <a:solidFill>
                            <a:srgbClr val="000000"/>
                          </a:solidFill>
                          <a:latin typeface="Vollkorn Bold"/>
                          <a:ea typeface="Vollkorn Bold"/>
                          <a:cs typeface="Vollkorn Bold"/>
                          <a:sym typeface="Vollkorn Bold"/>
                        </a:rPr>
                        <a:t>Voluntary attrition</a:t>
                      </a:r>
                      <a:endParaRPr lang="en-US" sz="1100"/>
                    </a:p>
                  </a:txBody>
                  <a:tcPr marL="48964" marR="48964" marT="48964" marB="48964" anchor="ctr">
                    <a:lnL cmpd="sng" algn="ctr" cap="flat" w="9525">
                      <a:solidFill>
                        <a:srgbClr val="E81CED"/>
                      </a:solidFill>
                      <a:prstDash val="solid"/>
                      <a:round/>
                      <a:headEnd type="none" w="med" len="med"/>
                      <a:tailEnd type="none" w="med" len="med"/>
                    </a:lnL>
                    <a:lnR cmpd="sng" algn="ctr" cap="flat" w="9525">
                      <a:solidFill>
                        <a:srgbClr val="C01FED"/>
                      </a:solidFill>
                      <a:prstDash val="solid"/>
                      <a:round/>
                      <a:headEnd type="none" w="med" len="med"/>
                      <a:tailEnd type="none" w="med" len="med"/>
                    </a:lnR>
                    <a:lnT cmpd="sng" algn="ctr" cap="flat" w="9525">
                      <a:solidFill>
                        <a:srgbClr val="E81CED"/>
                      </a:solidFill>
                      <a:prstDash val="solid"/>
                      <a:round/>
                      <a:headEnd type="none" w="med" len="med"/>
                      <a:tailEnd type="none" w="med" len="med"/>
                    </a:lnT>
                    <a:lnB cmpd="sng" algn="ctr" cap="flat" w="9525">
                      <a:solidFill>
                        <a:srgbClr val="C01FED"/>
                      </a:solidFill>
                      <a:prstDash val="solid"/>
                      <a:round/>
                      <a:headEnd type="none" w="med" len="med"/>
                      <a:tailEnd type="none" w="med" len="med"/>
                    </a:lnB>
                  </a:tcPr>
                </a:tc>
                <a:tc>
                  <a:txBody>
                    <a:bodyPr anchor="t" rtlCol="false"/>
                    <a:lstStyle/>
                    <a:p>
                      <a:pPr algn="l">
                        <a:lnSpc>
                          <a:spcPts val="1407"/>
                        </a:lnSpc>
                        <a:defRPr/>
                      </a:pPr>
                      <a:r>
                        <a:rPr lang="en-US" sz="1173" spc="-2">
                          <a:solidFill>
                            <a:srgbClr val="000000"/>
                          </a:solidFill>
                          <a:latin typeface="Vollkorn"/>
                          <a:ea typeface="Vollkorn"/>
                          <a:cs typeface="Vollkorn"/>
                          <a:sym typeface="Vollkorn"/>
                        </a:rPr>
                        <a:t>Voluntary attrition takes place when employees choose to leave the company on their own accord, such as for personal reasons or to take a new job, and the employer decides not to replace them or cannot find a replacement. Even situations when the employee believes they have no choice but to resign are still considered voluntary attrition. For example, leaving for health issues or because the work situation is toxic. </a:t>
                      </a:r>
                      <a:endParaRPr lang="en-US" sz="1100"/>
                    </a:p>
                  </a:txBody>
                  <a:tcPr marL="48964" marR="48964" marT="48964" marB="48964" anchor="ctr">
                    <a:lnL cmpd="sng" algn="ctr" cap="flat" w="9525">
                      <a:solidFill>
                        <a:srgbClr val="C01FED"/>
                      </a:solidFill>
                      <a:prstDash val="solid"/>
                      <a:round/>
                      <a:headEnd type="none" w="med" len="med"/>
                      <a:tailEnd type="none" w="med" len="med"/>
                    </a:lnL>
                    <a:lnR cmpd="sng" algn="ctr" cap="flat" w="9525">
                      <a:solidFill>
                        <a:srgbClr val="C01FED"/>
                      </a:solidFill>
                      <a:prstDash val="solid"/>
                      <a:round/>
                      <a:headEnd type="none" w="med" len="med"/>
                      <a:tailEnd type="none" w="med" len="med"/>
                    </a:lnR>
                    <a:lnT cmpd="sng" algn="ctr" cap="flat" w="9525">
                      <a:solidFill>
                        <a:srgbClr val="C01FED"/>
                      </a:solidFill>
                      <a:prstDash val="solid"/>
                      <a:round/>
                      <a:headEnd type="none" w="med" len="med"/>
                      <a:tailEnd type="none" w="med" len="med"/>
                    </a:lnT>
                    <a:lnB cmpd="sng" algn="ctr" cap="flat" w="9525">
                      <a:solidFill>
                        <a:srgbClr val="E01EED"/>
                      </a:solidFill>
                      <a:prstDash val="solid"/>
                      <a:round/>
                      <a:headEnd type="none" w="med" len="med"/>
                      <a:tailEnd type="none" w="med" len="med"/>
                    </a:lnB>
                  </a:tcPr>
                </a:tc>
              </a:tr>
              <a:tr h="2401870">
                <a:tc>
                  <a:txBody>
                    <a:bodyPr anchor="t" rtlCol="false"/>
                    <a:lstStyle/>
                    <a:p>
                      <a:pPr algn="l">
                        <a:lnSpc>
                          <a:spcPts val="1407"/>
                        </a:lnSpc>
                        <a:defRPr/>
                      </a:pPr>
                      <a:r>
                        <a:rPr lang="en-US" sz="1173" spc="-2">
                          <a:solidFill>
                            <a:srgbClr val="000000"/>
                          </a:solidFill>
                          <a:latin typeface="Vollkorn Bold"/>
                          <a:ea typeface="Vollkorn Bold"/>
                          <a:cs typeface="Vollkorn Bold"/>
                          <a:sym typeface="Vollkorn Bold"/>
                        </a:rPr>
                        <a:t>Involuntary attrition</a:t>
                      </a:r>
                      <a:endParaRPr lang="en-US" sz="1100"/>
                    </a:p>
                  </a:txBody>
                  <a:tcPr marL="48964" marR="48964" marT="48964" marB="48964" anchor="ctr">
                    <a:lnL cmpd="sng" algn="ctr" cap="flat" w="9525">
                      <a:solidFill>
                        <a:srgbClr val="C01FED"/>
                      </a:solidFill>
                      <a:prstDash val="solid"/>
                      <a:round/>
                      <a:headEnd type="none" w="med" len="med"/>
                      <a:tailEnd type="none" w="med" len="med"/>
                    </a:lnL>
                    <a:lnR cmpd="sng" algn="ctr" cap="flat" w="9525">
                      <a:solidFill>
                        <a:srgbClr val="E01EED"/>
                      </a:solidFill>
                      <a:prstDash val="solid"/>
                      <a:round/>
                      <a:headEnd type="none" w="med" len="med"/>
                      <a:tailEnd type="none" w="med" len="med"/>
                    </a:lnR>
                    <a:lnT cmpd="sng" algn="ctr" cap="flat" w="9525">
                      <a:solidFill>
                        <a:srgbClr val="C01FED"/>
                      </a:solidFill>
                      <a:prstDash val="solid"/>
                      <a:round/>
                      <a:headEnd type="none" w="med" len="med"/>
                      <a:tailEnd type="none" w="med" len="med"/>
                    </a:lnT>
                    <a:lnB cmpd="sng" algn="ctr" cap="flat" w="9525">
                      <a:solidFill>
                        <a:srgbClr val="C01FED"/>
                      </a:solidFill>
                      <a:prstDash val="solid"/>
                      <a:round/>
                      <a:headEnd type="none" w="med" len="med"/>
                      <a:tailEnd type="none" w="med" len="med"/>
                    </a:lnB>
                  </a:tcPr>
                </a:tc>
                <a:tc>
                  <a:txBody>
                    <a:bodyPr anchor="t" rtlCol="false"/>
                    <a:lstStyle/>
                    <a:p>
                      <a:pPr algn="l">
                        <a:lnSpc>
                          <a:spcPts val="1407"/>
                        </a:lnSpc>
                        <a:defRPr/>
                      </a:pPr>
                      <a:r>
                        <a:rPr lang="en-US" sz="1173" spc="-2">
                          <a:solidFill>
                            <a:srgbClr val="000000"/>
                          </a:solidFill>
                          <a:latin typeface="Vollkorn"/>
                          <a:ea typeface="Vollkorn"/>
                          <a:cs typeface="Vollkorn"/>
                          <a:sym typeface="Vollkorn"/>
                        </a:rPr>
                        <a:t>When the company makes the decision to part ways with an employee and eliminates their position, it is defined as involuntary attrition. This most commonly happens during reorganization or layoffs. Involuntary attrition through position elimination is the most common form of attrition, as the company decides proactively to eliminate a position.</a:t>
                      </a:r>
                      <a:endParaRPr lang="en-US" sz="1100"/>
                    </a:p>
                    <a:p>
                      <a:pPr algn="l">
                        <a:lnSpc>
                          <a:spcPts val="1407"/>
                        </a:lnSpc>
                      </a:pPr>
                    </a:p>
                    <a:p>
                      <a:pPr algn="l">
                        <a:lnSpc>
                          <a:spcPts val="1407"/>
                        </a:lnSpc>
                      </a:pPr>
                      <a:r>
                        <a:rPr lang="en-US" sz="1173" spc="-2">
                          <a:solidFill>
                            <a:srgbClr val="000000"/>
                          </a:solidFill>
                          <a:latin typeface="Vollkorn"/>
                          <a:ea typeface="Vollkorn"/>
                          <a:cs typeface="Vollkorn"/>
                          <a:sym typeface="Vollkorn"/>
                        </a:rPr>
                        <a:t>In termination for cause cases, such as poor performance or </a:t>
                      </a:r>
                      <a:r>
                        <a:rPr lang="en-US" sz="1173" spc="-2" u="sng">
                          <a:solidFill>
                            <a:srgbClr val="E2D700"/>
                          </a:solidFill>
                          <a:latin typeface="Vollkorn"/>
                          <a:ea typeface="Vollkorn"/>
                          <a:cs typeface="Vollkorn"/>
                          <a:sym typeface="Vollkorn"/>
                          <a:hlinkClick r:id="rId4" tooltip="https://www.aihr.com/blog/employee-misconduct/"/>
                        </a:rPr>
                        <a:t>misconduct</a:t>
                      </a:r>
                      <a:r>
                        <a:rPr lang="en-US" sz="1173" spc="-2">
                          <a:solidFill>
                            <a:srgbClr val="000000"/>
                          </a:solidFill>
                          <a:latin typeface="Vollkorn"/>
                          <a:ea typeface="Vollkorn"/>
                          <a:cs typeface="Vollkorn"/>
                          <a:sym typeface="Vollkorn"/>
                        </a:rPr>
                        <a:t>, the employer may decide afterward to leave the job vacant.</a:t>
                      </a:r>
                    </a:p>
                  </a:txBody>
                  <a:tcPr marL="48964" marR="48964" marT="48964" marB="48964" anchor="ctr">
                    <a:lnL cmpd="sng" algn="ctr" cap="flat" w="9525">
                      <a:solidFill>
                        <a:srgbClr val="E01EED"/>
                      </a:solidFill>
                      <a:prstDash val="solid"/>
                      <a:round/>
                      <a:headEnd type="none" w="med" len="med"/>
                      <a:tailEnd type="none" w="med" len="med"/>
                    </a:lnL>
                    <a:lnR cmpd="sng" algn="ctr" cap="flat" w="9525">
                      <a:solidFill>
                        <a:srgbClr val="E01EED"/>
                      </a:solidFill>
                      <a:prstDash val="solid"/>
                      <a:round/>
                      <a:headEnd type="none" w="med" len="med"/>
                      <a:tailEnd type="none" w="med" len="med"/>
                    </a:lnR>
                    <a:lnT cmpd="sng" algn="ctr" cap="flat" w="9525">
                      <a:solidFill>
                        <a:srgbClr val="E01EED"/>
                      </a:solidFill>
                      <a:prstDash val="solid"/>
                      <a:round/>
                      <a:headEnd type="none" w="med" len="med"/>
                      <a:tailEnd type="none" w="med" len="med"/>
                    </a:lnT>
                    <a:lnB cmpd="sng" algn="ctr" cap="flat" w="9525">
                      <a:solidFill>
                        <a:srgbClr val="E01EED"/>
                      </a:solidFill>
                      <a:prstDash val="solid"/>
                      <a:round/>
                      <a:headEnd type="none" w="med" len="med"/>
                      <a:tailEnd type="none" w="med" len="med"/>
                    </a:lnB>
                  </a:tcPr>
                </a:tc>
              </a:tr>
            </a:tbl>
          </a:graphicData>
        </a:graphic>
      </p:graphicFrame>
      <p:grpSp>
        <p:nvGrpSpPr>
          <p:cNvPr name="Group 8" id="8"/>
          <p:cNvGrpSpPr/>
          <p:nvPr/>
        </p:nvGrpSpPr>
        <p:grpSpPr>
          <a:xfrm rot="0">
            <a:off x="0" y="0"/>
            <a:ext cx="197046" cy="3709733"/>
            <a:chOff x="0" y="0"/>
            <a:chExt cx="262729" cy="4946311"/>
          </a:xfrm>
        </p:grpSpPr>
        <p:sp>
          <p:nvSpPr>
            <p:cNvPr name="Freeform 9" id="9"/>
            <p:cNvSpPr/>
            <p:nvPr/>
          </p:nvSpPr>
          <p:spPr>
            <a:xfrm flipH="false" flipV="false" rot="0">
              <a:off x="0" y="0"/>
              <a:ext cx="262763" cy="4946269"/>
            </a:xfrm>
            <a:custGeom>
              <a:avLst/>
              <a:gdLst/>
              <a:ahLst/>
              <a:cxnLst/>
              <a:rect r="r" b="b" t="t" l="l"/>
              <a:pathLst>
                <a:path h="4946269" w="262763">
                  <a:moveTo>
                    <a:pt x="0" y="0"/>
                  </a:moveTo>
                  <a:lnTo>
                    <a:pt x="262763" y="0"/>
                  </a:lnTo>
                  <a:lnTo>
                    <a:pt x="262763" y="4946269"/>
                  </a:lnTo>
                  <a:lnTo>
                    <a:pt x="0" y="4946269"/>
                  </a:lnTo>
                  <a:close/>
                </a:path>
              </a:pathLst>
            </a:custGeom>
            <a:solidFill>
              <a:srgbClr val="FFFFFF"/>
            </a:solidFill>
          </p:spPr>
        </p:sp>
      </p:grpSp>
      <p:sp>
        <p:nvSpPr>
          <p:cNvPr name="TextBox 10" id="10"/>
          <p:cNvSpPr txBox="true"/>
          <p:nvPr/>
        </p:nvSpPr>
        <p:spPr>
          <a:xfrm rot="0">
            <a:off x="3465059" y="350497"/>
            <a:ext cx="2823482" cy="302514"/>
          </a:xfrm>
          <a:prstGeom prst="rect">
            <a:avLst/>
          </a:prstGeom>
        </p:spPr>
        <p:txBody>
          <a:bodyPr anchor="t" rtlCol="false" tIns="0" lIns="0" bIns="0" rIns="0">
            <a:spAutoFit/>
          </a:bodyPr>
          <a:lstStyle/>
          <a:p>
            <a:pPr algn="l">
              <a:lnSpc>
                <a:spcPts val="2304"/>
              </a:lnSpc>
            </a:pPr>
            <a:r>
              <a:rPr lang="en-US" sz="1920" spc="-4">
                <a:solidFill>
                  <a:srgbClr val="000000"/>
                </a:solidFill>
                <a:latin typeface="Vollkorn Bold"/>
                <a:ea typeface="Vollkorn Bold"/>
                <a:cs typeface="Vollkorn Bold"/>
                <a:sym typeface="Vollkorn Bold"/>
              </a:rPr>
              <a:t>Types of employee attrition</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p:nvPr/>
        </p:nvGrpSpPr>
        <p:grpSpPr>
          <a:xfrm rot="0">
            <a:off x="-10160" y="-7620"/>
            <a:ext cx="9773920" cy="1110827"/>
            <a:chOff x="0" y="0"/>
            <a:chExt cx="13031893" cy="1481102"/>
          </a:xfrm>
        </p:grpSpPr>
        <p:sp>
          <p:nvSpPr>
            <p:cNvPr name="Freeform 3" id="3"/>
            <p:cNvSpPr/>
            <p:nvPr/>
          </p:nvSpPr>
          <p:spPr>
            <a:xfrm flipH="false" flipV="false" rot="0">
              <a:off x="0" y="0"/>
              <a:ext cx="13031977" cy="1481074"/>
            </a:xfrm>
            <a:custGeom>
              <a:avLst/>
              <a:gdLst/>
              <a:ahLst/>
              <a:cxnLst/>
              <a:rect r="r" b="b" t="t" l="l"/>
              <a:pathLst>
                <a:path h="1481074" w="13031977">
                  <a:moveTo>
                    <a:pt x="13589" y="4572"/>
                  </a:moveTo>
                  <a:lnTo>
                    <a:pt x="5739257" y="0"/>
                  </a:lnTo>
                  <a:cubicBezTo>
                    <a:pt x="6199886" y="228092"/>
                    <a:pt x="8642731" y="828548"/>
                    <a:pt x="9875520" y="828548"/>
                  </a:cubicBezTo>
                  <a:cubicBezTo>
                    <a:pt x="11108308" y="828548"/>
                    <a:pt x="12476480" y="343154"/>
                    <a:pt x="13018388" y="124206"/>
                  </a:cubicBezTo>
                  <a:lnTo>
                    <a:pt x="13031977" y="480949"/>
                  </a:lnTo>
                  <a:cubicBezTo>
                    <a:pt x="12801600" y="580263"/>
                    <a:pt x="11324971" y="995680"/>
                    <a:pt x="9712960" y="991108"/>
                  </a:cubicBezTo>
                  <a:cubicBezTo>
                    <a:pt x="8100949" y="986536"/>
                    <a:pt x="4978400" y="372491"/>
                    <a:pt x="3359531" y="453771"/>
                  </a:cubicBezTo>
                  <a:cubicBezTo>
                    <a:pt x="1693291" y="471932"/>
                    <a:pt x="609600" y="1088263"/>
                    <a:pt x="0" y="1481074"/>
                  </a:cubicBezTo>
                  <a:lnTo>
                    <a:pt x="13589" y="4572"/>
                  </a:lnTo>
                  <a:close/>
                </a:path>
              </a:pathLst>
            </a:custGeom>
            <a:gradFill rotWithShape="true">
              <a:gsLst>
                <a:gs pos="0">
                  <a:srgbClr val="00729F">
                    <a:alpha val="45000"/>
                  </a:srgbClr>
                </a:gs>
                <a:gs pos="100000">
                  <a:srgbClr val="00C4CD">
                    <a:alpha val="55000"/>
                  </a:srgbClr>
                </a:gs>
              </a:gsLst>
              <a:lin ang="5400000"/>
            </a:gradFill>
          </p:spPr>
        </p:sp>
      </p:grpSp>
      <p:grpSp>
        <p:nvGrpSpPr>
          <p:cNvPr name="Group 4" id="4"/>
          <p:cNvGrpSpPr/>
          <p:nvPr/>
        </p:nvGrpSpPr>
        <p:grpSpPr>
          <a:xfrm rot="0">
            <a:off x="4673600" y="-7620"/>
            <a:ext cx="5080000" cy="680720"/>
            <a:chOff x="0" y="0"/>
            <a:chExt cx="6773333" cy="907627"/>
          </a:xfrm>
        </p:grpSpPr>
        <p:sp>
          <p:nvSpPr>
            <p:cNvPr name="Freeform 5" id="5"/>
            <p:cNvSpPr/>
            <p:nvPr/>
          </p:nvSpPr>
          <p:spPr>
            <a:xfrm flipH="false" flipV="false" rot="0">
              <a:off x="0" y="0"/>
              <a:ext cx="6773291" cy="907542"/>
            </a:xfrm>
            <a:custGeom>
              <a:avLst/>
              <a:gdLst/>
              <a:ahLst/>
              <a:cxnLst/>
              <a:rect r="r" b="b" t="t" l="l"/>
              <a:pathLst>
                <a:path h="907542" w="6773291">
                  <a:moveTo>
                    <a:pt x="0" y="0"/>
                  </a:moveTo>
                  <a:cubicBezTo>
                    <a:pt x="392811" y="155575"/>
                    <a:pt x="2637028" y="813054"/>
                    <a:pt x="3765931" y="860298"/>
                  </a:cubicBezTo>
                  <a:cubicBezTo>
                    <a:pt x="4894834" y="907542"/>
                    <a:pt x="6272022" y="425577"/>
                    <a:pt x="6773291" y="283718"/>
                  </a:cubicBezTo>
                  <a:lnTo>
                    <a:pt x="6773291" y="9144"/>
                  </a:lnTo>
                  <a:lnTo>
                    <a:pt x="0" y="0"/>
                  </a:lnTo>
                  <a:close/>
                </a:path>
              </a:pathLst>
            </a:custGeom>
            <a:gradFill rotWithShape="true">
              <a:gsLst>
                <a:gs pos="0">
                  <a:srgbClr val="009DA5">
                    <a:alpha val="30000"/>
                  </a:srgbClr>
                </a:gs>
                <a:gs pos="80000">
                  <a:srgbClr val="008ABF">
                    <a:alpha val="45000"/>
                  </a:srgbClr>
                </a:gs>
              </a:gsLst>
              <a:lin ang="5400000"/>
            </a:gradFill>
          </p:spPr>
        </p:sp>
      </p:grpSp>
      <p:sp>
        <p:nvSpPr>
          <p:cNvPr name="Freeform 6" id="6"/>
          <p:cNvSpPr/>
          <p:nvPr/>
        </p:nvSpPr>
        <p:spPr>
          <a:xfrm flipH="false" flipV="false" rot="0">
            <a:off x="-37273" y="-23213"/>
            <a:ext cx="9822815" cy="1170736"/>
          </a:xfrm>
          <a:custGeom>
            <a:avLst/>
            <a:gdLst/>
            <a:ahLst/>
            <a:cxnLst/>
            <a:rect r="r" b="b" t="t" l="l"/>
            <a:pathLst>
              <a:path h="1170736" w="9822815">
                <a:moveTo>
                  <a:pt x="0" y="0"/>
                </a:moveTo>
                <a:lnTo>
                  <a:pt x="9822815" y="0"/>
                </a:lnTo>
                <a:lnTo>
                  <a:pt x="9822815" y="1170735"/>
                </a:lnTo>
                <a:lnTo>
                  <a:pt x="0" y="11707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005812" y="1731631"/>
            <a:ext cx="8199179" cy="3740087"/>
          </a:xfrm>
          <a:prstGeom prst="rect">
            <a:avLst/>
          </a:prstGeom>
        </p:spPr>
        <p:txBody>
          <a:bodyPr anchor="t" rtlCol="false" tIns="0" lIns="0" bIns="0" rIns="0">
            <a:spAutoFit/>
          </a:bodyPr>
          <a:lstStyle/>
          <a:p>
            <a:pPr algn="l">
              <a:lnSpc>
                <a:spcPts val="3583"/>
              </a:lnSpc>
            </a:pPr>
            <a:r>
              <a:rPr lang="en-US" sz="2986" spc="-6">
                <a:solidFill>
                  <a:srgbClr val="000000"/>
                </a:solidFill>
                <a:latin typeface="Vollkorn Bold"/>
                <a:ea typeface="Vollkorn Bold"/>
                <a:cs typeface="Vollkorn Bold"/>
                <a:sym typeface="Vollkorn Bold"/>
              </a:rPr>
              <a:t>How to calculate employee attrition rate:                                                                 </a:t>
            </a:r>
          </a:p>
          <a:p>
            <a:pPr algn="l">
              <a:lnSpc>
                <a:spcPts val="2560"/>
              </a:lnSpc>
            </a:pPr>
            <a:r>
              <a:rPr lang="en-US" sz="2133" spc="-4">
                <a:solidFill>
                  <a:srgbClr val="000000"/>
                </a:solidFill>
                <a:latin typeface="Vollkorn"/>
                <a:ea typeface="Vollkorn"/>
                <a:cs typeface="Vollkorn"/>
                <a:sym typeface="Vollkorn"/>
              </a:rPr>
              <a:t>                                                                                                                               Calculating a company’s employee attrition rate is fairly easy. Below is a practical example: </a:t>
            </a:r>
          </a:p>
          <a:p>
            <a:pPr algn="l">
              <a:lnSpc>
                <a:spcPts val="2560"/>
              </a:lnSpc>
            </a:pPr>
            <a:r>
              <a:rPr lang="en-US" sz="2133" spc="-4">
                <a:solidFill>
                  <a:srgbClr val="000000"/>
                </a:solidFill>
                <a:latin typeface="Vollkorn"/>
                <a:ea typeface="Vollkorn"/>
                <a:cs typeface="Vollkorn"/>
                <a:sym typeface="Vollkorn"/>
              </a:rPr>
              <a:t>To start, find the average number of employees. We’ll use 95 people for the purpose of our example. </a:t>
            </a:r>
          </a:p>
          <a:p>
            <a:pPr algn="l">
              <a:lnSpc>
                <a:spcPts val="2560"/>
              </a:lnSpc>
            </a:pPr>
            <a:r>
              <a:rPr lang="en-US" sz="2133" spc="-4">
                <a:solidFill>
                  <a:srgbClr val="000000"/>
                </a:solidFill>
                <a:latin typeface="Vollkorn"/>
                <a:ea typeface="Vollkorn"/>
                <a:cs typeface="Vollkorn"/>
                <a:sym typeface="Vollkorn"/>
              </a:rPr>
              <a:t>Next, let’s work on an average by month. </a:t>
            </a:r>
          </a:p>
          <a:p>
            <a:pPr algn="l">
              <a:lnSpc>
                <a:spcPts val="2560"/>
              </a:lnSpc>
            </a:pPr>
            <a:r>
              <a:rPr lang="en-US" sz="2133" spc="-4">
                <a:solidFill>
                  <a:srgbClr val="000000"/>
                </a:solidFill>
                <a:latin typeface="Vollkorn"/>
                <a:ea typeface="Vollkorn"/>
                <a:cs typeface="Vollkorn"/>
                <a:sym typeface="Vollkorn"/>
              </a:rPr>
              <a:t>Now, consider the number of employees who left unfilled positions over the course of the particular month. For our example, we will use 8. Now divide 8 by 95 to reach the average headcount: 0.0842.</a:t>
            </a:r>
          </a:p>
          <a:p>
            <a:pPr algn="l">
              <a:lnSpc>
                <a:spcPts val="2560"/>
              </a:lnSpc>
            </a:pPr>
            <a:r>
              <a:rPr lang="en-US" sz="2133" spc="-4">
                <a:solidFill>
                  <a:srgbClr val="000000"/>
                </a:solidFill>
                <a:latin typeface="Vollkorn"/>
                <a:ea typeface="Vollkorn"/>
                <a:cs typeface="Vollkorn"/>
                <a:sym typeface="Vollkorn"/>
              </a:rPr>
              <a:t>Next, multiply this average by 100 = 8.42%. </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p:nvPr/>
        </p:nvGrpSpPr>
        <p:grpSpPr>
          <a:xfrm rot="0">
            <a:off x="-10160" y="-7620"/>
            <a:ext cx="9773920" cy="1110827"/>
            <a:chOff x="0" y="0"/>
            <a:chExt cx="13031893" cy="1481102"/>
          </a:xfrm>
        </p:grpSpPr>
        <p:sp>
          <p:nvSpPr>
            <p:cNvPr name="Freeform 3" id="3"/>
            <p:cNvSpPr/>
            <p:nvPr/>
          </p:nvSpPr>
          <p:spPr>
            <a:xfrm flipH="false" flipV="false" rot="0">
              <a:off x="0" y="0"/>
              <a:ext cx="13031977" cy="1481074"/>
            </a:xfrm>
            <a:custGeom>
              <a:avLst/>
              <a:gdLst/>
              <a:ahLst/>
              <a:cxnLst/>
              <a:rect r="r" b="b" t="t" l="l"/>
              <a:pathLst>
                <a:path h="1481074" w="13031977">
                  <a:moveTo>
                    <a:pt x="13589" y="4572"/>
                  </a:moveTo>
                  <a:lnTo>
                    <a:pt x="5739257" y="0"/>
                  </a:lnTo>
                  <a:cubicBezTo>
                    <a:pt x="6199886" y="228092"/>
                    <a:pt x="8642731" y="828548"/>
                    <a:pt x="9875520" y="828548"/>
                  </a:cubicBezTo>
                  <a:cubicBezTo>
                    <a:pt x="11108308" y="828548"/>
                    <a:pt x="12476480" y="343154"/>
                    <a:pt x="13018388" y="124206"/>
                  </a:cubicBezTo>
                  <a:lnTo>
                    <a:pt x="13031977" y="480949"/>
                  </a:lnTo>
                  <a:cubicBezTo>
                    <a:pt x="12801600" y="580263"/>
                    <a:pt x="11324971" y="995680"/>
                    <a:pt x="9712960" y="991108"/>
                  </a:cubicBezTo>
                  <a:cubicBezTo>
                    <a:pt x="8100949" y="986536"/>
                    <a:pt x="4978400" y="372491"/>
                    <a:pt x="3359531" y="453771"/>
                  </a:cubicBezTo>
                  <a:cubicBezTo>
                    <a:pt x="1693291" y="471932"/>
                    <a:pt x="609600" y="1088263"/>
                    <a:pt x="0" y="1481074"/>
                  </a:cubicBezTo>
                  <a:lnTo>
                    <a:pt x="13589" y="4572"/>
                  </a:lnTo>
                  <a:close/>
                </a:path>
              </a:pathLst>
            </a:custGeom>
            <a:gradFill rotWithShape="true">
              <a:gsLst>
                <a:gs pos="0">
                  <a:srgbClr val="00729F">
                    <a:alpha val="45000"/>
                  </a:srgbClr>
                </a:gs>
                <a:gs pos="100000">
                  <a:srgbClr val="00C4CD">
                    <a:alpha val="55000"/>
                  </a:srgbClr>
                </a:gs>
              </a:gsLst>
              <a:lin ang="5400000"/>
            </a:gradFill>
          </p:spPr>
        </p:sp>
      </p:grpSp>
      <p:grpSp>
        <p:nvGrpSpPr>
          <p:cNvPr name="Group 4" id="4"/>
          <p:cNvGrpSpPr/>
          <p:nvPr/>
        </p:nvGrpSpPr>
        <p:grpSpPr>
          <a:xfrm rot="0">
            <a:off x="4673600" y="-7620"/>
            <a:ext cx="5080000" cy="680720"/>
            <a:chOff x="0" y="0"/>
            <a:chExt cx="6773333" cy="907627"/>
          </a:xfrm>
        </p:grpSpPr>
        <p:sp>
          <p:nvSpPr>
            <p:cNvPr name="Freeform 5" id="5"/>
            <p:cNvSpPr/>
            <p:nvPr/>
          </p:nvSpPr>
          <p:spPr>
            <a:xfrm flipH="false" flipV="false" rot="0">
              <a:off x="0" y="0"/>
              <a:ext cx="6773291" cy="907542"/>
            </a:xfrm>
            <a:custGeom>
              <a:avLst/>
              <a:gdLst/>
              <a:ahLst/>
              <a:cxnLst/>
              <a:rect r="r" b="b" t="t" l="l"/>
              <a:pathLst>
                <a:path h="907542" w="6773291">
                  <a:moveTo>
                    <a:pt x="0" y="0"/>
                  </a:moveTo>
                  <a:cubicBezTo>
                    <a:pt x="392811" y="155575"/>
                    <a:pt x="2637028" y="813054"/>
                    <a:pt x="3765931" y="860298"/>
                  </a:cubicBezTo>
                  <a:cubicBezTo>
                    <a:pt x="4894834" y="907542"/>
                    <a:pt x="6272022" y="425577"/>
                    <a:pt x="6773291" y="283718"/>
                  </a:cubicBezTo>
                  <a:lnTo>
                    <a:pt x="6773291" y="9144"/>
                  </a:lnTo>
                  <a:lnTo>
                    <a:pt x="0" y="0"/>
                  </a:lnTo>
                  <a:close/>
                </a:path>
              </a:pathLst>
            </a:custGeom>
            <a:gradFill rotWithShape="true">
              <a:gsLst>
                <a:gs pos="0">
                  <a:srgbClr val="009DA5">
                    <a:alpha val="30000"/>
                  </a:srgbClr>
                </a:gs>
                <a:gs pos="80000">
                  <a:srgbClr val="008ABF">
                    <a:alpha val="45000"/>
                  </a:srgbClr>
                </a:gs>
              </a:gsLst>
              <a:lin ang="5400000"/>
            </a:gradFill>
          </p:spPr>
        </p:sp>
      </p:grpSp>
      <p:sp>
        <p:nvSpPr>
          <p:cNvPr name="Freeform 6" id="6"/>
          <p:cNvSpPr/>
          <p:nvPr/>
        </p:nvSpPr>
        <p:spPr>
          <a:xfrm flipH="false" flipV="false" rot="0">
            <a:off x="-37273" y="-23213"/>
            <a:ext cx="9822815" cy="1170736"/>
          </a:xfrm>
          <a:custGeom>
            <a:avLst/>
            <a:gdLst/>
            <a:ahLst/>
            <a:cxnLst/>
            <a:rect r="r" b="b" t="t" l="l"/>
            <a:pathLst>
              <a:path h="1170736" w="9822815">
                <a:moveTo>
                  <a:pt x="0" y="0"/>
                </a:moveTo>
                <a:lnTo>
                  <a:pt x="9822815" y="0"/>
                </a:lnTo>
                <a:lnTo>
                  <a:pt x="9822815" y="1170735"/>
                </a:lnTo>
                <a:lnTo>
                  <a:pt x="0" y="11707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487680" y="787222"/>
            <a:ext cx="8778240" cy="1183005"/>
          </a:xfrm>
          <a:prstGeom prst="rect">
            <a:avLst/>
          </a:prstGeom>
        </p:spPr>
        <p:txBody>
          <a:bodyPr anchor="t" rtlCol="false" tIns="0" lIns="0" bIns="0" rIns="0">
            <a:spAutoFit/>
          </a:bodyPr>
          <a:lstStyle/>
          <a:p>
            <a:pPr algn="l">
              <a:lnSpc>
                <a:spcPts val="6143"/>
              </a:lnSpc>
            </a:pPr>
            <a:r>
              <a:rPr lang="en-US" sz="5119" spc="47">
                <a:solidFill>
                  <a:srgbClr val="04617B"/>
                </a:solidFill>
                <a:latin typeface="TT Rounds Condensed"/>
                <a:ea typeface="TT Rounds Condensed"/>
                <a:cs typeface="TT Rounds Condensed"/>
                <a:sym typeface="TT Rounds Condensed"/>
              </a:rPr>
              <a:t>ATTRITION </a:t>
            </a:r>
          </a:p>
        </p:txBody>
      </p:sp>
      <p:sp>
        <p:nvSpPr>
          <p:cNvPr name="Freeform 8" id="8" descr="maxresdefault.jpg"/>
          <p:cNvSpPr/>
          <p:nvPr/>
        </p:nvSpPr>
        <p:spPr>
          <a:xfrm flipH="false" flipV="false" rot="0">
            <a:off x="714963" y="2064174"/>
            <a:ext cx="8323674" cy="4682066"/>
          </a:xfrm>
          <a:custGeom>
            <a:avLst/>
            <a:gdLst/>
            <a:ahLst/>
            <a:cxnLst/>
            <a:rect r="r" b="b" t="t" l="l"/>
            <a:pathLst>
              <a:path h="4682066" w="8323674">
                <a:moveTo>
                  <a:pt x="0" y="0"/>
                </a:moveTo>
                <a:lnTo>
                  <a:pt x="8323674" y="0"/>
                </a:lnTo>
                <a:lnTo>
                  <a:pt x="8323674" y="4682066"/>
                </a:lnTo>
                <a:lnTo>
                  <a:pt x="0" y="4682066"/>
                </a:lnTo>
                <a:lnTo>
                  <a:pt x="0" y="0"/>
                </a:lnTo>
                <a:close/>
              </a:path>
            </a:pathLst>
          </a:custGeom>
          <a:blipFill>
            <a:blip r:embed="rId4"/>
            <a:stretch>
              <a:fillRect l="0" t="0" r="0" b="0"/>
            </a:stretch>
          </a:blipFill>
        </p:spPr>
      </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p:nvPr/>
        </p:nvGrpSpPr>
        <p:grpSpPr>
          <a:xfrm rot="0">
            <a:off x="-10160" y="-7620"/>
            <a:ext cx="9773920" cy="1110827"/>
            <a:chOff x="0" y="0"/>
            <a:chExt cx="13031893" cy="1481102"/>
          </a:xfrm>
        </p:grpSpPr>
        <p:sp>
          <p:nvSpPr>
            <p:cNvPr name="Freeform 3" id="3"/>
            <p:cNvSpPr/>
            <p:nvPr/>
          </p:nvSpPr>
          <p:spPr>
            <a:xfrm flipH="false" flipV="false" rot="0">
              <a:off x="0" y="0"/>
              <a:ext cx="13031977" cy="1481074"/>
            </a:xfrm>
            <a:custGeom>
              <a:avLst/>
              <a:gdLst/>
              <a:ahLst/>
              <a:cxnLst/>
              <a:rect r="r" b="b" t="t" l="l"/>
              <a:pathLst>
                <a:path h="1481074" w="13031977">
                  <a:moveTo>
                    <a:pt x="13589" y="4572"/>
                  </a:moveTo>
                  <a:lnTo>
                    <a:pt x="5739257" y="0"/>
                  </a:lnTo>
                  <a:cubicBezTo>
                    <a:pt x="6199886" y="228092"/>
                    <a:pt x="8642731" y="828548"/>
                    <a:pt x="9875520" y="828548"/>
                  </a:cubicBezTo>
                  <a:cubicBezTo>
                    <a:pt x="11108308" y="828548"/>
                    <a:pt x="12476480" y="343154"/>
                    <a:pt x="13018388" y="124206"/>
                  </a:cubicBezTo>
                  <a:lnTo>
                    <a:pt x="13031977" y="480949"/>
                  </a:lnTo>
                  <a:cubicBezTo>
                    <a:pt x="12801600" y="580263"/>
                    <a:pt x="11324971" y="995680"/>
                    <a:pt x="9712960" y="991108"/>
                  </a:cubicBezTo>
                  <a:cubicBezTo>
                    <a:pt x="8100949" y="986536"/>
                    <a:pt x="4978400" y="372491"/>
                    <a:pt x="3359531" y="453771"/>
                  </a:cubicBezTo>
                  <a:cubicBezTo>
                    <a:pt x="1693291" y="471932"/>
                    <a:pt x="609600" y="1088263"/>
                    <a:pt x="0" y="1481074"/>
                  </a:cubicBezTo>
                  <a:lnTo>
                    <a:pt x="13589" y="4572"/>
                  </a:lnTo>
                  <a:close/>
                </a:path>
              </a:pathLst>
            </a:custGeom>
            <a:gradFill rotWithShape="true">
              <a:gsLst>
                <a:gs pos="0">
                  <a:srgbClr val="00729F">
                    <a:alpha val="45000"/>
                  </a:srgbClr>
                </a:gs>
                <a:gs pos="100000">
                  <a:srgbClr val="00C4CD">
                    <a:alpha val="55000"/>
                  </a:srgbClr>
                </a:gs>
              </a:gsLst>
              <a:lin ang="5400000"/>
            </a:gradFill>
          </p:spPr>
        </p:sp>
      </p:grpSp>
      <p:grpSp>
        <p:nvGrpSpPr>
          <p:cNvPr name="Group 4" id="4"/>
          <p:cNvGrpSpPr/>
          <p:nvPr/>
        </p:nvGrpSpPr>
        <p:grpSpPr>
          <a:xfrm rot="0">
            <a:off x="4673600" y="-7620"/>
            <a:ext cx="5080000" cy="680720"/>
            <a:chOff x="0" y="0"/>
            <a:chExt cx="6773333" cy="907627"/>
          </a:xfrm>
        </p:grpSpPr>
        <p:sp>
          <p:nvSpPr>
            <p:cNvPr name="Freeform 5" id="5"/>
            <p:cNvSpPr/>
            <p:nvPr/>
          </p:nvSpPr>
          <p:spPr>
            <a:xfrm flipH="false" flipV="false" rot="0">
              <a:off x="0" y="0"/>
              <a:ext cx="6773291" cy="907542"/>
            </a:xfrm>
            <a:custGeom>
              <a:avLst/>
              <a:gdLst/>
              <a:ahLst/>
              <a:cxnLst/>
              <a:rect r="r" b="b" t="t" l="l"/>
              <a:pathLst>
                <a:path h="907542" w="6773291">
                  <a:moveTo>
                    <a:pt x="0" y="0"/>
                  </a:moveTo>
                  <a:cubicBezTo>
                    <a:pt x="392811" y="155575"/>
                    <a:pt x="2637028" y="813054"/>
                    <a:pt x="3765931" y="860298"/>
                  </a:cubicBezTo>
                  <a:cubicBezTo>
                    <a:pt x="4894834" y="907542"/>
                    <a:pt x="6272022" y="425577"/>
                    <a:pt x="6773291" y="283718"/>
                  </a:cubicBezTo>
                  <a:lnTo>
                    <a:pt x="6773291" y="9144"/>
                  </a:lnTo>
                  <a:lnTo>
                    <a:pt x="0" y="0"/>
                  </a:lnTo>
                  <a:close/>
                </a:path>
              </a:pathLst>
            </a:custGeom>
            <a:gradFill rotWithShape="true">
              <a:gsLst>
                <a:gs pos="0">
                  <a:srgbClr val="009DA5">
                    <a:alpha val="30000"/>
                  </a:srgbClr>
                </a:gs>
                <a:gs pos="80000">
                  <a:srgbClr val="008ABF">
                    <a:alpha val="45000"/>
                  </a:srgbClr>
                </a:gs>
              </a:gsLst>
              <a:lin ang="5400000"/>
            </a:gradFill>
          </p:spPr>
        </p:sp>
      </p:grpSp>
      <p:sp>
        <p:nvSpPr>
          <p:cNvPr name="Freeform 6" id="6"/>
          <p:cNvSpPr/>
          <p:nvPr/>
        </p:nvSpPr>
        <p:spPr>
          <a:xfrm flipH="false" flipV="false" rot="0">
            <a:off x="-37273" y="-23213"/>
            <a:ext cx="9822815" cy="1170736"/>
          </a:xfrm>
          <a:custGeom>
            <a:avLst/>
            <a:gdLst/>
            <a:ahLst/>
            <a:cxnLst/>
            <a:rect r="r" b="b" t="t" l="l"/>
            <a:pathLst>
              <a:path h="1170736" w="9822815">
                <a:moveTo>
                  <a:pt x="0" y="0"/>
                </a:moveTo>
                <a:lnTo>
                  <a:pt x="9822815" y="0"/>
                </a:lnTo>
                <a:lnTo>
                  <a:pt x="9822815" y="1170735"/>
                </a:lnTo>
                <a:lnTo>
                  <a:pt x="0" y="11707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615417" y="1731631"/>
            <a:ext cx="6370366" cy="3937064"/>
          </a:xfrm>
          <a:prstGeom prst="rect">
            <a:avLst/>
          </a:prstGeom>
        </p:spPr>
        <p:txBody>
          <a:bodyPr anchor="t" rtlCol="false" tIns="0" lIns="0" bIns="0" rIns="0">
            <a:spAutoFit/>
          </a:bodyPr>
          <a:lstStyle/>
          <a:p>
            <a:pPr algn="l">
              <a:lnSpc>
                <a:spcPts val="3071"/>
              </a:lnSpc>
            </a:pPr>
            <a:r>
              <a:rPr lang="en-US" sz="2559" spc="-5">
                <a:solidFill>
                  <a:srgbClr val="000000"/>
                </a:solidFill>
                <a:latin typeface="Vollkorn"/>
                <a:ea typeface="Vollkorn"/>
                <a:cs typeface="Vollkorn"/>
                <a:sym typeface="Vollkorn"/>
              </a:rPr>
              <a:t>If a certain position has become unnecessary, it can be eliminated when the person currently filling it leaves or transfers.</a:t>
            </a:r>
          </a:p>
          <a:p>
            <a:pPr algn="l">
              <a:lnSpc>
                <a:spcPts val="3071"/>
              </a:lnSpc>
            </a:pPr>
            <a:r>
              <a:rPr lang="en-US" sz="2559" spc="-5">
                <a:solidFill>
                  <a:srgbClr val="000000"/>
                </a:solidFill>
                <a:latin typeface="Vollkorn"/>
                <a:ea typeface="Vollkorn"/>
                <a:cs typeface="Vollkorn"/>
                <a:sym typeface="Vollkorn"/>
              </a:rPr>
              <a:t>When financial struggles or redirection of the business require reducing labor costs, not filling vacant roles can be the starting point.</a:t>
            </a:r>
          </a:p>
          <a:p>
            <a:pPr algn="l">
              <a:lnSpc>
                <a:spcPts val="3071"/>
              </a:lnSpc>
            </a:pPr>
            <a:r>
              <a:rPr lang="en-US" sz="2559" spc="-5">
                <a:solidFill>
                  <a:srgbClr val="000000"/>
                </a:solidFill>
                <a:latin typeface="Vollkorn"/>
                <a:ea typeface="Vollkorn"/>
                <a:cs typeface="Vollkorn"/>
                <a:sym typeface="Vollkorn"/>
              </a:rPr>
              <a:t>Dividing the responsibilities of an unfilled position to other team members can provide new opportunities for growth and development. </a:t>
            </a:r>
          </a:p>
        </p:txBody>
      </p:sp>
      <p:sp>
        <p:nvSpPr>
          <p:cNvPr name="TextBox 8" id="8"/>
          <p:cNvSpPr txBox="true"/>
          <p:nvPr/>
        </p:nvSpPr>
        <p:spPr>
          <a:xfrm rot="0">
            <a:off x="1767818" y="512423"/>
            <a:ext cx="6564010" cy="522795"/>
          </a:xfrm>
          <a:prstGeom prst="rect">
            <a:avLst/>
          </a:prstGeom>
        </p:spPr>
        <p:txBody>
          <a:bodyPr anchor="t" rtlCol="false" tIns="0" lIns="0" bIns="0" rIns="0">
            <a:spAutoFit/>
          </a:bodyPr>
          <a:lstStyle/>
          <a:p>
            <a:pPr algn="l">
              <a:lnSpc>
                <a:spcPts val="4095"/>
              </a:lnSpc>
            </a:pPr>
            <a:r>
              <a:rPr lang="en-US" sz="3413" spc="-7">
                <a:solidFill>
                  <a:srgbClr val="000000"/>
                </a:solidFill>
                <a:latin typeface="Vollkorn Bold"/>
                <a:ea typeface="Vollkorn Bold"/>
                <a:cs typeface="Vollkorn Bold"/>
                <a:sym typeface="Vollkorn Bold"/>
              </a:rPr>
              <a:t>Is employee attrition always bad?</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DAGPJUqHnMA</dc:identifier>
  <dcterms:modified xsi:type="dcterms:W3CDTF">2011-08-01T06:04:30Z</dcterms:modified>
  <cp:revision>1</cp:revision>
  <dc:title>SHALINI PPT-2.pptx</dc:title>
</cp:coreProperties>
</file>