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1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0" name="Google Shape;1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95" name="Google Shape;1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5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3" name="Google Shape;23;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
        <p:nvSpPr>
          <p:cNvPr id="26" name="Google Shape;26;p5"/>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6"/>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00" cy="5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5" cy="412476"/>
          </a:xfrm>
          <a:prstGeom prst="rect">
            <a:avLst/>
          </a:prstGeom>
          <a:noFill/>
          <a:ln>
            <a:noFill/>
          </a:ln>
        </p:spPr>
      </p:pic>
      <p:sp>
        <p:nvSpPr>
          <p:cNvPr id="8" name="Google Shape;8;p1"/>
          <p:cNvSpPr/>
          <p:nvPr/>
        </p:nvSpPr>
        <p:spPr>
          <a:xfrm>
            <a:off x="7594600" y="82567"/>
            <a:ext cx="165000" cy="412500"/>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00" cy="4125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9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00" cy="40620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6" l="0" r="743" t="5928"/>
          <a:stretch/>
        </p:blipFill>
        <p:spPr>
          <a:xfrm>
            <a:off x="1522004" y="36141"/>
            <a:ext cx="9130937" cy="5143501"/>
          </a:xfrm>
          <a:prstGeom prst="rect">
            <a:avLst/>
          </a:prstGeom>
          <a:noFill/>
          <a:ln>
            <a:noFill/>
          </a:ln>
        </p:spPr>
      </p:pic>
      <p:sp>
        <p:nvSpPr>
          <p:cNvPr id="64" name="Google Shape;64;p13"/>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887287" y="988454"/>
            <a:ext cx="6985200" cy="3708900"/>
          </a:xfrm>
          <a:prstGeom prst="rect">
            <a:avLst/>
          </a:prstGeom>
          <a:solidFill>
            <a:schemeClr val="lt1"/>
          </a:solidFill>
          <a:ln cap="flat" cmpd="sng" w="25400">
            <a:solidFill>
              <a:schemeClr val="lt1"/>
            </a:solidFill>
            <a:prstDash val="solid"/>
            <a:round/>
            <a:headEnd len="sm" w="sm" type="none"/>
            <a:tailEnd len="sm" w="sm" type="none"/>
          </a:ln>
          <a:effectLst>
            <a:outerShdw blurRad="508000" sx="104999" rotWithShape="0" algn="ctr" sy="104999">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13"/>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13"/>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cxnSp>
        <p:nvCxnSpPr>
          <p:cNvPr id="71" name="Google Shape;71;p13"/>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72" name="Google Shape;72;p13"/>
          <p:cNvSpPr txBox="1"/>
          <p:nvPr/>
        </p:nvSpPr>
        <p:spPr>
          <a:xfrm>
            <a:off x="5693356" y="3956068"/>
            <a:ext cx="20955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Annai Mathammal Sheela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Engineering College(6202)</a:t>
            </a:r>
            <a:endParaRPr b="0" i="0" sz="1400" u="none" cap="none" strike="noStrike">
              <a:solidFill>
                <a:srgbClr val="000000"/>
              </a:solidFill>
              <a:latin typeface="Arial"/>
              <a:ea typeface="Arial"/>
              <a:cs typeface="Arial"/>
              <a:sym typeface="Arial"/>
            </a:endParaRPr>
          </a:p>
        </p:txBody>
      </p:sp>
      <p:pic>
        <p:nvPicPr>
          <p:cNvPr id="73" name="Google Shape;73;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4" name="Google Shape;74;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5" name="Google Shape;75;p13"/>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
        <p:nvSpPr>
          <p:cNvPr id="76" name="Google Shape;76;p13"/>
          <p:cNvSpPr txBox="1"/>
          <p:nvPr/>
        </p:nvSpPr>
        <p:spPr>
          <a:xfrm>
            <a:off x="1196169" y="2338225"/>
            <a:ext cx="4101000" cy="47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txBox="1"/>
          <p:nvPr/>
        </p:nvSpPr>
        <p:spPr>
          <a:xfrm flipH="1">
            <a:off x="1003825" y="3956075"/>
            <a:ext cx="3161400" cy="81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 Name : Shalini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 ID : 620221104328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153" name="Google Shape;153;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54" name="Google Shape;154;p22"/>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55" name="Google Shape;155;p22"/>
          <p:cNvSpPr txBox="1"/>
          <p:nvPr/>
        </p:nvSpPr>
        <p:spPr>
          <a:xfrm>
            <a:off x="2422446" y="326392"/>
            <a:ext cx="4581000" cy="43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bus_name</a:t>
            </a:r>
            <a:endParaRPr b="0" i="0" sz="11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capacity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route_id (Foreign Key)</a:t>
            </a:r>
            <a:endParaRPr b="0" i="0" sz="14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Passenger: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passenger_id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name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email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phone</a:t>
            </a:r>
            <a:endParaRPr b="0" i="0" sz="14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Reservation: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reservation_id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passenger_id (Foreign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bus_id (Foreign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seat_number</a:t>
            </a:r>
            <a:endParaRPr b="0" i="0" sz="11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reservation_date</a:t>
            </a:r>
            <a:endParaRPr b="0" i="0" sz="11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status (e.g., confirmed, pending, cancelled)</a:t>
            </a:r>
            <a:endParaRPr b="0" i="0" sz="1400" u="none" cap="none" strike="noStrike">
              <a:solidFill>
                <a:srgbClr val="000000"/>
              </a:solidFill>
              <a:latin typeface="Arial"/>
              <a:ea typeface="Arial"/>
              <a:cs typeface="Arial"/>
              <a:sym typeface="Arial"/>
            </a:endParaRPr>
          </a:p>
          <a:p>
            <a:pPr indent="-69850" lvl="0" marL="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Route: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route_id (Primary Key)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origin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destination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distance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duration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100"/>
              <a:buFont typeface="Arial"/>
              <a:buAutoNum type="arabicPeriod"/>
            </a:pPr>
            <a:r>
              <a:rPr b="0" i="0" lang="en-US" sz="1100" u="none" cap="none" strike="noStrike">
                <a:solidFill>
                  <a:srgbClr val="000000"/>
                </a:solidFill>
                <a:latin typeface="Arial"/>
                <a:ea typeface="Arial"/>
                <a:cs typeface="Arial"/>
                <a:sym typeface="Arial"/>
              </a:rPr>
              <a:t>fare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55850" y="613142"/>
            <a:ext cx="8832300" cy="45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sp>
        <p:nvSpPr>
          <p:cNvPr id="161" name="Google Shape;161;p23"/>
          <p:cNvSpPr txBox="1"/>
          <p:nvPr>
            <p:ph idx="1" type="body"/>
          </p:nvPr>
        </p:nvSpPr>
        <p:spPr>
          <a:xfrm>
            <a:off x="311699" y="1389600"/>
            <a:ext cx="8696700" cy="3179400"/>
          </a:xfrm>
          <a:prstGeom prst="rect">
            <a:avLst/>
          </a:prstGeom>
          <a:noFill/>
          <a:ln>
            <a:noFill/>
          </a:ln>
        </p:spPr>
        <p:txBody>
          <a:bodyPr anchorCtr="0" anchor="t" bIns="91425" lIns="91425" spcFirstLastPara="1" rIns="91425" wrap="square" tIns="91425">
            <a:noAutofit/>
          </a:bodyPr>
          <a:lstStyle/>
          <a:p>
            <a:pPr indent="-228591" lvl="0" marL="457188" rtl="0" algn="l">
              <a:lnSpc>
                <a:spcPct val="115000"/>
              </a:lnSpc>
              <a:spcBef>
                <a:spcPts val="0"/>
              </a:spcBef>
              <a:spcAft>
                <a:spcPts val="0"/>
              </a:spcAft>
              <a:buSzPts val="1200"/>
              <a:buNone/>
            </a:pPr>
            <a:r>
              <a:t/>
            </a:r>
            <a:endParaRPr/>
          </a:p>
        </p:txBody>
      </p:sp>
      <p:pic>
        <p:nvPicPr>
          <p:cNvPr id="162" name="Google Shape;162;p23"/>
          <p:cNvPicPr preferRelativeResize="0"/>
          <p:nvPr/>
        </p:nvPicPr>
        <p:blipFill rotWithShape="1">
          <a:blip r:embed="rId3">
            <a:alphaModFix/>
          </a:blip>
          <a:srcRect b="0" l="0" r="0" t="0"/>
          <a:stretch/>
        </p:blipFill>
        <p:spPr>
          <a:xfrm>
            <a:off x="1820884" y="1691879"/>
            <a:ext cx="6096001" cy="28771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628560" y="601132"/>
            <a:ext cx="7886400" cy="66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About-Us-Page</a:t>
            </a:r>
            <a:endParaRPr/>
          </a:p>
        </p:txBody>
      </p:sp>
      <p:pic>
        <p:nvPicPr>
          <p:cNvPr id="168" name="Google Shape;168;p24"/>
          <p:cNvPicPr preferRelativeResize="0"/>
          <p:nvPr/>
        </p:nvPicPr>
        <p:blipFill rotWithShape="1">
          <a:blip r:embed="rId3">
            <a:alphaModFix/>
          </a:blip>
          <a:srcRect b="0" l="0" r="0" t="0"/>
          <a:stretch/>
        </p:blipFill>
        <p:spPr>
          <a:xfrm>
            <a:off x="1587249" y="1267649"/>
            <a:ext cx="6096000" cy="34233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28560" y="63500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Service-Page</a:t>
            </a:r>
            <a:endParaRPr/>
          </a:p>
        </p:txBody>
      </p:sp>
      <p:pic>
        <p:nvPicPr>
          <p:cNvPr id="174" name="Google Shape;174;p25"/>
          <p:cNvPicPr preferRelativeResize="0"/>
          <p:nvPr/>
        </p:nvPicPr>
        <p:blipFill rotWithShape="1">
          <a:blip r:embed="rId3">
            <a:alphaModFix/>
          </a:blip>
          <a:srcRect b="0" l="0" r="0" t="0"/>
          <a:stretch/>
        </p:blipFill>
        <p:spPr>
          <a:xfrm>
            <a:off x="1433645" y="1267649"/>
            <a:ext cx="6096000" cy="34233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628560" y="643466"/>
            <a:ext cx="7886400" cy="6243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Departments-Page</a:t>
            </a:r>
            <a:endParaRPr/>
          </a:p>
        </p:txBody>
      </p:sp>
      <p:pic>
        <p:nvPicPr>
          <p:cNvPr id="180" name="Google Shape;180;p26"/>
          <p:cNvPicPr preferRelativeResize="0"/>
          <p:nvPr/>
        </p:nvPicPr>
        <p:blipFill rotWithShape="1">
          <a:blip r:embed="rId3">
            <a:alphaModFix/>
          </a:blip>
          <a:srcRect b="0" l="0" r="0" t="0"/>
          <a:stretch/>
        </p:blipFill>
        <p:spPr>
          <a:xfrm>
            <a:off x="1433645" y="1338970"/>
            <a:ext cx="6096000" cy="34233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628560" y="618066"/>
            <a:ext cx="7886400" cy="6495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US"/>
              <a:t>Blog-Page</a:t>
            </a:r>
            <a:endParaRPr/>
          </a:p>
        </p:txBody>
      </p:sp>
      <p:pic>
        <p:nvPicPr>
          <p:cNvPr id="186" name="Google Shape;186;p27"/>
          <p:cNvPicPr preferRelativeResize="0"/>
          <p:nvPr/>
        </p:nvPicPr>
        <p:blipFill rotWithShape="1">
          <a:blip r:embed="rId3">
            <a:alphaModFix/>
          </a:blip>
          <a:srcRect b="0" l="0" r="0" t="0"/>
          <a:stretch/>
        </p:blipFill>
        <p:spPr>
          <a:xfrm>
            <a:off x="2493090" y="1777771"/>
            <a:ext cx="4286250" cy="217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215053" y="719666"/>
            <a:ext cx="8421900" cy="548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192" name="Google Shape;192;p28"/>
          <p:cNvSpPr txBox="1"/>
          <p:nvPr/>
        </p:nvSpPr>
        <p:spPr>
          <a:xfrm>
            <a:off x="2392168" y="719666"/>
            <a:ext cx="45765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Real-Time Tracking</a:t>
            </a:r>
            <a:r>
              <a:rPr b="0" i="0" lang="en-US" sz="1400" u="none" cap="none" strike="noStrike">
                <a:solidFill>
                  <a:srgbClr val="000000"/>
                </a:solidFill>
                <a:latin typeface="Arial"/>
                <a:ea typeface="Arial"/>
                <a:cs typeface="Arial"/>
                <a:sym typeface="Arial"/>
              </a:rPr>
              <a:t>: Integrate GPS tracking to provide real-time updates on bus location to passengers and administrators.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Dynamic Pricing</a:t>
            </a:r>
            <a:r>
              <a:rPr b="0" i="0" lang="en-US" sz="1400" u="none" cap="none" strike="noStrike">
                <a:solidFill>
                  <a:srgbClr val="000000"/>
                </a:solidFill>
                <a:latin typeface="Arial"/>
                <a:ea typeface="Arial"/>
                <a:cs typeface="Arial"/>
                <a:sym typeface="Arial"/>
              </a:rPr>
              <a:t>: Implement dynamic pricing based on factors such as demand, time of booking, and seat availability.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Mobile App</a:t>
            </a:r>
            <a:r>
              <a:rPr b="0" i="0" lang="en-US" sz="1400" u="none" cap="none" strike="noStrike">
                <a:solidFill>
                  <a:srgbClr val="000000"/>
                </a:solidFill>
                <a:latin typeface="Arial"/>
                <a:ea typeface="Arial"/>
                <a:cs typeface="Arial"/>
                <a:sym typeface="Arial"/>
              </a:rPr>
              <a:t>: Develop a mobile app for both Android and iOS platforms to allow users to easily book tickets and track their journey.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Multiple Payment Gateways</a:t>
            </a:r>
            <a:r>
              <a:rPr b="0" i="0" lang="en-US" sz="1400" u="none" cap="none" strike="noStrike">
                <a:solidFill>
                  <a:srgbClr val="000000"/>
                </a:solidFill>
                <a:latin typeface="Arial"/>
                <a:ea typeface="Arial"/>
                <a:cs typeface="Arial"/>
                <a:sym typeface="Arial"/>
              </a:rPr>
              <a:t>: Offer a variety of payment options such as credit/debit cards, net banking, and digital wallets to enhance user convenience.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Seat Selection</a:t>
            </a:r>
            <a:r>
              <a:rPr b="0" i="0" lang="en-US" sz="1400" u="none" cap="none" strike="noStrike">
                <a:solidFill>
                  <a:srgbClr val="000000"/>
                </a:solidFill>
                <a:latin typeface="Arial"/>
                <a:ea typeface="Arial"/>
                <a:cs typeface="Arial"/>
                <a:sym typeface="Arial"/>
              </a:rPr>
              <a:t>: Allow passengers to select their preferred seats during the booking process, with a visual representation of the bus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Feedback System</a:t>
            </a:r>
            <a:r>
              <a:rPr b="0" i="0" lang="en-US" sz="1400" u="none" cap="none" strike="noStrike">
                <a:solidFill>
                  <a:srgbClr val="000000"/>
                </a:solidFill>
                <a:latin typeface="Arial"/>
                <a:ea typeface="Arial"/>
                <a:cs typeface="Arial"/>
                <a:sym typeface="Arial"/>
              </a:rPr>
              <a:t>: Incorporate a feedback system for passengers to rate their experience and provide comments, which can help improve service quality.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198" name="Google Shape;198;p2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99" name="Google Shape;199;p2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200" name="Google Shape;200;p29"/>
          <p:cNvSpPr txBox="1"/>
          <p:nvPr/>
        </p:nvSpPr>
        <p:spPr>
          <a:xfrm>
            <a:off x="2173056" y="1148781"/>
            <a:ext cx="4581000" cy="313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504528" y="2334505"/>
            <a:ext cx="2148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100" cy="4335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US"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956310" y="3037840"/>
            <a:ext cx="7227600" cy="530700"/>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2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Notes Sharing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400" cy="5124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95" name="Google Shape;95;p15"/>
          <p:cNvSpPr txBox="1"/>
          <p:nvPr/>
        </p:nvSpPr>
        <p:spPr>
          <a:xfrm>
            <a:off x="1599073" y="1178158"/>
            <a:ext cx="4581000" cy="33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Roboto"/>
                <a:ea typeface="Roboto"/>
                <a:cs typeface="Roboto"/>
                <a:sym typeface="Roboto"/>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2" name="Google Shape;102;p16"/>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03" name="Google Shape;103;p16"/>
          <p:cNvSpPr txBox="1"/>
          <p:nvPr/>
        </p:nvSpPr>
        <p:spPr>
          <a:xfrm>
            <a:off x="2164020" y="1168161"/>
            <a:ext cx="4581000" cy="32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Bus Schedule Management: Enable bus operators to manage their schedules, including adding, editing, and removing routes, as well as updating departure times and ticket prices.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Seat Availability and Booking: Provide users with real-time information on seat availability for different routes and allow them to book tickets conveniently.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Seat Selection: Allow users to select their preferred seats from an interactive seating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chemeClr val="dk1"/>
                </a:solidFill>
                <a:latin typeface="Arial"/>
                <a:ea typeface="Arial"/>
                <a:cs typeface="Arial"/>
                <a:sym typeface="Arial"/>
              </a:rPr>
              <a:t>Payment Integration: Integrate secure payment gateways to facilitate online transactions for ticket purchases.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0" name="Google Shape;110;p17"/>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11" name="Google Shape;111;p17"/>
          <p:cNvSpPr txBox="1"/>
          <p:nvPr/>
        </p:nvSpPr>
        <p:spPr>
          <a:xfrm>
            <a:off x="2082700" y="843261"/>
            <a:ext cx="4581000" cy="34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List of functionalities the system will offer, including: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User registration and login.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Bus route search and selection.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Seat selection and reservation.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Payment processing.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Booking management for both users and administrators.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Real-time updates on bus schedules and availability.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Feedback and rating system for users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117" name="Google Shape;117;p18"/>
          <p:cNvSpPr txBox="1"/>
          <p:nvPr/>
        </p:nvSpPr>
        <p:spPr>
          <a:xfrm>
            <a:off x="138533" y="1102220"/>
            <a:ext cx="8866800" cy="376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8" name="Google Shape;118;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9" name="Google Shape;119;p1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20" name="Google Shape;120;p18"/>
          <p:cNvSpPr txBox="1"/>
          <p:nvPr/>
        </p:nvSpPr>
        <p:spPr>
          <a:xfrm>
            <a:off x="2100771" y="592232"/>
            <a:ext cx="4581000" cy="418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User Interface</a:t>
            </a:r>
            <a:r>
              <a:rPr b="0" i="0" lang="en-US" sz="1400" u="none" cap="none" strike="noStrike">
                <a:solidFill>
                  <a:srgbClr val="000000"/>
                </a:solidFill>
                <a:latin typeface="Arial"/>
                <a:ea typeface="Arial"/>
                <a:cs typeface="Arial"/>
                <a:sym typeface="Arial"/>
              </a:rPr>
              <a:t>: Develop a user-friendly interface for customers to search for available buses, view schedules, select seats, and make reservations. This could be a web application, mobile app, or both.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Database Management</a:t>
            </a:r>
            <a:r>
              <a:rPr b="0" i="0" lang="en-US" sz="1400" u="none" cap="none" strike="noStrike">
                <a:solidFill>
                  <a:srgbClr val="000000"/>
                </a:solidFill>
                <a:latin typeface="Arial"/>
                <a:ea typeface="Arial"/>
                <a:cs typeface="Arial"/>
                <a:sym typeface="Arial"/>
              </a:rPr>
              <a:t>: Set up a database to store information about buses, routes, schedules, available seats, and customer reservations. This database would need to be efficiently designed to handle large amounts of data and frequent updates.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Reservation Algorithm</a:t>
            </a:r>
            <a:r>
              <a:rPr b="0" i="0" lang="en-US" sz="1400" u="none" cap="none" strike="noStrike">
                <a:solidFill>
                  <a:srgbClr val="000000"/>
                </a:solidFill>
                <a:latin typeface="Arial"/>
                <a:ea typeface="Arial"/>
                <a:cs typeface="Arial"/>
                <a:sym typeface="Arial"/>
              </a:rPr>
              <a:t>: Implement an algorithm to manage seat reservations, ensuring that seats are allocated efficiently while maximizing occupancy and minimizing conflicts.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Payment Integration</a:t>
            </a:r>
            <a:r>
              <a:rPr b="0" i="0" lang="en-US" sz="1400" u="none" cap="none" strike="noStrike">
                <a:solidFill>
                  <a:srgbClr val="000000"/>
                </a:solidFill>
                <a:latin typeface="Arial"/>
                <a:ea typeface="Arial"/>
                <a:cs typeface="Arial"/>
                <a:sym typeface="Arial"/>
              </a:rPr>
              <a:t>: Integrate a secure payment gateway to allow customers to pay for their reservations online. This would involve handling payment processing and ensuring compliance with relevant security standards.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nvSpPr>
        <p:spPr>
          <a:xfrm>
            <a:off x="457200" y="752832"/>
            <a:ext cx="8017800" cy="6999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126" name="Google Shape;126;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7" name="Google Shape;127;p1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
        <p:nvSpPr>
          <p:cNvPr id="128" name="Google Shape;128;p19"/>
          <p:cNvSpPr txBox="1"/>
          <p:nvPr/>
        </p:nvSpPr>
        <p:spPr>
          <a:xfrm>
            <a:off x="2064628" y="777237"/>
            <a:ext cx="4581000" cy="37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a:t>
            </a:r>
            <a:r>
              <a:rPr b="1" i="0" lang="en-US" sz="1600" u="none" cap="none" strike="noStrike">
                <a:solidFill>
                  <a:srgbClr val="000000"/>
                </a:solidFill>
                <a:latin typeface="Arial"/>
                <a:ea typeface="Arial"/>
                <a:cs typeface="Arial"/>
                <a:sym typeface="Arial"/>
              </a:rPr>
              <a:t>Admin Panel</a:t>
            </a:r>
            <a:r>
              <a:rPr b="0" i="0" lang="en-US" sz="1600" u="none" cap="none" strike="noStrike">
                <a:solidFill>
                  <a:srgbClr val="000000"/>
                </a:solidFill>
                <a:latin typeface="Arial"/>
                <a:ea typeface="Arial"/>
                <a:cs typeface="Arial"/>
                <a:sym typeface="Arial"/>
              </a:rPr>
              <a:t>: Create an administrative panel for bus operators to manage routes, schedules, pricing, and seat availability. This panel would also provide tools for generating reports and analyzing performance.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5.Notifications</a:t>
            </a:r>
            <a:r>
              <a:rPr b="0" i="0" lang="en-US" sz="1600" u="none" cap="none" strike="noStrike">
                <a:solidFill>
                  <a:srgbClr val="000000"/>
                </a:solidFill>
                <a:latin typeface="Arial"/>
                <a:ea typeface="Arial"/>
                <a:cs typeface="Arial"/>
                <a:sym typeface="Arial"/>
              </a:rPr>
              <a:t>: Implement a system to send notifications to customers regarding their reservations, including booking confirmations, reminders, and updates on schedule changes or cancellations.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6.Security Measures</a:t>
            </a:r>
            <a:r>
              <a:rPr b="0" i="0" lang="en-US" sz="1600" u="none" cap="none" strike="noStrike">
                <a:solidFill>
                  <a:srgbClr val="000000"/>
                </a:solidFill>
                <a:latin typeface="Arial"/>
                <a:ea typeface="Arial"/>
                <a:cs typeface="Arial"/>
                <a:sym typeface="Arial"/>
              </a:rPr>
              <a:t>: Implement robust security measures to protect customer data, payment information, and the integrity of the reservation system against potential threats such as hacking or fraud.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757298" y="1096751"/>
            <a:ext cx="80178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7.Feedback Mechanism</a:t>
            </a:r>
            <a:r>
              <a:rPr b="0" i="0" lang="en-US" sz="1600" u="none" cap="none" strike="noStrike">
                <a:solidFill>
                  <a:srgbClr val="000000"/>
                </a:solidFill>
                <a:latin typeface="Arial"/>
                <a:ea typeface="Arial"/>
                <a:cs typeface="Arial"/>
                <a:sym typeface="Arial"/>
              </a:rPr>
              <a:t>: Include a feedback mechanism for customers to provide reviews and ratings, which can help improve service quality and identify areas for enhancement.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8.Scalability</a:t>
            </a:r>
            <a:r>
              <a:rPr b="0" i="0" lang="en-US" sz="1600" u="none" cap="none" strike="noStrike">
                <a:solidFill>
                  <a:srgbClr val="000000"/>
                </a:solidFill>
                <a:latin typeface="Arial"/>
                <a:ea typeface="Arial"/>
                <a:cs typeface="Arial"/>
                <a:sym typeface="Arial"/>
              </a:rPr>
              <a:t>: Design the system to be scalable, capable of handling increased demand during peak periods without sacrificing performance or reliability.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9.Integration with Other Systems</a:t>
            </a:r>
            <a:r>
              <a:rPr b="0" i="0" lang="en-US" sz="1600" u="none" cap="none" strike="noStrike">
                <a:solidFill>
                  <a:srgbClr val="000000"/>
                </a:solidFill>
                <a:latin typeface="Arial"/>
                <a:ea typeface="Arial"/>
                <a:cs typeface="Arial"/>
                <a:sym typeface="Arial"/>
              </a:rPr>
              <a:t>: Consider integrating the bus reservation system with other transportation systems or services, such as hotel bookings or car rentals, to provide a seamless travel experience for customers.</a:t>
            </a:r>
            <a:endParaRPr b="0" i="0" sz="1400" u="none" cap="none" strike="noStrike">
              <a:solidFill>
                <a:srgbClr val="000000"/>
              </a:solidFill>
              <a:latin typeface="Arial"/>
              <a:ea typeface="Arial"/>
              <a:cs typeface="Arial"/>
              <a:sym typeface="Arial"/>
            </a:endParaRPr>
          </a:p>
        </p:txBody>
      </p:sp>
      <p:cxnSp>
        <p:nvCxnSpPr>
          <p:cNvPr id="134" name="Google Shape;134;p20"/>
          <p:cNvCxnSpPr/>
          <p:nvPr/>
        </p:nvCxnSpPr>
        <p:spPr>
          <a:xfrm>
            <a:off x="650562" y="5493629"/>
            <a:ext cx="9144000" cy="0"/>
          </a:xfrm>
          <a:prstGeom prst="straightConnector1">
            <a:avLst/>
          </a:prstGeom>
          <a:noFill/>
          <a:ln cap="flat" cmpd="sng" w="9525">
            <a:solidFill>
              <a:srgbClr val="BFBFBF"/>
            </a:solidFill>
            <a:prstDash val="solid"/>
            <a:round/>
            <a:headEnd len="sm" w="sm" type="none"/>
            <a:tailEnd len="sm" w="sm" type="none"/>
          </a:ln>
        </p:spPr>
      </p:cxnSp>
      <p:sp>
        <p:nvSpPr>
          <p:cNvPr id="135" name="Google Shape;135;p20"/>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41" name="Google Shape;141;p21"/>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4564380" y="1712692"/>
            <a:ext cx="4165600" cy="2090952"/>
          </a:xfrm>
          <a:prstGeom prst="rect">
            <a:avLst/>
          </a:prstGeom>
          <a:noFill/>
          <a:ln>
            <a:noFill/>
          </a:ln>
        </p:spPr>
      </p:pic>
      <p:sp>
        <p:nvSpPr>
          <p:cNvPr id="144" name="Google Shape;144;p21"/>
          <p:cNvSpPr txBox="1"/>
          <p:nvPr/>
        </p:nvSpPr>
        <p:spPr>
          <a:xfrm>
            <a:off x="1000361" y="136151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45" name="Google Shape;145;p21"/>
          <p:cNvSpPr txBox="1"/>
          <p:nvPr/>
        </p:nvSpPr>
        <p:spPr>
          <a:xfrm>
            <a:off x="4865736" y="1287522"/>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46" name="Google Shape;146;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7" name="Google Shape;147;p2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