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352" r:id="rId4"/>
    <p:sldId id="351" r:id="rId5"/>
    <p:sldId id="269" r:id="rId6"/>
    <p:sldId id="270" r:id="rId7"/>
    <p:sldId id="272" r:id="rId8"/>
    <p:sldId id="276" r:id="rId9"/>
    <p:sldId id="273" r:id="rId10"/>
    <p:sldId id="264" r:id="rId11"/>
    <p:sldId id="353" r:id="rId12"/>
    <p:sldId id="354" r:id="rId13"/>
    <p:sldId id="355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88" r:id="rId26"/>
    <p:sldId id="333" r:id="rId27"/>
    <p:sldId id="290" r:id="rId28"/>
    <p:sldId id="291" r:id="rId29"/>
    <p:sldId id="292" r:id="rId30"/>
    <p:sldId id="293" r:id="rId31"/>
    <p:sldId id="294" r:id="rId32"/>
    <p:sldId id="296" r:id="rId33"/>
    <p:sldId id="297" r:id="rId34"/>
    <p:sldId id="298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10" r:id="rId45"/>
    <p:sldId id="311" r:id="rId46"/>
    <p:sldId id="356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83" r:id="rId60"/>
    <p:sldId id="385" r:id="rId61"/>
    <p:sldId id="378" r:id="rId62"/>
    <p:sldId id="379" r:id="rId63"/>
    <p:sldId id="380" r:id="rId64"/>
    <p:sldId id="381" r:id="rId65"/>
    <p:sldId id="382" r:id="rId66"/>
    <p:sldId id="357" r:id="rId67"/>
    <p:sldId id="359" r:id="rId68"/>
    <p:sldId id="365" r:id="rId69"/>
    <p:sldId id="313" r:id="rId70"/>
    <p:sldId id="330" r:id="rId71"/>
    <p:sldId id="314" r:id="rId72"/>
    <p:sldId id="331" r:id="rId73"/>
    <p:sldId id="349" r:id="rId74"/>
    <p:sldId id="350" r:id="rId75"/>
    <p:sldId id="316" r:id="rId76"/>
    <p:sldId id="317" r:id="rId77"/>
    <p:sldId id="318" r:id="rId78"/>
    <p:sldId id="319" r:id="rId79"/>
    <p:sldId id="320" r:id="rId80"/>
    <p:sldId id="322" r:id="rId81"/>
    <p:sldId id="361" r:id="rId82"/>
    <p:sldId id="362" r:id="rId83"/>
    <p:sldId id="364" r:id="rId84"/>
    <p:sldId id="360" r:id="rId85"/>
    <p:sldId id="323" r:id="rId86"/>
    <p:sldId id="324" r:id="rId87"/>
    <p:sldId id="274" r:id="rId88"/>
    <p:sldId id="332" r:id="rId89"/>
    <p:sldId id="334" r:id="rId90"/>
    <p:sldId id="335" r:id="rId91"/>
    <p:sldId id="336" r:id="rId92"/>
    <p:sldId id="348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26" r:id="rId105"/>
    <p:sldId id="327" r:id="rId106"/>
    <p:sldId id="328" r:id="rId107"/>
    <p:sldId id="329" r:id="rId10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743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292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483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3E1C-FFC1-4ED0-9226-AE43AC882B8A}" type="datetimeFigureOut">
              <a:rPr lang="ru-RU" smtClean="0"/>
              <a:pPr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ourse/html-basics/semantic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htmlbook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niuse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htmlreference.i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htmlbook.ru/html/form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97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Web-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программирование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24528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25302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 «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5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30932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2023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1484784"/>
            <a:ext cx="8352928" cy="317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spc="-15" dirty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</a:t>
            </a:r>
            <a:r>
              <a:rPr sz="2400" spc="-15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ru-RU" sz="2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sz="24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</a:t>
            </a:r>
            <a:r>
              <a:rPr sz="24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Тетрис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научил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меня</a:t>
            </a:r>
            <a:r>
              <a:rPr sz="24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чему-то,</a:t>
            </a:r>
            <a:r>
              <a:rPr sz="2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 </a:t>
            </a:r>
            <a:r>
              <a:rPr sz="24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</a:t>
            </a:r>
            <a:r>
              <a:rPr sz="24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тому,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ошибки</a:t>
            </a:r>
            <a:r>
              <a:rPr sz="2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накапливаются,</a:t>
            </a:r>
            <a:r>
              <a:rPr sz="24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достижения</a:t>
            </a:r>
            <a:r>
              <a:rPr sz="2400" spc="-4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исчезают</a:t>
            </a:r>
            <a:r>
              <a:rPr lang="ru-RU" sz="2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sz="2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2400" spc="-15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400" spc="-15" dirty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2400" spc="-15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spc="-15" dirty="0" smtClean="0">
              <a:solidFill>
                <a:srgbClr val="3082B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  <a:tab pos="7013575" algn="l"/>
              </a:tabLst>
            </a:pPr>
            <a:r>
              <a:rPr lang="ru-RU" sz="2400" spc="-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Заключённое в</a:t>
            </a:r>
            <a:r>
              <a:rPr sz="24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spc="-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угловые</a:t>
            </a:r>
            <a:r>
              <a:rPr sz="2400" spc="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скобки</a:t>
            </a:r>
            <a:r>
              <a:rPr sz="2400" spc="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&lt;&gt;</a:t>
            </a:r>
            <a:r>
              <a:rPr lang="ru-RU" sz="2400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называется</a:t>
            </a:r>
            <a:r>
              <a:rPr sz="24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ru-RU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24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тегами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2400" spc="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Они</a:t>
            </a:r>
            <a:r>
              <a:rPr sz="24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3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определяют</a:t>
            </a:r>
            <a:r>
              <a:rPr sz="2400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2400" spc="-70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6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где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начинается</a:t>
            </a:r>
            <a:r>
              <a:rPr lang="ru-RU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форматируемая конструкция</a:t>
            </a:r>
            <a:r>
              <a:rPr sz="2400" spc="-4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sz="2400" spc="-6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где</a:t>
            </a:r>
            <a:r>
              <a:rPr sz="2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</a:t>
            </a:r>
            <a:r>
              <a:rPr lang="ru-RU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 же</a:t>
            </a:r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заканчивается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>
              <a:lnSpc>
                <a:spcPct val="100000"/>
              </a:lnSpc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en-US" sz="2400" i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ru-RU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sz="2400" spc="-7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sz="2400" spc="-7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еги</a:t>
            </a:r>
            <a:r>
              <a:rPr sz="2400" spc="-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браузере</a:t>
            </a:r>
            <a:r>
              <a:rPr sz="2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</a:t>
            </a:r>
            <a:r>
              <a:rPr sz="24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отображаются</a:t>
            </a:r>
            <a:r>
              <a:rPr lang="ru-RU" sz="24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абзаца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6835138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836712"/>
            <a:ext cx="878497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style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Содержит описание стилей </a:t>
            </a:r>
            <a:r>
              <a:rPr kumimoji="0" lang="ru-RU" altLang="ru-RU" sz="2400" b="0" i="1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которые должны быть применены к элементу. Учтите, что рекомендуется определять стили в отдельном файле или файлах. Этот атрибут, как и элемент </a:t>
            </a:r>
            <a:r>
              <a:rPr kumimoji="0" lang="ru-RU" altLang="ru-RU" sz="2400" b="0" i="1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&lt;style&gt;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предназначен, в основном, для оперативного применения стилей, например в целях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995282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595455"/>
            <a:ext cx="878497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tabindex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числовой атрибут, указывающий, может ли элемент получать фокус, участвует ли он в последовательной навигации с клавиатуры, и если да, то в какой позиции. Может принимать одно из нескольких значений: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отрицательное число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означает, что элемент фокусируемый, но он не может получить фокус посредством последовательной навигации с клавиатуры;</a:t>
            </a:r>
          </a:p>
          <a:p>
            <a:pPr marL="0" marR="0" lvl="2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означает, что элемент фокусируемый и может получить фокус посредством последовательной навигации с клавиатуры, но порядок его следования определяется платформой;</a:t>
            </a:r>
          </a:p>
          <a:p>
            <a:pPr marL="0" marR="0" lvl="2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положительное значение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означает, что элемент фокусируемый и может получить фокус посредством последовательной навигации с клавиатуры. Порядок его следования определяется значением атрибута — последовательно возрастающего числа 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tabindex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В случае, когда несколько элементов имеют одинаковое значение атрибута 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tabindex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порядок их следования при навигации определяется их местом в документе.</a:t>
            </a:r>
          </a:p>
        </p:txBody>
      </p:sp>
    </p:spTree>
    <p:extLst>
      <p:ext uri="{BB962C8B-B14F-4D97-AF65-F5344CB8AC3E}">
        <p14:creationId xmlns:p14="http://schemas.microsoft.com/office/powerpoint/2010/main" val="33830998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516" y="980728"/>
            <a:ext cx="871296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sng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Содержит текст, предоставляющий консультативную информацию об элементе.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 информация может, но не обязательно, показываться пользователю в виде всплывающей подсказки.</a:t>
            </a:r>
          </a:p>
        </p:txBody>
      </p:sp>
    </p:spTree>
    <p:extLst>
      <p:ext uri="{BB962C8B-B14F-4D97-AF65-F5344CB8AC3E}">
        <p14:creationId xmlns:p14="http://schemas.microsoft.com/office/powerpoint/2010/main" val="25089395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836712"/>
            <a:ext cx="878497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sng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translate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перечислимый атрибут, используемый для того, чтобы указать, следует ли переводить значения атрибутов элемента и его текстовое содержимое (содержимое узла </a:t>
            </a:r>
            <a:r>
              <a:rPr kumimoji="0" lang="ru-RU" altLang="ru-RU" sz="2400" b="0" i="0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при локализации страницы.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Этот атрибут может принимать следующие значения: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ru-RU" altLang="ru-RU" sz="24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r>
              <a:rPr lang="ru-RU" altLang="ru-RU" sz="2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ru-RU" sz="2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</a:t>
            </a:r>
            <a:r>
              <a:rPr lang="en-US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ru-RU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пустая строка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указывает, что элемент должен быть переведён;</a:t>
            </a:r>
          </a:p>
          <a:p>
            <a:pPr marL="0" marR="0" lvl="2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указывает, что элемент не должен быть переведён.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823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504" y="629399"/>
            <a:ext cx="8928992" cy="39837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Теги</a:t>
            </a:r>
            <a:r>
              <a:rPr sz="28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&lt;meta&gt;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используются</a:t>
            </a:r>
            <a:r>
              <a:rPr sz="28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28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указания </a:t>
            </a:r>
            <a:r>
              <a:rPr sz="28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некоторых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служебных </a:t>
            </a:r>
            <a:r>
              <a:rPr sz="28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данных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документе</a:t>
            </a:r>
            <a:r>
              <a:rPr lang="ru-RU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0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2800" spc="-2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кодировки</a:t>
            </a:r>
            <a:r>
              <a:rPr lang="ru-RU" sz="28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описания</a:t>
            </a:r>
            <a:r>
              <a:rPr lang="ru-RU"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0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28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ключевых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слов</a:t>
            </a:r>
            <a:r>
              <a:rPr lang="ru-RU"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0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перенаправления</a:t>
            </a:r>
            <a:r>
              <a:rPr lang="ru-RU"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sz="28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т.д.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Мета-теги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35522765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836712"/>
            <a:ext cx="8496944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>
              <a:lnSpc>
                <a:spcPct val="100000"/>
              </a:lnSpc>
              <a:buSzPct val="59375"/>
              <a:tabLst>
                <a:tab pos="355600" algn="l"/>
                <a:tab pos="356235" algn="l"/>
              </a:tabLst>
            </a:pPr>
            <a:r>
              <a:rPr lang="ru-RU"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Мета-теги </a:t>
            </a:r>
            <a:r>
              <a:rPr lang="ru-RU"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асполагаются</a:t>
            </a:r>
            <a:r>
              <a:rPr sz="2800" spc="-4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заголовке</a:t>
            </a:r>
            <a:r>
              <a:rPr lang="ru-RU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страницы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между</a:t>
            </a:r>
            <a:r>
              <a:rPr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начальным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конечным</a:t>
            </a:r>
            <a:r>
              <a:rPr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элементами</a:t>
            </a:r>
            <a:r>
              <a:rPr sz="2800" spc="-3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тега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&lt;head&gt;</a:t>
            </a:r>
            <a:r>
              <a:rPr sz="2800" spc="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&lt;/head&gt;</a:t>
            </a:r>
            <a:r>
              <a:rPr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2800" spc="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</a:t>
            </a:r>
            <a:r>
              <a:rPr sz="28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видны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пользователю</a:t>
            </a:r>
            <a:r>
              <a:rPr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видны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поисковым</a:t>
            </a:r>
            <a:r>
              <a:rPr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7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системам</a:t>
            </a:r>
            <a:r>
              <a:rPr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другим</a:t>
            </a:r>
            <a:r>
              <a:rPr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программным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роботам</a:t>
            </a:r>
            <a:r>
              <a:rPr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2800" spc="-7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которые</a:t>
            </a:r>
            <a:r>
              <a:rPr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заходят</a:t>
            </a:r>
            <a:r>
              <a:rPr sz="2800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страницу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Мета-теги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6438323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764704"/>
            <a:ext cx="8784976" cy="3883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buSzPct val="59375"/>
              <a:tabLst>
                <a:tab pos="355600" algn="l"/>
                <a:tab pos="356235" algn="l"/>
              </a:tabLst>
            </a:pP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3200" spc="-1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</a:t>
            </a:r>
            <a:r>
              <a:rPr lang="ru-RU" sz="3200" spc="-1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sz="3200" spc="-3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spc="-5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</a:t>
            </a:r>
            <a:r>
              <a:rPr sz="32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sz="3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3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32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3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-ty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e"  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</a:t>
            </a:r>
            <a:r>
              <a:rPr sz="3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="text/html;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3200" spc="-1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buSzPct val="59375"/>
              <a:tabLst>
                <a:tab pos="355600" algn="l"/>
                <a:tab pos="356235" algn="l"/>
              </a:tabLst>
            </a:pPr>
            <a:r>
              <a:rPr lang="ru-RU"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charset=utf-8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spcBef>
                <a:spcPts val="770"/>
              </a:spcBef>
              <a:buSzPct val="59375"/>
              <a:tabLst>
                <a:tab pos="355600" algn="l"/>
                <a:tab pos="356235" algn="l"/>
              </a:tabLst>
            </a:pPr>
            <a:endParaRPr lang="ru-RU" sz="3200" spc="-1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spcBef>
                <a:spcPts val="770"/>
              </a:spcBef>
              <a:buSzPct val="59375"/>
              <a:tabLst>
                <a:tab pos="355600" algn="l"/>
                <a:tab pos="356235" algn="l"/>
              </a:tabLst>
            </a:pPr>
            <a:r>
              <a:rPr sz="3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3200" spc="-15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</a:t>
            </a:r>
            <a:r>
              <a:rPr lang="ru-RU" sz="3200" spc="-15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3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http-</a:t>
            </a:r>
            <a:r>
              <a:rPr sz="32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equiv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sz="3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refresh"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spcBef>
                <a:spcPts val="770"/>
              </a:spcBef>
              <a:buSzPct val="59375"/>
              <a:tabLst>
                <a:tab pos="355600" algn="l"/>
                <a:tab pos="356235" algn="l"/>
              </a:tabLst>
            </a:pPr>
            <a:r>
              <a:rPr lang="ru-RU"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="10;</a:t>
            </a:r>
            <a:r>
              <a:rPr sz="3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3200" spc="1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spcBef>
                <a:spcPts val="770"/>
              </a:spcBef>
              <a:buSzPct val="59375"/>
              <a:tabLst>
                <a:tab pos="355600" algn="l"/>
                <a:tab pos="356235" algn="l"/>
              </a:tabLst>
            </a:pPr>
            <a:r>
              <a:rPr lang="ru-RU" sz="3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3200" spc="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sz="32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=http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://math.isu.ru"&gt;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Примеры</a:t>
            </a:r>
            <a:r>
              <a:rPr lang="ru-RU" sz="3200" b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мета-тегов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0430841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504" y="764704"/>
            <a:ext cx="8928992" cy="5503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15240">
              <a:lnSpc>
                <a:spcPct val="100000"/>
              </a:lnSpc>
              <a:spcBef>
                <a:spcPts val="95"/>
              </a:spcBef>
              <a:tabLst>
                <a:tab pos="355600" algn="l"/>
                <a:tab pos="356235" algn="l"/>
              </a:tabLst>
            </a:pP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</a:t>
            </a:r>
            <a:r>
              <a:rPr sz="28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5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800" spc="-5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="description"</a:t>
            </a:r>
            <a:r>
              <a:rPr sz="280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2800" spc="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15240">
              <a:lnSpc>
                <a:spcPct val="100000"/>
              </a:lnSpc>
              <a:spcBef>
                <a:spcPts val="95"/>
              </a:spcBef>
              <a:tabLst>
                <a:tab pos="355600" algn="l"/>
                <a:tab pos="356235" algn="l"/>
              </a:tabLst>
            </a:pPr>
            <a:r>
              <a:rPr lang="ru-RU" sz="2800" spc="5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2800" spc="50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sz="2800" spc="-15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="В</a:t>
            </a:r>
            <a:r>
              <a:rPr sz="28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продаже</a:t>
            </a:r>
            <a:r>
              <a:rPr sz="28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</a:t>
            </a:r>
            <a:r>
              <a:rPr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металлические</a:t>
            </a:r>
            <a:r>
              <a:rPr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двери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</a:t>
            </a:r>
            <a:r>
              <a:rPr sz="28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производителя </a:t>
            </a:r>
            <a:r>
              <a:rPr sz="2800" spc="-6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Москве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Изготовление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заказ</a:t>
            </a:r>
            <a:r>
              <a:rPr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ru-RU" sz="2800" spc="-1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15240">
              <a:lnSpc>
                <a:spcPct val="100000"/>
              </a:lnSpc>
              <a:spcBef>
                <a:spcPts val="95"/>
              </a:spcBef>
              <a:tabLst>
                <a:tab pos="355600" algn="l"/>
                <a:tab pos="356235" algn="l"/>
              </a:tabLst>
            </a:pPr>
            <a:r>
              <a:rPr lang="ru-RU"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бесплатная</a:t>
            </a:r>
            <a:r>
              <a:rPr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доставка,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установка.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2800" spc="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15240">
              <a:lnSpc>
                <a:spcPct val="100000"/>
              </a:lnSpc>
              <a:spcBef>
                <a:spcPts val="95"/>
              </a:spcBef>
              <a:tabLst>
                <a:tab pos="355600" algn="l"/>
                <a:tab pos="356235" algn="l"/>
              </a:tabLst>
            </a:pPr>
            <a:r>
              <a:rPr lang="ru-RU"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28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sz="2800" spc="-3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Гарантия</a:t>
            </a:r>
            <a:r>
              <a:rPr lang="ru-RU" sz="2800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sz="2800" spc="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3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лет</a:t>
            </a:r>
            <a:r>
              <a:rPr sz="2800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  <a:endParaRPr lang="ru-RU" sz="2800" spc="-3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15240">
              <a:lnSpc>
                <a:spcPct val="100000"/>
              </a:lnSpc>
              <a:spcBef>
                <a:spcPts val="95"/>
              </a:spcBef>
              <a:tabLst>
                <a:tab pos="355600" algn="l"/>
                <a:tab pos="356235" algn="l"/>
              </a:tabLst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356235" algn="l"/>
              </a:tabLst>
            </a:pP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</a:t>
            </a:r>
            <a:r>
              <a:rPr sz="2800" spc="4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4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800" spc="-20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="keywords"</a:t>
            </a:r>
            <a:r>
              <a:rPr sz="28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2800" spc="6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356235" algn="l"/>
              </a:tabLst>
            </a:pPr>
            <a:r>
              <a:rPr lang="ru-RU" sz="2800" spc="65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sz="2800" spc="-15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="металлические </a:t>
            </a:r>
            <a:r>
              <a:rPr sz="2800" spc="-6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двери </a:t>
            </a:r>
            <a:r>
              <a:rPr sz="28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</a:t>
            </a:r>
            <a:r>
              <a:rPr sz="28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купить</a:t>
            </a:r>
            <a:r>
              <a:rPr sz="2800" spc="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недорого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гарантия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356235" algn="l"/>
              </a:tabLst>
            </a:pPr>
            <a:r>
              <a:rPr lang="ru-RU"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изготовление</a:t>
            </a:r>
            <a:r>
              <a:rPr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клинские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доставка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Примеры</a:t>
            </a:r>
            <a:r>
              <a:rPr lang="ru-RU" sz="3200" b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мета-тегов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99585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абзаца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3200" b="1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027" t="11578" r="54334" b="12694"/>
          <a:stretch/>
        </p:blipFill>
        <p:spPr bwMode="auto">
          <a:xfrm>
            <a:off x="251520" y="908720"/>
            <a:ext cx="5775614" cy="5256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t="17070" b="4008"/>
          <a:stretch/>
        </p:blipFill>
        <p:spPr bwMode="auto">
          <a:xfrm>
            <a:off x="4572000" y="2564904"/>
            <a:ext cx="4415840" cy="2016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572000" y="2564904"/>
            <a:ext cx="0" cy="20162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4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абзаца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3200" b="1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1025" t="21971" r="52334" b="7541"/>
          <a:stretch/>
        </p:blipFill>
        <p:spPr bwMode="auto">
          <a:xfrm>
            <a:off x="251520" y="1196752"/>
            <a:ext cx="5772998" cy="468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t="16849" b="4009"/>
          <a:stretch/>
        </p:blipFill>
        <p:spPr bwMode="auto">
          <a:xfrm>
            <a:off x="4499993" y="2215882"/>
            <a:ext cx="4536504" cy="2077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876256" y="2215882"/>
            <a:ext cx="0" cy="20162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8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абзаца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3200" b="1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898" t="21844" r="44714" b="28326"/>
          <a:stretch/>
        </p:blipFill>
        <p:spPr bwMode="auto">
          <a:xfrm>
            <a:off x="179512" y="692696"/>
            <a:ext cx="6739673" cy="3312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3"/>
          <a:srcRect t="20629" b="4286"/>
          <a:stretch/>
        </p:blipFill>
        <p:spPr bwMode="auto">
          <a:xfrm>
            <a:off x="1979712" y="4221088"/>
            <a:ext cx="6992612" cy="2448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007112" y="4221088"/>
            <a:ext cx="0" cy="792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946420" y="4221088"/>
            <a:ext cx="0" cy="792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07652" y="5157192"/>
            <a:ext cx="0" cy="792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28672" y="5877272"/>
            <a:ext cx="0" cy="792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16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2424" y="836712"/>
            <a:ext cx="7519151" cy="552458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4F81BC"/>
                </a:solidFill>
                <a:latin typeface="Consolas"/>
                <a:cs typeface="Consolas"/>
              </a:rPr>
              <a:t>&lt;!DOCTYPE</a:t>
            </a:r>
            <a:r>
              <a:rPr sz="2000" b="1" spc="-65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E36C09"/>
                </a:solidFill>
                <a:latin typeface="Consolas"/>
                <a:cs typeface="Consolas"/>
              </a:rPr>
              <a:t>html</a:t>
            </a:r>
            <a:r>
              <a:rPr sz="2000" b="1" dirty="0">
                <a:solidFill>
                  <a:srgbClr val="4F81BC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endParaRPr lang="ru-RU" sz="2000" b="1" dirty="0" smtClean="0">
              <a:solidFill>
                <a:srgbClr val="4F81BC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ru-RU" sz="2000" b="1" dirty="0">
                <a:solidFill>
                  <a:srgbClr val="4F81BC"/>
                </a:solidFill>
                <a:latin typeface="Consolas"/>
                <a:cs typeface="Consolas"/>
              </a:rPr>
              <a:t>	</a:t>
            </a:r>
            <a:r>
              <a:rPr sz="2000" b="1" dirty="0" smtClean="0">
                <a:solidFill>
                  <a:srgbClr val="4F81BC"/>
                </a:solidFill>
                <a:latin typeface="Consolas"/>
                <a:cs typeface="Consolas"/>
              </a:rPr>
              <a:t>&lt;</a:t>
            </a:r>
            <a:r>
              <a:rPr sz="2000" b="1" dirty="0">
                <a:solidFill>
                  <a:srgbClr val="4F81BC"/>
                </a:solidFill>
                <a:latin typeface="Consolas"/>
                <a:cs typeface="Consolas"/>
              </a:rPr>
              <a:t>html</a:t>
            </a:r>
            <a:r>
              <a:rPr sz="2000" b="1" spc="-35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E36C09"/>
                </a:solidFill>
                <a:latin typeface="Consolas"/>
                <a:cs typeface="Consolas"/>
              </a:rPr>
              <a:t>lang</a:t>
            </a:r>
            <a:r>
              <a:rPr sz="2000" spc="-5" dirty="0">
                <a:latin typeface="Consolas"/>
                <a:cs typeface="Consolas"/>
              </a:rPr>
              <a:t>="</a:t>
            </a:r>
            <a:r>
              <a:rPr sz="2000" b="1" spc="-5" dirty="0">
                <a:solidFill>
                  <a:srgbClr val="00AF50"/>
                </a:solidFill>
                <a:latin typeface="Consolas"/>
                <a:cs typeface="Consolas"/>
              </a:rPr>
              <a:t>ru</a:t>
            </a:r>
            <a:r>
              <a:rPr sz="2000" spc="-5" dirty="0">
                <a:latin typeface="Consolas"/>
                <a:cs typeface="Consolas"/>
              </a:rPr>
              <a:t>"</a:t>
            </a:r>
            <a:r>
              <a:rPr sz="2000" b="1" spc="-5" dirty="0">
                <a:solidFill>
                  <a:srgbClr val="4F81BC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ru-RU" sz="2000" b="1" dirty="0" smtClean="0">
                <a:solidFill>
                  <a:srgbClr val="4F81BC"/>
                </a:solidFill>
                <a:latin typeface="Consolas"/>
                <a:cs typeface="Consolas"/>
              </a:rPr>
              <a:t>	</a:t>
            </a:r>
            <a:r>
              <a:rPr sz="2000" b="1" dirty="0" smtClean="0">
                <a:solidFill>
                  <a:srgbClr val="4F81BC"/>
                </a:solidFill>
                <a:latin typeface="Consolas"/>
                <a:cs typeface="Consolas"/>
              </a:rPr>
              <a:t>&lt;</a:t>
            </a:r>
            <a:r>
              <a:rPr sz="2000" b="1" dirty="0">
                <a:solidFill>
                  <a:srgbClr val="4F81BC"/>
                </a:solidFill>
                <a:latin typeface="Consolas"/>
                <a:cs typeface="Consolas"/>
              </a:rPr>
              <a:t>head&gt;</a:t>
            </a:r>
            <a:endParaRPr sz="20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lang="ru-RU" sz="2000" b="1" dirty="0" smtClean="0">
                <a:solidFill>
                  <a:srgbClr val="4F81BC"/>
                </a:solidFill>
                <a:latin typeface="Consolas"/>
                <a:cs typeface="Consolas"/>
              </a:rPr>
              <a:t>	</a:t>
            </a:r>
            <a:r>
              <a:rPr sz="2000" b="1" dirty="0" smtClean="0">
                <a:solidFill>
                  <a:srgbClr val="4F81BC"/>
                </a:solidFill>
                <a:latin typeface="Consolas"/>
                <a:cs typeface="Consolas"/>
              </a:rPr>
              <a:t>&lt;</a:t>
            </a:r>
            <a:r>
              <a:rPr sz="2000" b="1" dirty="0">
                <a:solidFill>
                  <a:srgbClr val="4F81BC"/>
                </a:solidFill>
                <a:latin typeface="Consolas"/>
                <a:cs typeface="Consolas"/>
              </a:rPr>
              <a:t>meta</a:t>
            </a:r>
            <a:r>
              <a:rPr sz="2000" b="1" spc="-20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E36C09"/>
                </a:solidFill>
                <a:latin typeface="Consolas"/>
                <a:cs typeface="Consolas"/>
              </a:rPr>
              <a:t>charset</a:t>
            </a:r>
            <a:r>
              <a:rPr sz="2000" spc="-5" dirty="0">
                <a:latin typeface="Consolas"/>
                <a:cs typeface="Consolas"/>
              </a:rPr>
              <a:t>="</a:t>
            </a:r>
            <a:r>
              <a:rPr sz="2000" b="1" spc="-5" dirty="0">
                <a:solidFill>
                  <a:srgbClr val="00AF50"/>
                </a:solidFill>
                <a:latin typeface="Consolas"/>
                <a:cs typeface="Consolas"/>
              </a:rPr>
              <a:t>utf-8</a:t>
            </a:r>
            <a:r>
              <a:rPr sz="2000" spc="-5" dirty="0">
                <a:latin typeface="Consolas"/>
                <a:cs typeface="Consolas"/>
              </a:rPr>
              <a:t>"</a:t>
            </a:r>
            <a:r>
              <a:rPr sz="2000" b="1" spc="-5" dirty="0">
                <a:solidFill>
                  <a:srgbClr val="4F81BC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  <a:p>
            <a:pPr marL="983615">
              <a:lnSpc>
                <a:spcPct val="100000"/>
              </a:lnSpc>
              <a:spcBef>
                <a:spcPts val="470"/>
              </a:spcBef>
            </a:pPr>
            <a:r>
              <a:rPr lang="ru-RU" sz="2000" spc="-5" dirty="0" smtClean="0">
                <a:solidFill>
                  <a:srgbClr val="999987"/>
                </a:solidFill>
                <a:latin typeface="Calibri"/>
                <a:cs typeface="Calibri"/>
              </a:rPr>
              <a:t>	</a:t>
            </a:r>
            <a:r>
              <a:rPr sz="2000" spc="-5" dirty="0" smtClean="0">
                <a:solidFill>
                  <a:srgbClr val="999987"/>
                </a:solidFill>
                <a:latin typeface="Calibri"/>
                <a:cs typeface="Calibri"/>
              </a:rPr>
              <a:t>&lt;!-</a:t>
            </a:r>
            <a:r>
              <a:rPr sz="2000" dirty="0" smtClean="0">
                <a:solidFill>
                  <a:srgbClr val="999987"/>
                </a:solidFill>
                <a:latin typeface="Calibri"/>
                <a:cs typeface="Calibri"/>
              </a:rPr>
              <a:t>-</a:t>
            </a:r>
            <a:r>
              <a:rPr sz="2000" spc="10" dirty="0" smtClean="0">
                <a:solidFill>
                  <a:srgbClr val="99998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6A6A6"/>
                </a:solidFill>
                <a:latin typeface="Consolas"/>
                <a:cs typeface="Consolas"/>
              </a:rPr>
              <a:t>&lt;title</a:t>
            </a:r>
            <a:r>
              <a:rPr sz="2000" b="1" spc="5" dirty="0">
                <a:solidFill>
                  <a:srgbClr val="A6A6A6"/>
                </a:solidFill>
                <a:latin typeface="Consolas"/>
                <a:cs typeface="Consolas"/>
              </a:rPr>
              <a:t>&gt;</a:t>
            </a:r>
            <a:r>
              <a:rPr sz="2000" dirty="0">
                <a:solidFill>
                  <a:srgbClr val="A6A6A6"/>
                </a:solidFill>
                <a:latin typeface="Consolas"/>
                <a:cs typeface="Consolas"/>
              </a:rPr>
              <a:t>На</a:t>
            </a:r>
            <a:r>
              <a:rPr sz="2000" spc="-10" dirty="0">
                <a:solidFill>
                  <a:srgbClr val="A6A6A6"/>
                </a:solidFill>
                <a:latin typeface="Consolas"/>
                <a:cs typeface="Consolas"/>
              </a:rPr>
              <a:t>з</a:t>
            </a:r>
            <a:r>
              <a:rPr sz="2000" dirty="0">
                <a:solidFill>
                  <a:srgbClr val="A6A6A6"/>
                </a:solidFill>
                <a:latin typeface="Consolas"/>
                <a:cs typeface="Consolas"/>
              </a:rPr>
              <a:t>ва</a:t>
            </a:r>
            <a:r>
              <a:rPr sz="2000" spc="-10" dirty="0">
                <a:solidFill>
                  <a:srgbClr val="A6A6A6"/>
                </a:solidFill>
                <a:latin typeface="Consolas"/>
                <a:cs typeface="Consolas"/>
              </a:rPr>
              <a:t>н</a:t>
            </a:r>
            <a:r>
              <a:rPr sz="2000" dirty="0">
                <a:solidFill>
                  <a:srgbClr val="A6A6A6"/>
                </a:solidFill>
                <a:latin typeface="Consolas"/>
                <a:cs typeface="Consolas"/>
              </a:rPr>
              <a:t>ие</a:t>
            </a:r>
            <a:r>
              <a:rPr sz="2000" spc="-40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6A6A6"/>
                </a:solidFill>
                <a:latin typeface="Consolas"/>
                <a:cs typeface="Consolas"/>
              </a:rPr>
              <a:t>док</a:t>
            </a:r>
            <a:r>
              <a:rPr sz="2000" spc="5" dirty="0">
                <a:solidFill>
                  <a:srgbClr val="A6A6A6"/>
                </a:solidFill>
                <a:latin typeface="Consolas"/>
                <a:cs typeface="Consolas"/>
              </a:rPr>
              <a:t>у</a:t>
            </a:r>
            <a:r>
              <a:rPr sz="2000" dirty="0">
                <a:solidFill>
                  <a:srgbClr val="A6A6A6"/>
                </a:solidFill>
                <a:latin typeface="Consolas"/>
                <a:cs typeface="Consolas"/>
              </a:rPr>
              <a:t>мен</a:t>
            </a:r>
            <a:r>
              <a:rPr sz="2000" spc="5" dirty="0">
                <a:solidFill>
                  <a:srgbClr val="A6A6A6"/>
                </a:solidFill>
                <a:latin typeface="Consolas"/>
                <a:cs typeface="Consolas"/>
              </a:rPr>
              <a:t>т</a:t>
            </a:r>
            <a:r>
              <a:rPr sz="2000" dirty="0">
                <a:solidFill>
                  <a:srgbClr val="A6A6A6"/>
                </a:solidFill>
                <a:latin typeface="Consolas"/>
                <a:cs typeface="Consolas"/>
              </a:rPr>
              <a:t>а</a:t>
            </a:r>
            <a:r>
              <a:rPr sz="2000" b="1" dirty="0">
                <a:solidFill>
                  <a:srgbClr val="A6A6A6"/>
                </a:solidFill>
                <a:latin typeface="Consolas"/>
                <a:cs typeface="Consolas"/>
              </a:rPr>
              <a:t>&lt;/</a:t>
            </a:r>
            <a:r>
              <a:rPr sz="2000" b="1" spc="-10" dirty="0">
                <a:solidFill>
                  <a:srgbClr val="A6A6A6"/>
                </a:solidFill>
                <a:latin typeface="Consolas"/>
                <a:cs typeface="Consolas"/>
              </a:rPr>
              <a:t>t</a:t>
            </a:r>
            <a:r>
              <a:rPr sz="2000" b="1" dirty="0">
                <a:solidFill>
                  <a:srgbClr val="A6A6A6"/>
                </a:solidFill>
                <a:latin typeface="Consolas"/>
                <a:cs typeface="Consolas"/>
              </a:rPr>
              <a:t>it</a:t>
            </a:r>
            <a:r>
              <a:rPr sz="2000" b="1" spc="-10" dirty="0">
                <a:solidFill>
                  <a:srgbClr val="A6A6A6"/>
                </a:solidFill>
                <a:latin typeface="Consolas"/>
                <a:cs typeface="Consolas"/>
              </a:rPr>
              <a:t>l</a:t>
            </a:r>
            <a:r>
              <a:rPr sz="2000" b="1" dirty="0">
                <a:solidFill>
                  <a:srgbClr val="A6A6A6"/>
                </a:solidFill>
                <a:latin typeface="Consolas"/>
                <a:cs typeface="Consolas"/>
              </a:rPr>
              <a:t>e&gt;</a:t>
            </a:r>
            <a:r>
              <a:rPr sz="2000" b="1" spc="-690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999987"/>
                </a:solidFill>
                <a:latin typeface="Calibri"/>
                <a:cs typeface="Calibri"/>
              </a:rPr>
              <a:t>--</a:t>
            </a:r>
            <a:r>
              <a:rPr sz="2000" dirty="0">
                <a:solidFill>
                  <a:srgbClr val="999987"/>
                </a:solidFill>
                <a:latin typeface="Calibri"/>
                <a:cs typeface="Calibri"/>
              </a:rPr>
              <a:t>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ru-RU" sz="2000" b="1" dirty="0" smtClean="0">
                <a:solidFill>
                  <a:srgbClr val="4F81BC"/>
                </a:solidFill>
                <a:latin typeface="Consolas"/>
                <a:cs typeface="Consolas"/>
              </a:rPr>
              <a:t>	</a:t>
            </a:r>
            <a:r>
              <a:rPr sz="2000" b="1" dirty="0" smtClean="0">
                <a:solidFill>
                  <a:srgbClr val="4F81BC"/>
                </a:solidFill>
                <a:latin typeface="Consolas"/>
                <a:cs typeface="Consolas"/>
              </a:rPr>
              <a:t>&lt;/</a:t>
            </a:r>
            <a:r>
              <a:rPr sz="2000" b="1" dirty="0">
                <a:solidFill>
                  <a:srgbClr val="4F81BC"/>
                </a:solidFill>
                <a:latin typeface="Consolas"/>
                <a:cs typeface="Consolas"/>
              </a:rPr>
              <a:t>head&gt;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endParaRPr lang="ru-RU" sz="2000" b="1" dirty="0" smtClean="0">
              <a:solidFill>
                <a:srgbClr val="4F81BC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ru-RU" sz="2000" b="1" dirty="0">
                <a:solidFill>
                  <a:srgbClr val="4F81BC"/>
                </a:solidFill>
                <a:latin typeface="Consolas"/>
                <a:cs typeface="Consolas"/>
              </a:rPr>
              <a:t>	</a:t>
            </a:r>
            <a:r>
              <a:rPr sz="2000" b="1" dirty="0" smtClean="0">
                <a:solidFill>
                  <a:srgbClr val="4F81BC"/>
                </a:solidFill>
                <a:latin typeface="Consolas"/>
                <a:cs typeface="Consolas"/>
              </a:rPr>
              <a:t>&lt;</a:t>
            </a:r>
            <a:r>
              <a:rPr sz="2000" b="1" dirty="0">
                <a:solidFill>
                  <a:srgbClr val="4F81BC"/>
                </a:solidFill>
                <a:latin typeface="Consolas"/>
                <a:cs typeface="Consolas"/>
              </a:rPr>
              <a:t>body&gt;</a:t>
            </a:r>
            <a:endParaRPr sz="20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lang="ru-RU" sz="2000" b="1" dirty="0" smtClean="0">
                <a:solidFill>
                  <a:srgbClr val="4F81BC"/>
                </a:solidFill>
                <a:latin typeface="Consolas"/>
                <a:cs typeface="Consolas"/>
              </a:rPr>
              <a:t>	</a:t>
            </a:r>
            <a:r>
              <a:rPr sz="2000" b="1" dirty="0" smtClean="0">
                <a:solidFill>
                  <a:srgbClr val="4F81BC"/>
                </a:solidFill>
                <a:latin typeface="Consolas"/>
                <a:cs typeface="Consolas"/>
              </a:rPr>
              <a:t>&lt;</a:t>
            </a:r>
            <a:r>
              <a:rPr sz="2000" b="1" dirty="0" smtClean="0">
                <a:solidFill>
                  <a:srgbClr val="4F81BC"/>
                </a:solidFill>
                <a:latin typeface="Consolas"/>
                <a:cs typeface="Consolas"/>
              </a:rPr>
              <a:t>h2&gt;</a:t>
            </a:r>
            <a:r>
              <a:rPr lang="ru-RU" sz="2000" dirty="0" smtClean="0">
                <a:latin typeface="Consolas"/>
                <a:cs typeface="Consolas"/>
              </a:rPr>
              <a:t>Текст приветствия</a:t>
            </a:r>
            <a:r>
              <a:rPr sz="2000" b="1" dirty="0" smtClean="0">
                <a:solidFill>
                  <a:srgbClr val="4F81BC"/>
                </a:solidFill>
                <a:latin typeface="Consolas"/>
                <a:cs typeface="Consolas"/>
              </a:rPr>
              <a:t>&lt;/</a:t>
            </a:r>
            <a:r>
              <a:rPr sz="2000" b="1" dirty="0">
                <a:solidFill>
                  <a:srgbClr val="4F81BC"/>
                </a:solidFill>
                <a:latin typeface="Consolas"/>
                <a:cs typeface="Consolas"/>
              </a:rPr>
              <a:t>h2&gt;</a:t>
            </a:r>
            <a:endParaRPr sz="20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465"/>
              </a:spcBef>
            </a:pPr>
            <a:r>
              <a:rPr lang="ru-RU" sz="2000" dirty="0" smtClean="0">
                <a:solidFill>
                  <a:srgbClr val="A6A6A6"/>
                </a:solidFill>
                <a:latin typeface="Consolas"/>
                <a:cs typeface="Consolas"/>
              </a:rPr>
              <a:t>	</a:t>
            </a:r>
            <a:r>
              <a:rPr sz="2000" dirty="0" smtClean="0">
                <a:solidFill>
                  <a:srgbClr val="A6A6A6"/>
                </a:solidFill>
                <a:latin typeface="Consolas"/>
                <a:cs typeface="Consolas"/>
              </a:rPr>
              <a:t>&lt;!--</a:t>
            </a:r>
            <a:r>
              <a:rPr sz="2000" dirty="0">
                <a:solidFill>
                  <a:srgbClr val="A6A6A6"/>
                </a:solidFill>
                <a:latin typeface="Consolas"/>
                <a:cs typeface="Consolas"/>
              </a:rPr>
              <a:t>Это </a:t>
            </a:r>
            <a:r>
              <a:rPr sz="2000" spc="-5" dirty="0">
                <a:solidFill>
                  <a:srgbClr val="A6A6A6"/>
                </a:solidFill>
                <a:latin typeface="Consolas"/>
                <a:cs typeface="Consolas"/>
              </a:rPr>
              <a:t>предложение</a:t>
            </a:r>
            <a:r>
              <a:rPr sz="2000" spc="10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nsolas"/>
                <a:cs typeface="Consolas"/>
              </a:rPr>
              <a:t>будет</a:t>
            </a:r>
            <a:r>
              <a:rPr sz="2000" spc="5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sz="2000" spc="-5" dirty="0" err="1">
                <a:solidFill>
                  <a:srgbClr val="A6A6A6"/>
                </a:solidFill>
                <a:latin typeface="Consolas"/>
                <a:cs typeface="Consolas"/>
              </a:rPr>
              <a:t>игнорироваться</a:t>
            </a:r>
            <a:r>
              <a:rPr sz="2000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lang="ru-RU" sz="2000" dirty="0" smtClean="0">
                <a:solidFill>
                  <a:srgbClr val="A6A6A6"/>
                </a:solidFill>
                <a:latin typeface="Consolas"/>
                <a:cs typeface="Consolas"/>
              </a:rPr>
              <a:t>	</a:t>
            </a:r>
            <a:r>
              <a:rPr sz="2000" dirty="0" err="1" smtClean="0">
                <a:solidFill>
                  <a:srgbClr val="A6A6A6"/>
                </a:solidFill>
                <a:latin typeface="Consolas"/>
                <a:cs typeface="Consolas"/>
              </a:rPr>
              <a:t>браузером</a:t>
            </a:r>
            <a:r>
              <a:rPr sz="2000" dirty="0" smtClean="0">
                <a:solidFill>
                  <a:srgbClr val="A6A6A6"/>
                </a:solidFill>
                <a:latin typeface="Consolas"/>
                <a:cs typeface="Consolas"/>
              </a:rPr>
              <a:t>-</a:t>
            </a:r>
            <a:r>
              <a:rPr sz="2000" dirty="0">
                <a:solidFill>
                  <a:srgbClr val="A6A6A6"/>
                </a:solidFill>
                <a:latin typeface="Consolas"/>
                <a:cs typeface="Consolas"/>
              </a:rPr>
              <a:t>-&gt;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ru-RU" sz="2000" b="1" dirty="0" smtClean="0">
                <a:solidFill>
                  <a:srgbClr val="4F81BC"/>
                </a:solidFill>
                <a:latin typeface="Consolas"/>
                <a:cs typeface="Consolas"/>
              </a:rPr>
              <a:t>	</a:t>
            </a:r>
            <a:r>
              <a:rPr sz="2000" b="1" dirty="0" smtClean="0">
                <a:solidFill>
                  <a:srgbClr val="4F81BC"/>
                </a:solidFill>
                <a:latin typeface="Consolas"/>
                <a:cs typeface="Consolas"/>
              </a:rPr>
              <a:t>&lt;/</a:t>
            </a:r>
            <a:r>
              <a:rPr sz="2000" b="1" dirty="0">
                <a:solidFill>
                  <a:srgbClr val="4F81BC"/>
                </a:solidFill>
                <a:latin typeface="Consolas"/>
                <a:cs typeface="Consolas"/>
              </a:rPr>
              <a:t>body</a:t>
            </a:r>
            <a:r>
              <a:rPr sz="2000" b="1" dirty="0" smtClean="0">
                <a:solidFill>
                  <a:srgbClr val="4F81BC"/>
                </a:solidFill>
                <a:latin typeface="Consolas"/>
                <a:cs typeface="Consolas"/>
              </a:rPr>
              <a:t>&gt;</a:t>
            </a:r>
            <a:endParaRPr lang="ru-RU" sz="2000" b="1" dirty="0" smtClean="0">
              <a:solidFill>
                <a:srgbClr val="4F81BC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4F81BC"/>
                </a:solidFill>
                <a:latin typeface="Consolas"/>
                <a:cs typeface="Consolas"/>
              </a:rPr>
              <a:t>&lt;/html&gt;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Комментарии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99592" y="1196752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623824" y="184482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619672" y="400506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411760" y="436510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411760" y="242088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98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1607565"/>
            <a:ext cx="8424936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ru-RU"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айл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содержащий</a:t>
            </a:r>
            <a:r>
              <a:rPr sz="28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</a:t>
            </a:r>
            <a:r>
              <a:rPr sz="28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</a:t>
            </a:r>
            <a:r>
              <a:rPr sz="28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-разметкой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algn="just">
              <a:lnSpc>
                <a:spcPct val="100000"/>
              </a:lnSpc>
            </a:pPr>
            <a:r>
              <a:rPr sz="2800" b="1" i="1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*.htm</a:t>
            </a:r>
            <a:r>
              <a:rPr sz="2800" b="1" i="1" spc="-6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</a:t>
            </a:r>
            <a:r>
              <a:rPr sz="28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b="1" i="1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sz="2800" b="1" i="1" spc="-10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ru-RU"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355600" algn="just">
              <a:lnSpc>
                <a:spcPct val="100000"/>
              </a:lnSpc>
            </a:pPr>
            <a:endParaRPr sz="2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898525" indent="-343535" algn="just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ru-RU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ожет</a:t>
            </a:r>
            <a:r>
              <a:rPr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быть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</a:t>
            </a:r>
            <a:r>
              <a:rPr sz="28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любым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текстовым</a:t>
            </a:r>
            <a:r>
              <a:rPr lang="ru-RU"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редактором</a:t>
            </a:r>
            <a:r>
              <a:rPr lang="ru-RU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2065" marR="898525" algn="just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2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РеГиСТРонезАвисИМЫй</a:t>
            </a:r>
            <a:r>
              <a:rPr sz="28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</a:t>
            </a:r>
            <a:r>
              <a:rPr lang="ru-RU"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ru-RU" sz="3200" b="1" spc="-4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sz="3200" b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3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5556" y="1052736"/>
            <a:ext cx="7992888" cy="45647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Парный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27100" marR="86995" indent="-571500">
              <a:lnSpc>
                <a:spcPct val="100000"/>
              </a:lnSpc>
              <a:spcBef>
                <a:spcPts val="5"/>
              </a:spcBef>
            </a:pPr>
            <a:r>
              <a:rPr sz="28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800" i="1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</a:t>
            </a:r>
            <a:r>
              <a:rPr sz="2800" i="1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atr1</a:t>
            </a:r>
            <a:r>
              <a:rPr sz="28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sz="2800" i="1" spc="-10" dirty="0">
                <a:solidFill>
                  <a:srgbClr val="00AF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value1</a:t>
            </a:r>
            <a:r>
              <a:rPr sz="28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sz="2800" i="1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atr2</a:t>
            </a:r>
            <a:r>
              <a:rPr sz="2800" i="1" spc="-1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</a:t>
            </a:r>
            <a:r>
              <a:rPr sz="2800" i="1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atrN</a:t>
            </a:r>
            <a:r>
              <a:rPr sz="28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sz="2800" i="1" spc="-10" dirty="0">
                <a:solidFill>
                  <a:srgbClr val="00AF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valueN</a:t>
            </a:r>
            <a:r>
              <a:rPr sz="28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 </a:t>
            </a:r>
            <a:r>
              <a:rPr sz="2800" i="1" spc="-6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Содержимое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75285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800" i="1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sz="28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sz="2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Автономный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>
              <a:lnSpc>
                <a:spcPct val="100000"/>
              </a:lnSpc>
            </a:pPr>
            <a:r>
              <a:rPr sz="28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800" i="1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sz="2800" i="1" spc="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atr1</a:t>
            </a:r>
            <a:r>
              <a:rPr sz="28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sz="2800" i="1" spc="-10" dirty="0">
                <a:solidFill>
                  <a:srgbClr val="00AF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value1</a:t>
            </a:r>
            <a:r>
              <a:rPr sz="28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sz="2800" i="1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atr2</a:t>
            </a:r>
            <a:r>
              <a:rPr sz="2800" i="1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r>
              <a:rPr sz="2800" i="1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atrN</a:t>
            </a:r>
            <a:r>
              <a:rPr sz="2800" i="1" spc="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sz="2800" i="1" spc="-10" dirty="0">
                <a:solidFill>
                  <a:srgbClr val="00AF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valueN</a:t>
            </a:r>
            <a:r>
              <a:rPr sz="28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  <a:endParaRPr sz="2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Комментарий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&lt;!--</a:t>
            </a:r>
            <a:r>
              <a:rPr sz="2800" spc="1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6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</a:t>
            </a:r>
            <a:r>
              <a:rPr sz="2800" spc="-2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комментария</a:t>
            </a:r>
            <a:r>
              <a:rPr sz="2800" spc="-5" dirty="0">
                <a:solidFill>
                  <a:srgbClr val="A6A6A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--&gt;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Виды</a:t>
            </a:r>
            <a:r>
              <a:rPr lang="ru-RU" sz="3200" b="1" spc="-5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en-US" sz="3200" b="1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sz="3200" b="1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83082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51626"/>
              </p:ext>
            </p:extLst>
          </p:nvPr>
        </p:nvGraphicFramePr>
        <p:xfrm>
          <a:off x="452437" y="1747837"/>
          <a:ext cx="8191500" cy="3474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Структурные</a:t>
                      </a:r>
                      <a:endParaRPr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26034" marB="0">
                    <a:lnL w="9525">
                      <a:solidFill>
                        <a:srgbClr val="E9E8E8"/>
                      </a:solidFill>
                      <a:prstDash val="solid"/>
                    </a:lnL>
                    <a:lnR w="9525">
                      <a:solidFill>
                        <a:srgbClr val="E9E8E8"/>
                      </a:solidFill>
                      <a:prstDash val="solid"/>
                    </a:lnR>
                    <a:lnT w="9525">
                      <a:solidFill>
                        <a:srgbClr val="E9E8E8"/>
                      </a:solidFill>
                      <a:prstDash val="solid"/>
                    </a:lnT>
                    <a:lnB w="9525">
                      <a:solidFill>
                        <a:srgbClr val="E9E8E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Блочные</a:t>
                      </a:r>
                    </a:p>
                  </a:txBody>
                  <a:tcPr marL="0" marR="0" marT="26034" marB="0">
                    <a:lnL w="9525">
                      <a:solidFill>
                        <a:srgbClr val="E9E8E8"/>
                      </a:solidFill>
                      <a:prstDash val="solid"/>
                    </a:lnL>
                    <a:lnR w="9525">
                      <a:solidFill>
                        <a:srgbClr val="E9E8E8"/>
                      </a:solidFill>
                      <a:prstDash val="solid"/>
                    </a:lnR>
                    <a:lnT w="9525">
                      <a:solidFill>
                        <a:srgbClr val="E9E8E8"/>
                      </a:solidFill>
                      <a:prstDash val="solid"/>
                    </a:lnT>
                    <a:lnB w="9525">
                      <a:solidFill>
                        <a:srgbClr val="E9E8E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Строчные</a:t>
                      </a:r>
                      <a:endParaRPr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26034" marB="0">
                    <a:lnL w="9525">
                      <a:solidFill>
                        <a:srgbClr val="E9E8E8"/>
                      </a:solidFill>
                      <a:prstDash val="solid"/>
                    </a:lnL>
                    <a:lnR w="9525">
                      <a:solidFill>
                        <a:srgbClr val="E9E8E8"/>
                      </a:solidFill>
                      <a:prstDash val="solid"/>
                    </a:lnR>
                    <a:lnT w="9525">
                      <a:solidFill>
                        <a:srgbClr val="E9E8E8"/>
                      </a:solidFill>
                      <a:prstDash val="solid"/>
                    </a:lnT>
                    <a:lnB w="9525">
                      <a:solidFill>
                        <a:srgbClr val="E9E8E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7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i="1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&lt;header&gt;</a:t>
                      </a:r>
                      <a:endParaRPr sz="2400" i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&lt;h1&gt;</a:t>
                      </a:r>
                      <a:endParaRPr sz="2400" i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&lt;h2&gt;</a:t>
                      </a:r>
                      <a:endParaRPr sz="2400" i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&lt;h3&gt;</a:t>
                      </a:r>
                      <a:endParaRPr sz="2400" i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spc="-1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&lt;nav&gt;</a:t>
                      </a:r>
                      <a:endParaRPr sz="2400" i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spc="-1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&lt;footer&gt;</a:t>
                      </a:r>
                      <a:endParaRPr sz="2400" i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&lt;article&gt;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i="1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&lt;section&gt;</a:t>
                      </a:r>
                      <a:endParaRPr sz="2400" i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1115" marB="0">
                    <a:lnL w="9525">
                      <a:solidFill>
                        <a:srgbClr val="E9E8E8"/>
                      </a:solidFill>
                      <a:prstDash val="solid"/>
                    </a:lnL>
                    <a:lnR w="9525">
                      <a:solidFill>
                        <a:srgbClr val="E9E8E8"/>
                      </a:solidFill>
                      <a:prstDash val="solid"/>
                    </a:lnR>
                    <a:lnT w="9525">
                      <a:solidFill>
                        <a:srgbClr val="E9E8E8"/>
                      </a:solidFill>
                      <a:prstDash val="solid"/>
                    </a:lnT>
                    <a:lnB w="9525">
                      <a:solidFill>
                        <a:srgbClr val="E9E8E8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i="1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&lt;p&gt;</a:t>
                      </a:r>
                      <a:endParaRPr sz="2400" i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&lt;ul&gt;</a:t>
                      </a:r>
                      <a:endParaRPr sz="2400" i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&lt;ol&gt;</a:t>
                      </a:r>
                      <a:endParaRPr sz="2400" i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&lt;li&gt;</a:t>
                      </a:r>
                      <a:endParaRPr sz="2400" i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i="1" spc="-1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&lt;blockquote&gt;</a:t>
                      </a:r>
                      <a:endParaRPr sz="2400" i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1115" marB="0">
                    <a:lnL w="9525">
                      <a:solidFill>
                        <a:srgbClr val="E9E8E8"/>
                      </a:solidFill>
                      <a:prstDash val="solid"/>
                    </a:lnL>
                    <a:lnR w="9525">
                      <a:solidFill>
                        <a:srgbClr val="E9E8E8"/>
                      </a:solidFill>
                      <a:prstDash val="solid"/>
                    </a:lnR>
                    <a:lnT w="9525">
                      <a:solidFill>
                        <a:srgbClr val="E9E8E8"/>
                      </a:solidFill>
                      <a:prstDash val="solid"/>
                    </a:lnT>
                    <a:lnB w="9525">
                      <a:solidFill>
                        <a:srgbClr val="E9E8E8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i="1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&lt;a&gt;</a:t>
                      </a:r>
                      <a:endParaRPr sz="2400" i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i="1" spc="-1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&lt;strong&gt;</a:t>
                      </a:r>
                      <a:endParaRPr sz="2400" i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&lt;em&gt;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&lt;q&gt;</a:t>
                      </a:r>
                      <a:endParaRPr sz="2400" i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i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&lt;abbr&gt;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&lt;small&gt;</a:t>
                      </a:r>
                      <a:endParaRPr sz="2400" i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1115" marB="0">
                    <a:lnL w="9525">
                      <a:solidFill>
                        <a:srgbClr val="E9E8E8"/>
                      </a:solidFill>
                      <a:prstDash val="solid"/>
                    </a:lnL>
                    <a:lnR w="9525">
                      <a:solidFill>
                        <a:srgbClr val="E9E8E8"/>
                      </a:solidFill>
                      <a:prstDash val="solid"/>
                    </a:lnR>
                    <a:lnT w="9525">
                      <a:solidFill>
                        <a:srgbClr val="E9E8E8"/>
                      </a:solidFill>
                      <a:prstDash val="solid"/>
                    </a:lnT>
                    <a:lnB w="9525">
                      <a:solidFill>
                        <a:srgbClr val="E9E8E8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9552" y="5373216"/>
            <a:ext cx="53285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&lt;div&gt;</a:t>
            </a:r>
            <a:r>
              <a:rPr sz="2400" b="1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b="1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2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b="1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&lt;span&gt;</a:t>
            </a:r>
            <a:endParaRPr sz="24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</a:t>
            </a:r>
            <a:r>
              <a:rPr lang="ru-RU" sz="3200" b="1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теги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0" y="836712"/>
            <a:ext cx="8712968" cy="511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795" indent="-343535" algn="just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i="1" spc="-1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&lt;header&gt;</a:t>
            </a:r>
            <a:r>
              <a:rPr sz="2800" spc="2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</a:t>
            </a:r>
            <a:r>
              <a:rPr sz="2800" spc="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b="1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первого</a:t>
            </a:r>
            <a:r>
              <a:rPr sz="2800" b="1" spc="2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элемента </a:t>
            </a:r>
            <a:r>
              <a:rPr sz="2800" spc="-5" dirty="0" err="1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страницы</a:t>
            </a:r>
            <a:r>
              <a:rPr sz="2800" spc="-5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280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который</a:t>
            </a:r>
            <a:r>
              <a:rPr sz="2800" spc="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включать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себя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логотип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слоган;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i="1" spc="-1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&lt;nav&gt;</a:t>
            </a:r>
            <a:r>
              <a:rPr sz="2800" spc="1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списка</a:t>
            </a:r>
            <a:r>
              <a:rPr sz="2800" spc="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b="1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ссылок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которые</a:t>
            </a:r>
            <a:r>
              <a:rPr sz="2800" spc="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ведут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sz="2800" spc="-6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разные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страницы</a:t>
            </a:r>
            <a:r>
              <a:rPr sz="2800" spc="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сайта;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i="1" spc="-1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&lt;h1&gt;</a:t>
            </a:r>
            <a:r>
              <a:rPr sz="2800" spc="4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</a:t>
            </a:r>
            <a:r>
              <a:rPr sz="2800" spc="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заголовка</a:t>
            </a:r>
            <a:r>
              <a:rPr sz="2800" spc="-2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страницы;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894715" indent="-343535" algn="just">
              <a:lnSpc>
                <a:spcPct val="100000"/>
              </a:lnSpc>
              <a:spcBef>
                <a:spcPts val="6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i="1" spc="-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&lt;article&gt;</a:t>
            </a:r>
            <a:r>
              <a:rPr sz="2800" i="1" spc="1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2800" spc="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</a:t>
            </a:r>
            <a:r>
              <a:rPr sz="2800" spc="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 err="1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основного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 err="1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содержимого</a:t>
            </a:r>
            <a:r>
              <a:rPr lang="ru-RU" sz="2800" spc="-2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страницы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2800" spc="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вроде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статьи</a:t>
            </a:r>
            <a:r>
              <a:rPr sz="2800" spc="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блога;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1325880" indent="-343535" algn="just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i="1" spc="-2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&lt;footer&gt;</a:t>
            </a:r>
            <a:r>
              <a:rPr sz="2800" i="1" spc="1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 err="1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</a:t>
            </a:r>
            <a:r>
              <a:rPr sz="2800" spc="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b="1" spc="-15" dirty="0" err="1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последнего</a:t>
            </a:r>
            <a:r>
              <a:rPr lang="ru-RU" sz="2800" b="1" spc="-15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 err="1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элемента</a:t>
            </a:r>
            <a:r>
              <a:rPr sz="2800" spc="-15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62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страницы,</a:t>
            </a:r>
            <a:r>
              <a:rPr sz="2800" spc="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расположенного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внизу.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Структура</a:t>
            </a:r>
            <a:r>
              <a:rPr lang="ru-RU" sz="3200" b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типовой</a:t>
            </a:r>
            <a:r>
              <a:rPr lang="ru-RU" sz="3200" b="1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страницы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281880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9512" y="692696"/>
            <a:ext cx="8856984" cy="43390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Внутри</a:t>
            </a:r>
            <a:r>
              <a:rPr sz="2800" spc="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структурных</a:t>
            </a:r>
            <a:r>
              <a:rPr sz="2800" spc="5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 err="1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элементов</a:t>
            </a:r>
            <a:r>
              <a:rPr sz="2800" spc="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 err="1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обычно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5" dirty="0" err="1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находятся</a:t>
            </a:r>
            <a:r>
              <a:rPr sz="2800" spc="1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b="1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текстовые</a:t>
            </a:r>
            <a:r>
              <a:rPr sz="2800" b="1" spc="2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элементы,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призванные </a:t>
            </a:r>
            <a:r>
              <a:rPr sz="2800" spc="-6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 err="1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определить</a:t>
            </a:r>
            <a:r>
              <a:rPr sz="2800" spc="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spc="-25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назначение</a:t>
            </a:r>
            <a:r>
              <a:rPr sz="2800" b="1" spc="3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 err="1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содержимого</a:t>
            </a:r>
            <a:r>
              <a:rPr sz="2800" spc="-15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800" spc="-15" dirty="0" smtClean="0">
              <a:solidFill>
                <a:srgbClr val="0909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2800" lvl="1" indent="-343535" algn="just">
              <a:spcBef>
                <a:spcPts val="6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i="1" spc="-1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&lt;p&gt;</a:t>
            </a:r>
            <a:r>
              <a:rPr sz="280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28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абзацев;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2800" lvl="1" indent="-343535" algn="just">
              <a:spcBef>
                <a:spcPts val="6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i="1" spc="-1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&lt;ul&gt;</a:t>
            </a:r>
            <a:r>
              <a:rPr sz="2800" spc="1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(неупорядоченных)</a:t>
            </a:r>
            <a:r>
              <a:rPr sz="2800" spc="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списков;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2800" lvl="1" indent="-343535" algn="just">
              <a:spcBef>
                <a:spcPts val="6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i="1" spc="-1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&lt;ol&gt;</a:t>
            </a:r>
            <a:r>
              <a:rPr sz="2800" i="1" spc="-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(упорядоченных)</a:t>
            </a:r>
            <a:r>
              <a:rPr sz="2800" spc="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списков;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2800" lvl="1" indent="-343535" algn="just">
              <a:spcBef>
                <a:spcPts val="6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i="1" spc="-1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&lt;li&gt;</a:t>
            </a:r>
            <a:r>
              <a:rPr sz="2800" spc="2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sz="2800" spc="-3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отдельных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пунктов</a:t>
            </a:r>
            <a:r>
              <a:rPr sz="2800" spc="2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списка;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2800" lvl="1" indent="-343535" algn="just">
              <a:spcBef>
                <a:spcPts val="68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i="1" spc="-1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&lt;blockquote&gt;</a:t>
            </a:r>
            <a:r>
              <a:rPr sz="2800" spc="1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2800" spc="-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цитат.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Блочные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элементы текста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48363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804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sz="3200" b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Три слона» </a:t>
            </a:r>
            <a:r>
              <a:rPr lang="en-US" sz="3200" b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web-</a:t>
            </a:r>
            <a:r>
              <a:rPr lang="ru-RU" sz="3200" b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разработки</a:t>
            </a:r>
            <a:endParaRPr lang="ru-RU" sz="3200" b="1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204439"/>
              </p:ext>
            </p:extLst>
          </p:nvPr>
        </p:nvGraphicFramePr>
        <p:xfrm>
          <a:off x="274542" y="1268760"/>
          <a:ext cx="8594916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9517415" imgH="4869109" progId="Visio.Drawing.15">
                  <p:embed/>
                </p:oleObj>
              </mc:Choice>
              <mc:Fallback>
                <p:oleObj name="Visio" r:id="rId3" imgW="9517415" imgH="48691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42" y="1268760"/>
                        <a:ext cx="8594916" cy="4392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86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1196752"/>
            <a:ext cx="8424936" cy="3721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Поскольку </a:t>
            </a:r>
            <a:r>
              <a:rPr sz="24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текстовые элементы 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могут </a:t>
            </a:r>
            <a:r>
              <a:rPr sz="24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быть 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длинными, </a:t>
            </a:r>
            <a:r>
              <a:rPr sz="24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 с </a:t>
            </a:r>
            <a:r>
              <a:rPr sz="2400" spc="-53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разным</a:t>
            </a:r>
            <a:r>
              <a:rPr sz="2400" spc="-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содержанием,</a:t>
            </a:r>
            <a:r>
              <a:rPr sz="2400" spc="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b="1" spc="-5" dirty="0" err="1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строчные</a:t>
            </a:r>
            <a:r>
              <a:rPr sz="2400" b="1" spc="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 err="1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элементы</a:t>
            </a:r>
            <a:r>
              <a:rPr lang="ru-RU" sz="2400" spc="-1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 err="1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позволяют</a:t>
            </a:r>
            <a:r>
              <a:rPr sz="2400" spc="-2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spc="-1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форматировать</a:t>
            </a:r>
            <a:r>
              <a:rPr sz="2400" b="1" spc="5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части</a:t>
            </a:r>
            <a:r>
              <a:rPr sz="2400" spc="-3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 err="1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текста</a:t>
            </a:r>
            <a:r>
              <a:rPr sz="2400" spc="-1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400" spc="-10" dirty="0" smtClean="0">
              <a:solidFill>
                <a:srgbClr val="0909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just">
              <a:lnSpc>
                <a:spcPct val="100000"/>
              </a:lnSpc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2800" lvl="1" indent="-343535" algn="just">
              <a:spcBef>
                <a:spcPts val="58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400" i="1" spc="-1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&lt;strong&gt;</a:t>
            </a:r>
            <a:r>
              <a:rPr sz="2400" i="1" spc="-2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2400" spc="-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b="1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важных</a:t>
            </a:r>
            <a:r>
              <a:rPr sz="2400" b="1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слов;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2800" lvl="1" indent="-343535" algn="just">
              <a:spcBef>
                <a:spcPts val="5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400" i="1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&lt;em&gt;</a:t>
            </a:r>
            <a:r>
              <a:rPr sz="2400" spc="-2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2400" spc="-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i="1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выделенния</a:t>
            </a:r>
            <a:r>
              <a:rPr sz="2400" i="1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слов;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2800" lvl="1" indent="-343535" algn="just">
              <a:spcBef>
                <a:spcPts val="5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400" i="1" spc="-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&lt;a&gt;</a:t>
            </a:r>
            <a:r>
              <a:rPr sz="2400" spc="-1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2400" spc="-3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ссылок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2800" lvl="1" indent="-343535" algn="just">
              <a:spcBef>
                <a:spcPts val="5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400" i="1" spc="-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&lt;small&gt;</a:t>
            </a:r>
            <a:r>
              <a:rPr sz="2400" i="1" spc="-1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24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i="1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выделения</a:t>
            </a:r>
            <a:r>
              <a:rPr sz="2400" i="1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менее </a:t>
            </a:r>
            <a:r>
              <a:rPr sz="24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важных слов;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12800" lvl="1" indent="-343535" algn="just">
              <a:spcBef>
                <a:spcPts val="58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400" i="1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&lt;abbr&gt;</a:t>
            </a:r>
            <a:r>
              <a:rPr sz="2400" i="1" spc="-1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24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аббревиатур,</a:t>
            </a:r>
            <a:r>
              <a:rPr sz="2400" spc="-2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вроде</a:t>
            </a:r>
            <a:r>
              <a:rPr sz="2400" spc="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i="1" u="heavy" spc="-5" dirty="0">
                <a:solidFill>
                  <a:srgbClr val="090909"/>
                </a:solidFill>
                <a:uFill>
                  <a:solidFill>
                    <a:srgbClr val="090909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W3C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Строчные</a:t>
            </a:r>
            <a:r>
              <a:rPr lang="ru-RU" sz="3200" b="1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850217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692696"/>
            <a:ext cx="8496944" cy="36516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Когда</a:t>
            </a:r>
            <a:r>
              <a:rPr sz="2800" spc="-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ни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семантический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3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подходит </a:t>
            </a:r>
            <a:r>
              <a:rPr sz="2800" spc="-2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 err="1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содержимого</a:t>
            </a:r>
            <a:r>
              <a:rPr sz="28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2800" spc="-5" dirty="0" err="1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</a:t>
            </a:r>
            <a:r>
              <a:rPr sz="280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всё </a:t>
            </a:r>
            <a:r>
              <a:rPr sz="2800" spc="-10" dirty="0" err="1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ещё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25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</a:t>
            </a:r>
            <a:r>
              <a:rPr sz="2800" spc="-2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вставить </a:t>
            </a:r>
            <a:r>
              <a:rPr sz="28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 </a:t>
            </a:r>
            <a:r>
              <a:rPr sz="2800" i="1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sz="2800" spc="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(в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целях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группирования</a:t>
            </a:r>
            <a:r>
              <a:rPr sz="2800" spc="4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  <a:r>
              <a:rPr sz="2800" spc="-6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стилизации),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 err="1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</a:t>
            </a:r>
            <a:r>
              <a:rPr sz="2800" spc="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 err="1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</a:t>
            </a:r>
            <a:r>
              <a:rPr lang="ru-RU" sz="2800" spc="-2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</a:t>
            </a:r>
            <a:r>
              <a:rPr sz="2800" spc="-5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остановиться</a:t>
            </a:r>
            <a:r>
              <a:rPr sz="2800" spc="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одном</a:t>
            </a:r>
            <a:r>
              <a:rPr sz="28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двух </a:t>
            </a:r>
            <a:r>
              <a:rPr sz="2800" b="1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общих</a:t>
            </a:r>
            <a:r>
              <a:rPr sz="2800" b="1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 err="1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элементов</a:t>
            </a:r>
            <a:r>
              <a:rPr sz="2800" spc="-15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800" spc="-15" dirty="0" smtClean="0">
              <a:solidFill>
                <a:srgbClr val="0909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i="1" spc="-1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&lt;div&gt;</a:t>
            </a:r>
            <a:r>
              <a:rPr sz="2800" spc="3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sz="28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блочных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элементов;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i="1" spc="-1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&lt;span&gt;</a:t>
            </a:r>
            <a:r>
              <a:rPr sz="2800" spc="3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2800" spc="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строчных</a:t>
            </a:r>
            <a:r>
              <a:rPr sz="2800" spc="2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элементов.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Обёртки</a:t>
            </a:r>
            <a:r>
              <a:rPr lang="ru-RU" sz="3200" b="1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элементов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10224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649288"/>
            <a:ext cx="8784976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0979" indent="80645">
              <a:lnSpc>
                <a:spcPct val="100000"/>
              </a:lnSpc>
              <a:spcBef>
                <a:spcPts val="95"/>
              </a:spcBef>
            </a:pPr>
            <a:r>
              <a:rPr sz="2800" i="1" spc="-40" dirty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</a:t>
            </a:r>
            <a:r>
              <a:rPr sz="2800" i="1" spc="-40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sz="2800" i="1" spc="-15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&lt;strong&gt;</a:t>
            </a:r>
            <a:r>
              <a:rPr lang="ru-RU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Билл Гейтс</a:t>
            </a:r>
            <a:r>
              <a:rPr sz="2800" i="1" spc="-20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800" i="1" spc="-20" dirty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strong&gt;</a:t>
            </a:r>
            <a:r>
              <a:rPr sz="2800" spc="25" dirty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1981</a:t>
            </a:r>
            <a:r>
              <a:rPr sz="280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г. </a:t>
            </a:r>
            <a:r>
              <a:rPr sz="28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сказал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</a:t>
            </a:r>
            <a:r>
              <a:rPr sz="28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оперативную</a:t>
            </a:r>
            <a:r>
              <a:rPr sz="28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память:</a:t>
            </a:r>
            <a:r>
              <a:rPr sz="280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5" dirty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&lt;q&gt;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640</a:t>
            </a:r>
            <a:r>
              <a:rPr sz="28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килобайт </a:t>
            </a:r>
            <a:r>
              <a:rPr sz="2800" spc="-6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должно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хватить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любых</a:t>
            </a:r>
            <a:r>
              <a:rPr sz="28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</a:t>
            </a:r>
            <a:r>
              <a:rPr sz="28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2800" i="1" spc="-5" dirty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&lt;/q&gt;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2800" i="1" spc="-5" dirty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&lt;/p&gt;</a:t>
            </a:r>
            <a:endParaRPr sz="2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2800" spc="-2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данном</a:t>
            </a:r>
            <a:r>
              <a:rPr sz="2800" spc="-2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случае</a:t>
            </a:r>
            <a:r>
              <a:rPr sz="2800" spc="-5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800" spc="-5" dirty="0" smtClean="0">
              <a:solidFill>
                <a:srgbClr val="0909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i="1" spc="-1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&lt;p&gt;</a:t>
            </a:r>
            <a:r>
              <a:rPr sz="2800" spc="1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sz="2800" spc="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b="1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родительский</a:t>
            </a:r>
            <a:r>
              <a:rPr sz="2800" b="1" spc="3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</a:t>
            </a:r>
            <a:r>
              <a:rPr sz="2800" spc="-3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2800" spc="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1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&lt;strong&gt;</a:t>
            </a:r>
            <a:r>
              <a:rPr sz="2800" spc="4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sz="2800" i="1" spc="-1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&lt;q&gt;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i="1" spc="-2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&lt;strong&gt;</a:t>
            </a:r>
            <a:r>
              <a:rPr sz="2800" spc="3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sz="2800" spc="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1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&lt;q&gt;</a:t>
            </a:r>
            <a:r>
              <a:rPr sz="2800" spc="2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sz="28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b="1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дочерние</a:t>
            </a:r>
            <a:r>
              <a:rPr sz="2800" b="1" spc="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элементы 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2800" spc="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1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&lt;р&gt;</a:t>
            </a:r>
            <a:r>
              <a:rPr sz="28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i="1" spc="-2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&lt;strong&gt;</a:t>
            </a:r>
            <a:r>
              <a:rPr sz="2800" i="1" spc="3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sz="2800" spc="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&lt;q&gt;</a:t>
            </a:r>
            <a:r>
              <a:rPr sz="2800" spc="20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</a:t>
            </a:r>
            <a:r>
              <a:rPr sz="2800" b="1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братские</a:t>
            </a:r>
            <a:r>
              <a:rPr sz="2800" b="1" spc="4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элементы.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Вложения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810987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0" y="1770315"/>
            <a:ext cx="3947536" cy="22987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&lt;!--</a:t>
            </a:r>
            <a:r>
              <a:rPr sz="2000" spc="-10" dirty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 err="1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</a:t>
            </a:r>
            <a:r>
              <a:rPr sz="2000" spc="-5" dirty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 smtClean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НЕВЕРН</a:t>
            </a:r>
            <a:r>
              <a:rPr lang="ru-RU" sz="2000" spc="-5" dirty="0" smtClean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АЯ</a:t>
            </a:r>
            <a:r>
              <a:rPr sz="2000" spc="-15" dirty="0" smtClean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spc="-5" dirty="0" smtClean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разметка</a:t>
            </a:r>
            <a:r>
              <a:rPr sz="2000" spc="-5" dirty="0" smtClean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sz="2000" spc="-15" dirty="0" smtClean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--&gt;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000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p&gt;</a:t>
            </a:r>
            <a:r>
              <a:rPr sz="20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Этот</a:t>
            </a:r>
            <a:r>
              <a:rPr sz="20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</a:t>
            </a:r>
            <a:r>
              <a:rPr sz="20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sz="20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</a:t>
            </a:r>
            <a:r>
              <a:rPr sz="20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 </a:t>
            </a:r>
            <a:r>
              <a:rPr sz="2000" spc="-10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работать, потому </a:t>
            </a:r>
            <a:r>
              <a:rPr sz="20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тег 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</a:t>
            </a:r>
            <a:r>
              <a:rPr sz="20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</a:t>
            </a:r>
            <a:r>
              <a:rPr lang="ru-RU" sz="20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sz="20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внутри абзаца</a:t>
            </a:r>
            <a:r>
              <a:rPr sz="20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sz="20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000" dirty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strong&gt;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</a:t>
            </a:r>
            <a:r>
              <a:rPr sz="20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закры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 </a:t>
            </a:r>
            <a:r>
              <a:rPr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только</a:t>
            </a:r>
            <a:r>
              <a:rPr sz="2000" spc="-4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</a:t>
            </a:r>
            <a:r>
              <a:rPr sz="20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абзаца</a:t>
            </a:r>
            <a:r>
              <a:rPr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2000" spc="-5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000" spc="-5" dirty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p&gt;&lt;/strong&gt;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8024" y="1770315"/>
            <a:ext cx="4229983" cy="22987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&lt;!--</a:t>
            </a:r>
            <a:r>
              <a:rPr sz="2000" spc="-20" dirty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 err="1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</a:t>
            </a:r>
            <a:r>
              <a:rPr sz="2000" spc="-5" dirty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 err="1" smtClean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правильн</a:t>
            </a:r>
            <a:r>
              <a:rPr lang="ru-RU" sz="2000" spc="-5" dirty="0" err="1" smtClean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ая</a:t>
            </a:r>
            <a:r>
              <a:rPr sz="2000" spc="-10" dirty="0" smtClean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spc="-5" dirty="0" smtClean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разметка</a:t>
            </a:r>
            <a:r>
              <a:rPr sz="2000" spc="-5" dirty="0" smtClean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.--&gt;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42418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000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p&gt;</a:t>
            </a:r>
            <a:r>
              <a:rPr sz="20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Этот</a:t>
            </a:r>
            <a:r>
              <a:rPr sz="20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 </a:t>
            </a:r>
            <a:r>
              <a:rPr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</a:t>
            </a:r>
            <a:r>
              <a:rPr lang="ru-RU" sz="20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работать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20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потому</a:t>
            </a:r>
            <a:r>
              <a:rPr sz="20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</a:t>
            </a:r>
            <a:r>
              <a:rPr sz="20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</a:t>
            </a:r>
            <a:r>
              <a:rPr lang="ru-RU" sz="20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</a:t>
            </a:r>
            <a:r>
              <a:rPr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</a:t>
            </a:r>
            <a:r>
              <a:rPr lang="ru-RU" sz="20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sz="20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&lt;strong</a:t>
            </a:r>
            <a:r>
              <a:rPr sz="2000" spc="-5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ru-RU" sz="2000" spc="-5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закры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 </a:t>
            </a:r>
            <a:r>
              <a:rPr sz="2000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&lt;/strong&gt;</a:t>
            </a:r>
            <a:r>
              <a:rPr lang="ru-RU" sz="2000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правильно</a:t>
            </a:r>
            <a:r>
              <a:rPr lang="ru-RU" sz="20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внутри абзаца</a:t>
            </a:r>
            <a:r>
              <a:rPr sz="20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2000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000" dirty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p&gt;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Порядок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908626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1268760"/>
            <a:ext cx="8352928" cy="342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89610" indent="-343535" algn="just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Блочные </a:t>
            </a:r>
            <a:r>
              <a:rPr sz="24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элементы 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могут </a:t>
            </a:r>
            <a:r>
              <a:rPr sz="2400" spc="-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содержать </a:t>
            </a:r>
            <a:r>
              <a:rPr sz="24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блочные </a:t>
            </a:r>
            <a:r>
              <a:rPr sz="24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  <a:r>
              <a:rPr sz="2400" spc="-53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строчные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элементы.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318135" indent="-343535" algn="just">
              <a:lnSpc>
                <a:spcPct val="100000"/>
              </a:lnSpc>
              <a:spcBef>
                <a:spcPts val="58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ru-RU" sz="2400" b="1" spc="-2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sz="2400" b="1" spc="-5" dirty="0" err="1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трочные</a:t>
            </a:r>
            <a:r>
              <a:rPr sz="2400" b="1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элементы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могут</a:t>
            </a:r>
            <a:r>
              <a:rPr sz="2400" spc="-1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2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содержать</a:t>
            </a:r>
            <a:r>
              <a:rPr sz="2400" spc="-2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только </a:t>
            </a:r>
            <a:r>
              <a:rPr sz="2400" spc="-53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другие </a:t>
            </a:r>
            <a:r>
              <a:rPr sz="2400" i="1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строчные </a:t>
            </a:r>
            <a:r>
              <a:rPr sz="24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элементы </a:t>
            </a:r>
            <a:r>
              <a:rPr sz="24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(за 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исключением </a:t>
            </a:r>
            <a:r>
              <a:rPr sz="24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элемента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&lt;a&gt;</a:t>
            </a:r>
            <a:r>
              <a:rPr sz="24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32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&lt;!--</a:t>
            </a:r>
            <a:r>
              <a:rPr sz="2000" spc="-10" dirty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 err="1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</a:t>
            </a:r>
            <a:r>
              <a:rPr sz="2000" spc="5" dirty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spc="-5" dirty="0" smtClean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НЕПРАВИЛЬНАЯ</a:t>
            </a:r>
            <a:r>
              <a:rPr sz="2000" spc="-20" dirty="0" smtClean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разметка</a:t>
            </a:r>
            <a:r>
              <a:rPr sz="2000" dirty="0" smtClean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</a:t>
            </a:r>
            <a:r>
              <a:rPr sz="2000" spc="-5" dirty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:-(</a:t>
            </a:r>
            <a:r>
              <a:rPr sz="2000" spc="5" dirty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>
                <a:solidFill>
                  <a:srgbClr val="99998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--&gt;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285115" algn="just">
              <a:lnSpc>
                <a:spcPct val="100000"/>
              </a:lnSpc>
              <a:spcBef>
                <a:spcPts val="480"/>
              </a:spcBef>
            </a:pPr>
            <a:r>
              <a:rPr sz="2000" i="1" dirty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&lt;strong</a:t>
            </a:r>
            <a:r>
              <a:rPr sz="2000" i="1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sz="2000" i="1" spc="-5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&lt;p&gt;</a:t>
            </a:r>
            <a:r>
              <a:rPr lang="ru-RU" sz="20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Нельзя</a:t>
            </a:r>
            <a:r>
              <a:rPr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поместить</a:t>
            </a:r>
            <a:r>
              <a:rPr sz="20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абзац</a:t>
            </a:r>
            <a:r>
              <a:rPr sz="20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внутрь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тега</a:t>
            </a:r>
            <a:r>
              <a:rPr sz="20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20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i="1" spc="-5" dirty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000" i="1" spc="-5" dirty="0" smtClean="0">
                <a:solidFill>
                  <a:srgbClr val="3082B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strong&gt;</a:t>
            </a:r>
            <a:r>
              <a:rPr lang="ru-RU" sz="2000" spc="-5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Существует правило</a:t>
            </a:r>
            <a:r>
              <a:rPr sz="2000" spc="1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sz="2000" spc="2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 err="1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предок</a:t>
            </a:r>
            <a:r>
              <a:rPr lang="ru-RU" sz="2000" spc="-5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ru-RU" sz="2000" spc="-5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 err="1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потомок</a:t>
            </a:r>
            <a:r>
              <a:rPr sz="2000" spc="-5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sz="2000" spc="-5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родитель</a:t>
            </a:r>
            <a:r>
              <a:rPr lang="ru-RU" sz="200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ru-RU" sz="200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ребёнок</a:t>
            </a:r>
            <a:r>
              <a:rPr sz="20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20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братья.</a:t>
            </a:r>
            <a:r>
              <a:rPr sz="2000" spc="-1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</a:t>
            </a:r>
            <a:r>
              <a:rPr sz="20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иерархия</a:t>
            </a:r>
            <a:r>
              <a:rPr sz="20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 </a:t>
            </a:r>
            <a:r>
              <a:rPr sz="2000" dirty="0" err="1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полезна</a:t>
            </a:r>
            <a:r>
              <a:rPr sz="20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2000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i="1" dirty="0" smtClean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sz="2400" dirty="0">
                <a:solidFill>
                  <a:srgbClr val="0909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Вложения</a:t>
            </a:r>
            <a:r>
              <a:rPr lang="ru-RU" sz="3200" b="1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блоков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507062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44134" y="980728"/>
            <a:ext cx="5620236" cy="238847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http://htmlbook.ru/</a:t>
            </a:r>
            <a:endParaRPr sz="3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http://www.w3schools.com/</a:t>
            </a:r>
            <a:endParaRPr sz="3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https://htmlacademy.ru</a:t>
            </a:r>
            <a:endParaRPr sz="3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http://caniuse.com</a:t>
            </a:r>
            <a:r>
              <a:rPr sz="3200" i="1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/</a:t>
            </a:r>
            <a:endParaRPr sz="3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08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Полезные</a:t>
            </a:r>
            <a:r>
              <a:rPr lang="ru-RU" sz="3200" b="1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ресурсы</a:t>
            </a:r>
            <a:r>
              <a:rPr lang="ru-RU" sz="3200" b="1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</a:t>
            </a:r>
            <a:r>
              <a:rPr lang="ru-RU" sz="3200" b="1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203559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836712"/>
            <a:ext cx="7948930" cy="228588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</a:t>
            </a:r>
            <a:r>
              <a:rPr sz="3200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://</a:t>
            </a:r>
            <a:r>
              <a:rPr sz="3200" i="1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htmlreference.io/</a:t>
            </a:r>
            <a:endParaRPr sz="3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https://webref.ru/html</a:t>
            </a:r>
            <a:endParaRPr sz="3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sz="3200" i="1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developer.mozilla.org/ru/docs/Web/H</a:t>
            </a:r>
            <a:r>
              <a:rPr sz="3200" i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TML/Element</a:t>
            </a:r>
            <a:endParaRPr sz="3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70"/>
              </a:spcBef>
            </a:pP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Рекомендуемые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справочники</a:t>
            </a:r>
          </a:p>
        </p:txBody>
      </p:sp>
    </p:spTree>
    <p:extLst>
      <p:ext uri="{BB962C8B-B14F-4D97-AF65-F5344CB8AC3E}">
        <p14:creationId xmlns:p14="http://schemas.microsoft.com/office/powerpoint/2010/main" val="3511787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1640" y="764704"/>
            <a:ext cx="6480720" cy="479426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065" algn="ctr">
              <a:spcBef>
                <a:spcPts val="865"/>
              </a:spcBef>
              <a:tabLst>
                <a:tab pos="355600" algn="l"/>
                <a:tab pos="356235" algn="l"/>
              </a:tabLst>
            </a:pP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eading</a:t>
            </a:r>
          </a:p>
          <a:p>
            <a:pPr marL="12065">
              <a:lnSpc>
                <a:spcPct val="100000"/>
              </a:lnSpc>
              <a:spcBef>
                <a:spcPts val="865"/>
              </a:spcBef>
              <a:tabLst>
                <a:tab pos="355600" algn="l"/>
                <a:tab pos="356235" algn="l"/>
              </a:tabLst>
            </a:pPr>
            <a:endParaRPr lang="ru-RU" sz="3200" spc="-1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h1&gt;Заголовок&lt;/h1&gt;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&lt;h2&gt;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Заголовок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&lt;/h2&gt;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&lt;h3&gt;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Заголовок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&lt;/h3&gt;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&lt;h4&gt;</a:t>
            </a:r>
            <a:r>
              <a:rPr sz="20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Заголовок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&lt;/h4&gt;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&lt;h5&gt;</a:t>
            </a:r>
            <a:r>
              <a:rPr sz="1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Заголовок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&lt;/h5&gt;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&lt;h6&gt;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Заголовок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&lt;/h6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Заголовки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689044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5516" y="1052736"/>
            <a:ext cx="871296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60730" indent="-34353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&lt;p&gt;</a:t>
            </a:r>
            <a:r>
              <a:rPr sz="32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бзац</a:t>
            </a:r>
            <a:r>
              <a:rPr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/p&gt;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3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sz="3200" spc="-15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3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aragraph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</a:pPr>
            <a:endParaRPr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indent="-343535">
              <a:lnSpc>
                <a:spcPct val="100000"/>
              </a:lnSpc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Разры</a:t>
            </a:r>
            <a:r>
              <a:rPr sz="32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3200" i="1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3200" spc="-1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eak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Абзац</a:t>
            </a:r>
            <a:r>
              <a:rPr lang="ru-RU" sz="3200" b="1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разрыв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799515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0" y="908720"/>
            <a:ext cx="8640960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65530" indent="-34353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&lt;b&gt;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Жирны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й</a:t>
            </a:r>
            <a:r>
              <a:rPr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/b&gt;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3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3200" spc="-5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3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</a:t>
            </a:r>
            <a:r>
              <a:rPr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endParaRPr lang="ru-RU" sz="3200" spc="-2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106553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1577340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&lt;i&gt;</a:t>
            </a:r>
            <a:r>
              <a:rPr sz="32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урси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/i&gt;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3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sz="3200" spc="-1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talic</a:t>
            </a:r>
            <a:r>
              <a:rPr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endParaRPr lang="ru-RU" sz="3200" spc="-2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1577340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&lt;u&gt;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Подчеркнутый</a:t>
            </a:r>
            <a:r>
              <a:rPr sz="32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&lt;/u&gt;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nderlined</a:t>
            </a:r>
            <a:r>
              <a:rPr sz="3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</a:t>
            </a:r>
            <a:r>
              <a:rPr lang="ru-RU" sz="3200" b="1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22144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804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слову о комментариях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836712"/>
            <a:ext cx="748883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algn="just">
              <a:lnSpc>
                <a:spcPct val="115000"/>
              </a:lnSpc>
              <a:spcAft>
                <a:spcPts val="0"/>
              </a:spcAft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в 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&lt;!-- Текст комментария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--&gt;;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340" algn="just">
              <a:lnSpc>
                <a:spcPct val="115000"/>
              </a:lnSpc>
              <a:spcAft>
                <a:spcPts val="0"/>
              </a:spcAft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340" algn="just">
              <a:lnSpc>
                <a:spcPct val="115000"/>
              </a:lnSpc>
              <a:spcAft>
                <a:spcPts val="0"/>
              </a:spcAft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в 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//Текст комментария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340" algn="just">
              <a:lnSpc>
                <a:spcPct val="115000"/>
              </a:lnSpc>
              <a:spcAft>
                <a:spcPts val="0"/>
              </a:spcAft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0340" algn="just">
              <a:lnSpc>
                <a:spcPct val="115000"/>
              </a:lnSpc>
              <a:spcAft>
                <a:spcPts val="0"/>
              </a:spcAft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в 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/*Текст комментария*/.</a:t>
            </a:r>
          </a:p>
        </p:txBody>
      </p:sp>
    </p:spTree>
    <p:extLst>
      <p:ext uri="{BB962C8B-B14F-4D97-AF65-F5344CB8AC3E}">
        <p14:creationId xmlns:p14="http://schemas.microsoft.com/office/powerpoint/2010/main" val="2894451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0" y="1052736"/>
            <a:ext cx="8640960" cy="16062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sz="3200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sz="3200" spc="-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sz="32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строчный</a:t>
            </a:r>
            <a:r>
              <a:rPr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3200" i="1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sz="3200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3200" spc="-1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scripts</a:t>
            </a:r>
            <a:endParaRPr lang="ru-RU" sz="3200" spc="-1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13970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&lt;sup&gt;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Надстрочный</a:t>
            </a:r>
            <a:r>
              <a:rPr sz="32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&lt;/sup&gt;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spc="-7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3200" spc="-1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erscripts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Индексный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746496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49275"/>
              </p:ext>
            </p:extLst>
          </p:nvPr>
        </p:nvGraphicFramePr>
        <p:xfrm>
          <a:off x="395536" y="1268760"/>
          <a:ext cx="8640960" cy="4567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9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705">
                <a:tc>
                  <a:txBody>
                    <a:bodyPr/>
                    <a:lstStyle/>
                    <a:p>
                      <a:pPr marL="374650" indent="-343535">
                        <a:lnSpc>
                          <a:spcPts val="3540"/>
                        </a:lnSpc>
                        <a:buFont typeface="Microsoft Sans Serif"/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3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endParaRPr sz="3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540"/>
                        </a:lnSpc>
                      </a:pPr>
                      <a:r>
                        <a:rPr sz="3200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&amp;lt;</a:t>
                      </a:r>
                      <a:r>
                        <a:rPr sz="3200" spc="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3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или</a:t>
                      </a:r>
                      <a:r>
                        <a:rPr sz="3200" spc="-4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3200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&amp;#60;</a:t>
                      </a:r>
                      <a:endParaRPr sz="3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82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155"/>
                        </a:spcBef>
                        <a:buFont typeface="Microsoft Sans Serif"/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3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sz="3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200" spc="-1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&amp;gt;</a:t>
                      </a:r>
                      <a:r>
                        <a:rPr sz="3200" spc="-2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3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или</a:t>
                      </a:r>
                      <a:r>
                        <a:rPr sz="3200" spc="-2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3200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&amp;#62;</a:t>
                      </a:r>
                      <a:endParaRPr sz="3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1968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166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150"/>
                        </a:spcBef>
                        <a:buFont typeface="Microsoft Sans Serif"/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3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endParaRPr sz="3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&amp;quot;</a:t>
                      </a:r>
                      <a:r>
                        <a:rPr sz="3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или</a:t>
                      </a:r>
                      <a:r>
                        <a:rPr sz="3200" spc="-4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3200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&amp;#34;</a:t>
                      </a:r>
                      <a:endParaRPr sz="3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15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quot</a:t>
                      </a:r>
                      <a:r>
                        <a:rPr sz="3200" spc="-1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sz="3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77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155"/>
                        </a:spcBef>
                        <a:buFont typeface="Microsoft Sans Serif"/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3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</a:t>
                      </a:r>
                      <a:endParaRPr sz="3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200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&amp;amp;</a:t>
                      </a:r>
                      <a:r>
                        <a:rPr sz="3200" spc="-1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3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или</a:t>
                      </a:r>
                      <a:r>
                        <a:rPr sz="3200" spc="-3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3200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&amp;#38;</a:t>
                      </a:r>
                      <a:endParaRPr sz="3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200" spc="-1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amp</a:t>
                      </a:r>
                      <a:r>
                        <a:rPr sz="3200" spc="-1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ersand</a:t>
                      </a:r>
                      <a:endParaRPr sz="3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701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Microsoft Sans Serif"/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3200" dirty="0">
                          <a:latin typeface="Symbol"/>
                          <a:cs typeface="Symbol"/>
                        </a:rPr>
                        <a:t></a:t>
                      </a:r>
                      <a:endParaRPr sz="3200">
                        <a:latin typeface="Symbol"/>
                        <a:cs typeface="Symbo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spc="-1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&amp;copy;</a:t>
                      </a:r>
                      <a:r>
                        <a:rPr sz="3200" spc="-2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3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или</a:t>
                      </a:r>
                      <a:r>
                        <a:rPr sz="3200" spc="-4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3200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&amp;#169;</a:t>
                      </a:r>
                      <a:endParaRPr sz="3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spc="-1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copy</a:t>
                      </a:r>
                      <a:r>
                        <a:rPr sz="3200" spc="-1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right</a:t>
                      </a:r>
                      <a:endParaRPr sz="3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109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Microsoft Sans Serif"/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3200" dirty="0">
                          <a:latin typeface="Symbol"/>
                          <a:cs typeface="Symbol"/>
                        </a:rPr>
                        <a:t></a:t>
                      </a:r>
                      <a:endParaRPr sz="3200">
                        <a:latin typeface="Symbol"/>
                        <a:cs typeface="Symbo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spc="-1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&amp;trade;</a:t>
                      </a:r>
                      <a:r>
                        <a:rPr sz="3200" spc="-2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3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или</a:t>
                      </a:r>
                      <a:r>
                        <a:rPr sz="3200" spc="-3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3200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&amp;#153;</a:t>
                      </a:r>
                      <a:endParaRPr sz="3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spc="-1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trade</a:t>
                      </a:r>
                      <a:r>
                        <a:rPr sz="3200" spc="-1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mark</a:t>
                      </a:r>
                      <a:endParaRPr sz="3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0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3200" dirty="0">
                          <a:latin typeface="Microsoft Sans Serif"/>
                          <a:cs typeface="Microsoft Sans Serif"/>
                        </a:rPr>
                        <a:t>•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3200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&amp;nbsp;</a:t>
                      </a:r>
                      <a:r>
                        <a:rPr sz="3200" spc="-1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3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или</a:t>
                      </a:r>
                      <a:r>
                        <a:rPr sz="3200" spc="-2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3200" spc="-5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&amp;#32;</a:t>
                      </a:r>
                      <a:endParaRPr sz="3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32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</a:t>
                      </a:r>
                      <a:r>
                        <a:rPr sz="3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</a:t>
                      </a:r>
                      <a:r>
                        <a:rPr sz="3200" spc="-3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3200" spc="-1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r>
                        <a:rPr sz="3200" spc="-1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reak</a:t>
                      </a:r>
                      <a:r>
                        <a:rPr sz="3200" spc="-6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sz="32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</a:t>
                      </a:r>
                      <a:r>
                        <a:rPr sz="3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ace</a:t>
                      </a: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589">
                <a:tc>
                  <a:txBody>
                    <a:bodyPr/>
                    <a:lstStyle/>
                    <a:p>
                      <a:pPr marL="374650" indent="-343535">
                        <a:lnSpc>
                          <a:spcPct val="100000"/>
                        </a:lnSpc>
                        <a:spcBef>
                          <a:spcPts val="150"/>
                        </a:spcBef>
                        <a:buFont typeface="Microsoft Sans Serif"/>
                        <a:buChar char="•"/>
                        <a:tabLst>
                          <a:tab pos="374650" algn="l"/>
                          <a:tab pos="375285" algn="l"/>
                        </a:tabLst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…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Специальные</a:t>
            </a:r>
            <a:r>
              <a:rPr lang="ru-RU" sz="3200" b="1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370437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836712"/>
            <a:ext cx="4824536" cy="29488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sz="28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</a:t>
            </a:r>
            <a:r>
              <a:rPr lang="ru-RU"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тся</a:t>
            </a:r>
            <a:r>
              <a:rPr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6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двумя</a:t>
            </a:r>
            <a:r>
              <a:rPr sz="28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способами</a:t>
            </a:r>
            <a:r>
              <a:rPr lang="ru-RU"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sz="24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помощью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56285" marR="151130">
              <a:lnSpc>
                <a:spcPct val="100000"/>
              </a:lnSpc>
            </a:pPr>
            <a:r>
              <a:rPr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</a:t>
            </a:r>
            <a:r>
              <a:rPr sz="2400" spc="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стна</a:t>
            </a:r>
            <a:r>
              <a:rPr sz="2400" spc="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</a:t>
            </a:r>
            <a:r>
              <a:rPr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</a:t>
            </a:r>
            <a:r>
              <a:rPr sz="24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sz="2400" spc="-3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ерично</a:t>
            </a:r>
            <a:r>
              <a:rPr sz="2400" spc="-3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</a:t>
            </a:r>
            <a:r>
              <a:rPr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3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кода</a:t>
            </a:r>
            <a:r>
              <a:rPr lang="ru-RU" sz="2400" spc="-3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</a:t>
            </a:r>
            <a:r>
              <a:rPr sz="24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названию</a:t>
            </a:r>
          </a:p>
          <a:p>
            <a:pPr marL="756285">
              <a:lnSpc>
                <a:spcPct val="100000"/>
              </a:lnSpc>
            </a:pPr>
            <a:r>
              <a:rPr sz="2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некоторых</a:t>
            </a:r>
            <a:r>
              <a:rPr sz="2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цветов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0032" y="831874"/>
            <a:ext cx="39604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Цветовая</a:t>
            </a:r>
            <a:r>
              <a:rPr sz="28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</a:t>
            </a:r>
            <a:r>
              <a:rPr sz="28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RGB</a:t>
            </a:r>
            <a:endParaRPr sz="2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6096" y="1412776"/>
            <a:ext cx="3155156" cy="315515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20701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0" y="692696"/>
            <a:ext cx="8784976" cy="557524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Три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цветовых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составляющих</a:t>
            </a:r>
            <a:endParaRPr lang="ru-RU" sz="3200" spc="-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spcBef>
                <a:spcPts val="894"/>
              </a:spcBef>
              <a:tabLst>
                <a:tab pos="355600" algn="l"/>
                <a:tab pos="356235" algn="l"/>
              </a:tabLst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00AF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sz="2800" spc="-20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</a:t>
            </a:r>
            <a:endParaRPr lang="ru-RU" sz="2800" spc="-20" dirty="0" smtClean="0">
              <a:solidFill>
                <a:srgbClr val="006F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265" lvl="1">
              <a:lnSpc>
                <a:spcPct val="100000"/>
              </a:lnSpc>
              <a:spcBef>
                <a:spcPts val="670"/>
              </a:spcBef>
              <a:tabLst>
                <a:tab pos="756920" algn="l"/>
              </a:tabLst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5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Каждая </a:t>
            </a:r>
            <a:r>
              <a:rPr sz="3200" spc="-1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цветовая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составляющая</a:t>
            </a:r>
            <a:r>
              <a:rPr lang="ru-RU"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«насыщается»</a:t>
            </a:r>
            <a:r>
              <a:rPr lang="ru-RU" sz="32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sz="32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диапазоне</a:t>
            </a:r>
            <a:r>
              <a:rPr lang="ru-RU" sz="3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12065" marR="5080" algn="just">
              <a:lnSpc>
                <a:spcPct val="100000"/>
              </a:lnSpc>
              <a:spcBef>
                <a:spcPts val="755"/>
              </a:spcBef>
              <a:tabLst>
                <a:tab pos="355600" algn="l"/>
                <a:tab pos="356235" algn="l"/>
              </a:tabLst>
            </a:pPr>
            <a:endParaRPr lang="ru-RU" sz="32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ctr">
              <a:lnSpc>
                <a:spcPct val="100000"/>
              </a:lnSpc>
              <a:spcBef>
                <a:spcPts val="755"/>
              </a:spcBef>
              <a:tabLst>
                <a:tab pos="355600" algn="l"/>
                <a:tab pos="356235" algn="l"/>
              </a:tabLst>
            </a:pPr>
            <a:r>
              <a:rPr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r>
              <a:rPr sz="3200" b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255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b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00</a:t>
            </a:r>
            <a:r>
              <a:rPr lang="ru-RU" sz="3200" b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r>
              <a:rPr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FF</a:t>
            </a:r>
            <a:endParaRPr sz="32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Цветовая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</a:t>
            </a:r>
            <a:r>
              <a:rPr lang="ru-RU" sz="3200" b="1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RGB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637283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5736" y="128196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0760" y="128196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016" y="650609"/>
            <a:ext cx="885698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</a:t>
            </a:r>
            <a:r>
              <a:rPr sz="32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цвета</a:t>
            </a:r>
            <a:r>
              <a:rPr lang="ru-RU" sz="3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574" y="1340768"/>
            <a:ext cx="914400" cy="730969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5695"/>
              </a:lnSpc>
            </a:pPr>
            <a:r>
              <a:rPr sz="4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endParaRPr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8780" y="1309360"/>
            <a:ext cx="464141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sz="4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</a:t>
            </a:r>
            <a:r>
              <a:rPr sz="4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sz="48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1C</a:t>
            </a:r>
            <a:r>
              <a:rPr sz="4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73968" y="1340767"/>
            <a:ext cx="2466384" cy="730969"/>
          </a:xfrm>
          <a:prstGeom prst="rect">
            <a:avLst/>
          </a:prstGeom>
          <a:solidFill>
            <a:srgbClr val="DB5F1C"/>
          </a:solidFill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5695"/>
              </a:lnSpc>
            </a:pPr>
            <a:r>
              <a:rPr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DB601C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7016" y="2636912"/>
            <a:ext cx="8605464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кодом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цвета</a:t>
            </a:r>
            <a:r>
              <a:rPr sz="3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добавляется</a:t>
            </a:r>
            <a:r>
              <a:rPr sz="32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7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3200" spc="-71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endParaRPr lang="ru-RU" sz="3200" spc="-71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sz="3200" b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DB601C</a:t>
            </a:r>
            <a:r>
              <a:rPr sz="3200" b="1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</a:t>
            </a:r>
            <a:r>
              <a:rPr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#db601c</a:t>
            </a:r>
            <a:endParaRPr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Цветовая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</a:t>
            </a:r>
            <a:r>
              <a:rPr lang="ru-RU" sz="3200" b="1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RGB</a:t>
            </a:r>
            <a:endParaRPr lang="ru-RU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6" y="4437112"/>
            <a:ext cx="3927232" cy="2110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60" y="4869160"/>
            <a:ext cx="4149193" cy="1248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953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836712"/>
            <a:ext cx="8208912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Гиперссылка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(англ.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hyperlink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sz="280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часть</a:t>
            </a:r>
            <a:r>
              <a:rPr lang="en-US"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гипертекстового</a:t>
            </a:r>
            <a:r>
              <a:rPr sz="2800" spc="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документа,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ссылающаяся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</a:t>
            </a:r>
            <a:r>
              <a:rPr lang="en-US"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другой</a:t>
            </a:r>
            <a:r>
              <a:rPr sz="2800" spc="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(текст,</a:t>
            </a:r>
            <a:r>
              <a:rPr sz="28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заголовок,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изображение</a:t>
            </a:r>
            <a:r>
              <a:rPr sz="28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sz="2800" spc="-6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т.п.)</a:t>
            </a:r>
            <a:r>
              <a:rPr sz="280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самом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документе,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другой</a:t>
            </a:r>
            <a:r>
              <a:rPr sz="28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(файл,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каталог,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приложение),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расположенный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локальном</a:t>
            </a:r>
            <a:r>
              <a:rPr sz="28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диске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</a:t>
            </a:r>
            <a:r>
              <a:rPr sz="28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компьютерной</a:t>
            </a:r>
            <a:r>
              <a:rPr sz="28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сети,</a:t>
            </a:r>
            <a:r>
              <a:rPr sz="28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либо </a:t>
            </a:r>
            <a:r>
              <a:rPr sz="2800" spc="-6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элементы</a:t>
            </a:r>
            <a:r>
              <a:rPr sz="28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этого</a:t>
            </a:r>
            <a:r>
              <a:rPr sz="28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объекта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134297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5516" y="1340768"/>
            <a:ext cx="8712968" cy="1516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3200" spc="-2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sz="3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="URL"&gt;Гиперссылка&lt;/</a:t>
            </a:r>
            <a:r>
              <a:rPr sz="3200" spc="-2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sz="32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3200" spc="-71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endParaRPr lang="en-US" sz="3200" spc="-71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ctr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spc="-5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nchor</a:t>
            </a:r>
            <a:r>
              <a:rPr lang="en-US" sz="3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3200" spc="-2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yper</a:t>
            </a:r>
            <a:r>
              <a:rPr sz="3200" spc="-2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</a:t>
            </a:r>
            <a:r>
              <a:rPr sz="3200" spc="-2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erence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Гиперссылка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552552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0" y="1510635"/>
            <a:ext cx="8712968" cy="398121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spc="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="http://yandex.ru"&gt;Яndex&lt;/</a:t>
            </a:r>
            <a:r>
              <a:rPr sz="32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3200" spc="-1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="ftp://free.ru"&gt;FTP&lt;/</a:t>
            </a:r>
            <a:r>
              <a:rPr sz="3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3200" spc="-1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1104265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32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="mailto:adm@mail.ru"&gt; </a:t>
            </a:r>
            <a:r>
              <a:rPr sz="32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Послать</a:t>
            </a:r>
            <a:r>
              <a:rPr sz="3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письмо</a:t>
            </a:r>
          </a:p>
          <a:p>
            <a:pPr marL="355600">
              <a:lnSpc>
                <a:spcPct val="100000"/>
              </a:lnSpc>
            </a:pP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32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08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Примеры</a:t>
            </a:r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гиперссылок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200139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764704"/>
            <a:ext cx="8712968" cy="41838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Абсолютные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</a:t>
            </a:r>
            <a:r>
              <a:rPr sz="3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="http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</a:t>
            </a:r>
            <a:r>
              <a:rPr lang="en-US"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rut-miit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.ru"&gt;</a:t>
            </a:r>
            <a:r>
              <a:rPr lang="ru-RU"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РУТ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3200" spc="-1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Относительные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sz="3200" spc="-3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="chapter1.html"&gt;Глава</a:t>
            </a:r>
            <a:r>
              <a:rPr sz="320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1&lt;/a&gt;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>
              <a:lnSpc>
                <a:spcPct val="100000"/>
              </a:lnSpc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</a:t>
            </a:r>
            <a:r>
              <a:rPr sz="3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sz="32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="appendixes/appendix2.html"&gt; </a:t>
            </a:r>
            <a:r>
              <a:rPr sz="32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</a:t>
            </a:r>
            <a:r>
              <a:rPr sz="32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2&lt;/a&gt;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</a:t>
            </a:r>
            <a:r>
              <a:rPr sz="3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="../news.html"&gt;Новости&lt;/a&gt;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496" y="44624"/>
            <a:ext cx="9108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Гиперссылки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33240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6862" y="2082590"/>
            <a:ext cx="4654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22379" y="1196752"/>
            <a:ext cx="3337560" cy="905510"/>
            <a:chOff x="3284299" y="1689163"/>
            <a:chExt cx="3337560" cy="905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4299" y="2070017"/>
              <a:ext cx="413597" cy="4571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40176" y="1693926"/>
              <a:ext cx="3046730" cy="405130"/>
            </a:xfrm>
            <a:custGeom>
              <a:avLst/>
              <a:gdLst/>
              <a:ahLst/>
              <a:cxnLst/>
              <a:rect l="l" t="t" r="r" b="b"/>
              <a:pathLst>
                <a:path w="3046729" h="405130">
                  <a:moveTo>
                    <a:pt x="0" y="0"/>
                  </a:moveTo>
                  <a:lnTo>
                    <a:pt x="0" y="202311"/>
                  </a:lnTo>
                  <a:lnTo>
                    <a:pt x="3046349" y="202311"/>
                  </a:lnTo>
                  <a:lnTo>
                    <a:pt x="3046349" y="404749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9162" y="2165304"/>
              <a:ext cx="282444" cy="42925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6455" y="3287190"/>
            <a:ext cx="282444" cy="4292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409109" y="3673442"/>
            <a:ext cx="10623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5190" y="2371502"/>
            <a:ext cx="7231380" cy="1383665"/>
            <a:chOff x="957110" y="2863913"/>
            <a:chExt cx="7231380" cy="1383665"/>
          </a:xfrm>
        </p:grpSpPr>
        <p:sp>
          <p:nvSpPr>
            <p:cNvPr id="10" name="object 10"/>
            <p:cNvSpPr/>
            <p:nvPr/>
          </p:nvSpPr>
          <p:spPr>
            <a:xfrm>
              <a:off x="1142999" y="2868676"/>
              <a:ext cx="2689225" cy="873125"/>
            </a:xfrm>
            <a:custGeom>
              <a:avLst/>
              <a:gdLst/>
              <a:ahLst/>
              <a:cxnLst/>
              <a:rect l="l" t="t" r="r" b="b"/>
              <a:pathLst>
                <a:path w="2689225" h="873125">
                  <a:moveTo>
                    <a:pt x="2297176" y="0"/>
                  </a:moveTo>
                  <a:lnTo>
                    <a:pt x="2297176" y="436499"/>
                  </a:lnTo>
                  <a:lnTo>
                    <a:pt x="0" y="436499"/>
                  </a:lnTo>
                  <a:lnTo>
                    <a:pt x="0" y="873125"/>
                  </a:lnTo>
                </a:path>
                <a:path w="2689225" h="873125">
                  <a:moveTo>
                    <a:pt x="2297176" y="0"/>
                  </a:moveTo>
                  <a:lnTo>
                    <a:pt x="2297176" y="436499"/>
                  </a:lnTo>
                  <a:lnTo>
                    <a:pt x="1319276" y="436499"/>
                  </a:lnTo>
                  <a:lnTo>
                    <a:pt x="1319276" y="873125"/>
                  </a:lnTo>
                </a:path>
                <a:path w="2689225" h="873125">
                  <a:moveTo>
                    <a:pt x="2297176" y="15748"/>
                  </a:moveTo>
                  <a:lnTo>
                    <a:pt x="2297176" y="444373"/>
                  </a:lnTo>
                  <a:lnTo>
                    <a:pt x="2689225" y="444373"/>
                  </a:lnTo>
                  <a:lnTo>
                    <a:pt x="2689225" y="872998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4755" y="3779460"/>
              <a:ext cx="363451" cy="35151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40175" y="2868676"/>
              <a:ext cx="4581525" cy="873125"/>
            </a:xfrm>
            <a:custGeom>
              <a:avLst/>
              <a:gdLst/>
              <a:ahLst/>
              <a:cxnLst/>
              <a:rect l="l" t="t" r="r" b="b"/>
              <a:pathLst>
                <a:path w="4581525" h="873125">
                  <a:moveTo>
                    <a:pt x="0" y="0"/>
                  </a:moveTo>
                  <a:lnTo>
                    <a:pt x="0" y="436499"/>
                  </a:lnTo>
                  <a:lnTo>
                    <a:pt x="4581525" y="436499"/>
                  </a:lnTo>
                  <a:lnTo>
                    <a:pt x="4581525" y="873125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110" y="3741445"/>
              <a:ext cx="376593" cy="50556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3884" y="3741445"/>
              <a:ext cx="376593" cy="50556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9552" y="3735546"/>
            <a:ext cx="53149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01290" algn="l"/>
                <a:tab pos="407289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contents.html</a:t>
            </a:r>
            <a:r>
              <a:rPr sz="1600" spc="5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chapter1.html	chapter2.html	chapter3.html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73493" y="2387250"/>
            <a:ext cx="1957070" cy="1367790"/>
            <a:chOff x="3435413" y="2879661"/>
            <a:chExt cx="1957070" cy="136779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5738" y="3741445"/>
              <a:ext cx="376593" cy="50556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40176" y="2884423"/>
              <a:ext cx="1764030" cy="857250"/>
            </a:xfrm>
            <a:custGeom>
              <a:avLst/>
              <a:gdLst/>
              <a:ahLst/>
              <a:cxnLst/>
              <a:rect l="l" t="t" r="r" b="b"/>
              <a:pathLst>
                <a:path w="1764029" h="857250">
                  <a:moveTo>
                    <a:pt x="0" y="0"/>
                  </a:moveTo>
                  <a:lnTo>
                    <a:pt x="0" y="428625"/>
                  </a:lnTo>
                  <a:lnTo>
                    <a:pt x="1763649" y="428625"/>
                  </a:lnTo>
                  <a:lnTo>
                    <a:pt x="1763649" y="85725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59457" y="5244026"/>
            <a:ext cx="29248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670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1.html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2.html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19230" y="3978052"/>
            <a:ext cx="2524760" cy="1172210"/>
            <a:chOff x="5481150" y="4470463"/>
            <a:chExt cx="2524760" cy="117221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1150" y="5213038"/>
              <a:ext cx="282444" cy="42926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5404" y="5213038"/>
              <a:ext cx="282444" cy="42926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622925" y="4475226"/>
              <a:ext cx="2378075" cy="700405"/>
            </a:xfrm>
            <a:custGeom>
              <a:avLst/>
              <a:gdLst/>
              <a:ahLst/>
              <a:cxnLst/>
              <a:rect l="l" t="t" r="r" b="b"/>
              <a:pathLst>
                <a:path w="2378075" h="700404">
                  <a:moveTo>
                    <a:pt x="2378075" y="0"/>
                  </a:moveTo>
                  <a:lnTo>
                    <a:pt x="2378075" y="350012"/>
                  </a:lnTo>
                  <a:lnTo>
                    <a:pt x="1524000" y="350012"/>
                  </a:lnTo>
                  <a:lnTo>
                    <a:pt x="1524000" y="700024"/>
                  </a:lnTo>
                </a:path>
                <a:path w="2378075" h="700404">
                  <a:moveTo>
                    <a:pt x="2378075" y="0"/>
                  </a:moveTo>
                  <a:lnTo>
                    <a:pt x="2378075" y="350012"/>
                  </a:lnTo>
                  <a:lnTo>
                    <a:pt x="0" y="350012"/>
                  </a:lnTo>
                  <a:lnTo>
                    <a:pt x="0" y="700024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74187" y="2120690"/>
            <a:ext cx="93789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</a:t>
            </a:r>
            <a:r>
              <a:rPr sz="1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s.html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5496" y="179929"/>
            <a:ext cx="9108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карты сайта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520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0" y="897449"/>
            <a:ext cx="8640960" cy="5123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u="sng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Гипертекст</a:t>
            </a:r>
            <a:r>
              <a:rPr sz="28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форматированный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3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</a:t>
            </a:r>
            <a:r>
              <a:rPr sz="2800" spc="-3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sz="2800" spc="-3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содержащий</a:t>
            </a:r>
            <a:r>
              <a:rPr sz="2800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ссылки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другие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документы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6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собственно, 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гиперссылки</a:t>
            </a:r>
            <a:r>
              <a:rPr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u="sng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Разметка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sz="28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встaвка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</a:t>
            </a:r>
            <a:r>
              <a:rPr sz="28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тэгов,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каждый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из </a:t>
            </a:r>
            <a:r>
              <a:rPr sz="2800" spc="-6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которых,</a:t>
            </a:r>
            <a:r>
              <a:rPr sz="28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указывает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браузеру,</a:t>
            </a:r>
            <a:r>
              <a:rPr sz="28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следует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отображать</a:t>
            </a:r>
            <a:r>
              <a:rPr sz="28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</a:t>
            </a:r>
            <a:r>
              <a:rPr lang="ru-RU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ru-RU" sz="2800" b="1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ru-RU" sz="2800" b="1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определяет</a:t>
            </a:r>
            <a:r>
              <a:rPr lang="ru-RU" sz="2800" b="1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содержимое</a:t>
            </a:r>
            <a:r>
              <a:rPr lang="ru-RU" sz="2800" b="1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документа;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208279" indent="-343535" algn="just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ru-RU" sz="28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ru-RU" sz="28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предназначен</a:t>
            </a:r>
            <a:r>
              <a:rPr lang="ru-RU" sz="28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выделения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логических </a:t>
            </a:r>
            <a:r>
              <a:rPr lang="ru-RU" sz="2800" spc="-6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частей</a:t>
            </a:r>
            <a:r>
              <a:rPr lang="ru-RU"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размечаемого</a:t>
            </a:r>
            <a:r>
              <a:rPr lang="ru-RU" sz="28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документа;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ru-RU" sz="28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ru-RU" sz="28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входит</a:t>
            </a:r>
            <a:r>
              <a:rPr lang="ru-RU" sz="28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семейство</a:t>
            </a:r>
            <a:r>
              <a:rPr lang="ru-RU"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языков</a:t>
            </a:r>
            <a:r>
              <a:rPr lang="ru-RU" sz="28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разметки</a:t>
            </a:r>
            <a:r>
              <a:rPr lang="ru-RU" sz="280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SGML</a:t>
            </a:r>
            <a:r>
              <a:rPr lang="ru-RU"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6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2800" i="1" spc="-1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</a:t>
            </a:r>
            <a:r>
              <a:rPr lang="ru-RU" sz="2800" i="1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i="1" spc="-2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Generalized</a:t>
            </a:r>
            <a:r>
              <a:rPr lang="ru-RU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i="1" spc="-1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Markup</a:t>
            </a:r>
            <a:r>
              <a:rPr lang="ru-RU" sz="2800" i="1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i="1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</a:t>
            </a:r>
            <a:r>
              <a:rPr lang="ru-RU"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804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 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гипертекстовой</a:t>
            </a:r>
            <a:r>
              <a:rPr lang="ru-RU" sz="3200" b="1" spc="-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разметки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108689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5516" y="908720"/>
            <a:ext cx="8712968" cy="4548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Закладки</a:t>
            </a:r>
          </a:p>
          <a:p>
            <a:pPr marL="355600" algn="just">
              <a:lnSpc>
                <a:spcPct val="100000"/>
              </a:lnSpc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=1&gt;Что</a:t>
            </a:r>
            <a:r>
              <a:rPr sz="3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такое</a:t>
            </a:r>
            <a:r>
              <a:rPr sz="3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ICANN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&lt;/a&gt;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algn="just">
              <a:lnSpc>
                <a:spcPct val="100000"/>
              </a:lnSpc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 </a:t>
            </a:r>
            <a:r>
              <a:rPr sz="32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=2&gt;Что</a:t>
            </a:r>
            <a:r>
              <a:rPr sz="3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такое</a:t>
            </a:r>
            <a:r>
              <a:rPr sz="3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</a:t>
            </a:r>
            <a:r>
              <a:rPr sz="3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доменных </a:t>
            </a:r>
            <a:r>
              <a:rPr sz="32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</a:t>
            </a:r>
            <a:r>
              <a:rPr sz="3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DNS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&lt;/a</a:t>
            </a:r>
            <a:r>
              <a:rPr sz="3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ru-RU" sz="3200" spc="-1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algn="just">
              <a:lnSpc>
                <a:spcPct val="100000"/>
              </a:lnSpc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Ссылки</a:t>
            </a:r>
            <a:r>
              <a:rPr sz="3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закладку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(Якоря)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algn="just">
              <a:lnSpc>
                <a:spcPct val="100000"/>
              </a:lnSpc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=#1&gt;Что такое </a:t>
            </a:r>
            <a:r>
              <a:rPr sz="32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ICANN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&lt;/a&gt;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65405" algn="just">
              <a:lnSpc>
                <a:spcPct val="100000"/>
              </a:lnSpc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 </a:t>
            </a:r>
            <a:r>
              <a:rPr sz="3200" spc="-1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=#2&gt;Что такое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 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доменных </a:t>
            </a:r>
            <a:r>
              <a:rPr sz="32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</a:t>
            </a:r>
            <a:r>
              <a:rPr sz="32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DNS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&lt;/a&gt;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Гиперссылки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внутри</a:t>
            </a:r>
            <a:r>
              <a:rPr lang="ru-RU" sz="3200" b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372031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1520" y="836712"/>
            <a:ext cx="8640960" cy="50404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Закладки</a:t>
            </a:r>
          </a:p>
          <a:p>
            <a:pPr marL="355600" algn="just">
              <a:lnSpc>
                <a:spcPct val="100000"/>
              </a:lnSpc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=1&gt;Что</a:t>
            </a:r>
            <a:r>
              <a:rPr sz="3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такое</a:t>
            </a:r>
            <a:r>
              <a:rPr sz="3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ICANN&lt;/a&gt;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78485" algn="just">
              <a:lnSpc>
                <a:spcPct val="100000"/>
              </a:lnSpc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 </a:t>
            </a:r>
            <a:r>
              <a:rPr sz="32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=2&gt;Что</a:t>
            </a:r>
            <a:r>
              <a:rPr sz="3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такое</a:t>
            </a:r>
            <a:r>
              <a:rPr sz="3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</a:t>
            </a:r>
            <a:r>
              <a:rPr sz="3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доменных </a:t>
            </a:r>
            <a:r>
              <a:rPr sz="32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</a:t>
            </a:r>
            <a:r>
              <a:rPr sz="3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DNS&lt;/a</a:t>
            </a:r>
            <a:r>
              <a:rPr sz="3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ru-RU" sz="3200" spc="-1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78485" algn="just">
              <a:lnSpc>
                <a:spcPct val="100000"/>
              </a:lnSpc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Ссылки</a:t>
            </a:r>
            <a:r>
              <a:rPr sz="32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закладку</a:t>
            </a:r>
          </a:p>
          <a:p>
            <a:pPr marL="355600" algn="just">
              <a:lnSpc>
                <a:spcPct val="100000"/>
              </a:lnSpc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="icann.html#1"&gt;Что</a:t>
            </a:r>
            <a:r>
              <a:rPr sz="3200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такое</a:t>
            </a:r>
            <a:r>
              <a:rPr sz="3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ICANN&lt;/a&gt;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351790" algn="just">
              <a:lnSpc>
                <a:spcPct val="100000"/>
              </a:lnSpc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 </a:t>
            </a:r>
            <a:r>
              <a:rPr sz="32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="icann.html</a:t>
            </a:r>
            <a:r>
              <a:rPr sz="32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#2"&gt;Что</a:t>
            </a:r>
            <a:r>
              <a:rPr sz="3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такое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система </a:t>
            </a:r>
            <a:r>
              <a:rPr sz="3200" spc="-7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доменных</a:t>
            </a:r>
            <a:r>
              <a:rPr sz="3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</a:t>
            </a:r>
            <a:r>
              <a:rPr sz="3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DNS&lt;/a&gt;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Гиперссылки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внутри</a:t>
            </a:r>
            <a:r>
              <a:rPr lang="ru-RU" sz="3200" b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606022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9512" y="692696"/>
            <a:ext cx="8784976" cy="56355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Закладка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файле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chapter1.html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algn="just">
              <a:lnSpc>
                <a:spcPct val="100000"/>
              </a:lnSpc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 </a:t>
            </a:r>
            <a:r>
              <a:rPr sz="3200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=questions&gt;Вопросы</a:t>
            </a:r>
            <a:r>
              <a:rPr sz="32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гл.</a:t>
            </a:r>
            <a:r>
              <a:rPr sz="32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1&lt;/a</a:t>
            </a:r>
            <a:r>
              <a:rPr sz="3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ru-RU" sz="3200" spc="-1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algn="just">
              <a:lnSpc>
                <a:spcPct val="100000"/>
              </a:lnSpc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Закладка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файле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chapter2.html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algn="just">
              <a:lnSpc>
                <a:spcPct val="100000"/>
              </a:lnSpc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</a:t>
            </a:r>
            <a:r>
              <a:rPr sz="3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sz="3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questions&gt;Вопросы</a:t>
            </a:r>
            <a:r>
              <a:rPr sz="32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sz="3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гл.</a:t>
            </a:r>
            <a:r>
              <a:rPr sz="32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2&lt;/a</a:t>
            </a:r>
            <a:r>
              <a:rPr sz="3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ru-RU" sz="3200" spc="-1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algn="just">
              <a:lnSpc>
                <a:spcPct val="100000"/>
              </a:lnSpc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Ссылки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закладки в файле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contents.html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algn="just">
              <a:lnSpc>
                <a:spcPct val="100000"/>
              </a:lnSpc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</a:t>
            </a:r>
            <a:r>
              <a:rPr sz="32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="chapter1.html#questions"&gt;Вопросы </a:t>
            </a:r>
            <a:r>
              <a:rPr sz="32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гл.</a:t>
            </a:r>
            <a:r>
              <a:rPr sz="32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1&lt;/a&gt;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algn="just">
              <a:lnSpc>
                <a:spcPct val="100000"/>
              </a:lnSpc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</a:t>
            </a:r>
            <a:r>
              <a:rPr sz="32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="chapter2.html#questions"&gt;Вопросы </a:t>
            </a:r>
            <a:r>
              <a:rPr sz="32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гл.</a:t>
            </a:r>
            <a:r>
              <a:rPr sz="32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2&lt;/a&gt;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2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ипер</a:t>
            </a:r>
            <a:r>
              <a:rPr lang="ru-RU" sz="3200" b="1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сылки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061891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908720"/>
            <a:ext cx="8784976" cy="38145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748665" indent="-343535">
              <a:lnSpc>
                <a:spcPct val="90000"/>
              </a:lnSpc>
              <a:spcBef>
                <a:spcPts val="484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 </a:t>
            </a:r>
            <a:r>
              <a:rPr sz="32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="mailto:adm@mail.ru? 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=adm@ngs.ru&amp;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bcc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=adm@hotmail.com&amp;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3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subject</a:t>
            </a:r>
            <a:r>
              <a:rPr sz="3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=Тема&amp;body=Текст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письма"&gt; </a:t>
            </a:r>
            <a:r>
              <a:rPr sz="32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Послать</a:t>
            </a:r>
            <a:r>
              <a:rPr sz="3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письмо</a:t>
            </a:r>
          </a:p>
          <a:p>
            <a:pPr marL="355600">
              <a:lnSpc>
                <a:spcPts val="3454"/>
              </a:lnSpc>
            </a:pPr>
            <a:r>
              <a:rPr sz="3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&lt;/a&gt;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</a:t>
            </a:r>
            <a:r>
              <a:rPr sz="32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Carbon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(Копия)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bcc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Blind 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Carbon</a:t>
            </a:r>
            <a:r>
              <a:rPr sz="3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</a:t>
            </a:r>
            <a:r>
              <a:rPr sz="3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(Скрытая</a:t>
            </a:r>
            <a:r>
              <a:rPr sz="3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копия)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Гиперссылки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043091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5516" y="1196752"/>
            <a:ext cx="8712968" cy="4478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jpg</a:t>
            </a:r>
            <a:r>
              <a:rPr sz="3200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i="1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(jpeg)</a:t>
            </a: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3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i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Joint</a:t>
            </a:r>
            <a:r>
              <a:rPr sz="3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Photographic </a:t>
            </a: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Experts</a:t>
            </a:r>
            <a:r>
              <a:rPr sz="3200" i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i="1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</a:t>
            </a:r>
            <a:r>
              <a:rPr lang="en-US" sz="3200" i="1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3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объединённая группа фото экспертов)</a:t>
            </a:r>
          </a:p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gif</a:t>
            </a:r>
            <a:r>
              <a:rPr sz="32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sz="32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</a:t>
            </a:r>
            <a:r>
              <a:rPr sz="3200" i="1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Interchange</a:t>
            </a: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i="1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</a:t>
            </a:r>
            <a:r>
              <a:rPr lang="ru-RU" sz="3200" i="1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12065" algn="just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lang="ru-RU" sz="3200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3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(формат обмена графикой)</a:t>
            </a: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6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png</a:t>
            </a:r>
            <a:r>
              <a:rPr sz="3200" i="1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sz="32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i="1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Portable</a:t>
            </a:r>
            <a:r>
              <a:rPr lang="ru-RU" sz="3200" i="1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i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</a:t>
            </a:r>
            <a:r>
              <a:rPr sz="3200" i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</a:t>
            </a:r>
            <a:r>
              <a:rPr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32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algn="just">
              <a:lnSpc>
                <a:spcPct val="100000"/>
              </a:lnSpc>
              <a:spcBef>
                <a:spcPts val="765"/>
              </a:spcBef>
              <a:tabLst>
                <a:tab pos="355600" algn="l"/>
                <a:tab pos="356235" algn="l"/>
              </a:tabLst>
            </a:pPr>
            <a:r>
              <a:rPr lang="ru-RU"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(портативная сетевая графика)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Форматы</a:t>
            </a:r>
            <a:r>
              <a:rPr lang="ru-RU" sz="3200" b="1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графических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файлов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359023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1580" y="980728"/>
            <a:ext cx="756084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 algn="ctr">
              <a:lnSpc>
                <a:spcPts val="3460"/>
              </a:lnSpc>
              <a:spcBef>
                <a:spcPts val="53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&lt;img</a:t>
            </a:r>
            <a:r>
              <a:rPr sz="32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="URL"&gt; </a:t>
            </a:r>
            <a:r>
              <a:rPr sz="32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</a:t>
            </a:r>
            <a:r>
              <a:rPr sz="3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spc="-5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3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ru-RU" sz="3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</a:t>
            </a:r>
            <a:r>
              <a:rPr sz="3200" spc="-1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rc</a:t>
            </a:r>
            <a:r>
              <a:rPr sz="3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Вставка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изображений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340632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42980"/>
              </p:ext>
            </p:extLst>
          </p:nvPr>
        </p:nvGraphicFramePr>
        <p:xfrm>
          <a:off x="791580" y="1988840"/>
          <a:ext cx="7884876" cy="12618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84876">
                  <a:extLst>
                    <a:ext uri="{9D8B030D-6E8A-4147-A177-3AD203B41FA5}">
                      <a16:colId xmlns:a16="http://schemas.microsoft.com/office/drawing/2014/main" val="579420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xmlns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="http://www.w3.org/2000/svg"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version="1.1"&gt;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5397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&lt;!-- SVG-код --&gt;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4520302"/>
                  </a:ext>
                </a:extLst>
              </a:tr>
            </a:tbl>
          </a:graphicData>
        </a:graphic>
      </p:graphicFrame>
      <p:sp>
        <p:nvSpPr>
          <p:cNvPr id="6" name="object 3"/>
          <p:cNvSpPr txBox="1"/>
          <p:nvPr/>
        </p:nvSpPr>
        <p:spPr>
          <a:xfrm>
            <a:off x="791580" y="1268760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непосредственная вставка: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81252" y="3356992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короче: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384114"/>
              </p:ext>
            </p:extLst>
          </p:nvPr>
        </p:nvGraphicFramePr>
        <p:xfrm>
          <a:off x="790444" y="4021359"/>
          <a:ext cx="7884876" cy="9464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84876">
                  <a:extLst>
                    <a:ext uri="{9D8B030D-6E8A-4147-A177-3AD203B41FA5}">
                      <a16:colId xmlns:a16="http://schemas.microsoft.com/office/drawing/2014/main" val="579420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5397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&lt;!-- SVG-код --&gt;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452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143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268760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90190"/>
              </p:ext>
            </p:extLst>
          </p:nvPr>
        </p:nvGraphicFramePr>
        <p:xfrm>
          <a:off x="611560" y="1895799"/>
          <a:ext cx="8064896" cy="12618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064896">
                  <a:extLst>
                    <a:ext uri="{9D8B030D-6E8A-4147-A177-3AD203B41FA5}">
                      <a16:colId xmlns:a16="http://schemas.microsoft.com/office/drawing/2014/main" val="6606273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id = "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mySVG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width="580"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height="400"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style="border: 1px solid black"/&gt;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6303697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441947" y="2852937"/>
            <a:ext cx="4450841" cy="3702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852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268760"/>
            <a:ext cx="7560840" cy="35234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 координат.</a:t>
            </a:r>
          </a:p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Размеры и координаты можно задавать в различных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единицах: 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px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единицы измерения не указаны, то по умолчанию – это пиксели.</a:t>
            </a: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начало отсчёта координат принимается верхний левый угол экрана. Таким образом увеличение по абсциссе происходит вправо, по ординате – вниз.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25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03152"/>
              </p:ext>
            </p:extLst>
          </p:nvPr>
        </p:nvGraphicFramePr>
        <p:xfrm>
          <a:off x="457200" y="1988840"/>
          <a:ext cx="8229600" cy="23416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543378473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val="3488360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&lt;line&gt;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прямая линия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991253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&lt;polyline&gt;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ломанная линия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982925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&lt;polygon&gt;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многоугольник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596913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&lt;rect&gt;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прямоугольник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563797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&lt;circle&gt;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круг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206146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&lt;ellipse&gt;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эллипс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893490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path</a:t>
                      </a:r>
                      <a:r>
                        <a:rPr lang="en-US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сложная траектория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574673735"/>
                  </a:ext>
                </a:extLst>
              </a:tr>
            </a:tbl>
          </a:graphicData>
        </a:graphic>
      </p:graphicFrame>
      <p:sp>
        <p:nvSpPr>
          <p:cNvPr id="7" name="object 3"/>
          <p:cNvSpPr txBox="1"/>
          <p:nvPr/>
        </p:nvSpPr>
        <p:spPr>
          <a:xfrm>
            <a:off x="791580" y="1268760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Базовые элементы: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6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908720"/>
            <a:ext cx="8784976" cy="2714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4150" indent="-343535" algn="just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6235" algn="l"/>
              </a:tabLst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1990 </a:t>
            </a:r>
            <a:r>
              <a:rPr sz="28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г.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появилось первое программное </a:t>
            </a:r>
            <a:r>
              <a:rPr sz="28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обеспечение,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работающее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протоколом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браузер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55600" marR="184150" indent="-343535" algn="just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6235" algn="l"/>
              </a:tabLst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356235" algn="l"/>
              </a:tabLst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1994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г.</a:t>
            </a:r>
            <a:r>
              <a:rPr sz="28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сформирован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</a:t>
            </a:r>
            <a:r>
              <a:rPr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консорциум</a:t>
            </a:r>
            <a:r>
              <a:rPr lang="ru-RU"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(веб-сообщество).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История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026595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40129"/>
              </p:ext>
            </p:extLst>
          </p:nvPr>
        </p:nvGraphicFramePr>
        <p:xfrm>
          <a:off x="251520" y="1783185"/>
          <a:ext cx="8640960" cy="4998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227828263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11512627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цвет линии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837093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stroke-width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толщина линии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473309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stroke-linecap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стиль завершений </a:t>
                      </a:r>
                      <a:r>
                        <a:rPr lang="ru-RU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линий; возможные 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значения атрибута: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943728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937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– </a:t>
                      </a: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round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– в форме круга;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773859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937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– </a:t>
                      </a: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square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– в форме квадрата.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743157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stroke-dasharray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чередование штрихов и пробелов в пунктирной линии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854569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stroke-dashoffset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сдвиг пунктирной линии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49351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fill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цвет заливки (none – без заливки)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534206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fill-opacity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прозрачность заливки (значения от 0 до 1)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037443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fill-rule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правило </a:t>
                      </a:r>
                      <a:r>
                        <a:rPr lang="ru-RU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заливки; возможные 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значения атрибута: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673216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352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­– </a:t>
                      </a: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nonzero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– сплошная заливка;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365165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352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– </a:t>
                      </a: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evenodd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– внутренняя часть фигуры не заливается.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4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style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стиль элемента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65067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class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класс элемента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813479132"/>
                  </a:ext>
                </a:extLst>
              </a:tr>
            </a:tbl>
          </a:graphicData>
        </a:graphic>
      </p:graphicFrame>
      <p:sp>
        <p:nvSpPr>
          <p:cNvPr id="6" name="object 3"/>
          <p:cNvSpPr txBox="1"/>
          <p:nvPr/>
        </p:nvSpPr>
        <p:spPr>
          <a:xfrm>
            <a:off x="791580" y="1192481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атрибуты: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20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192481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Прямая (линия):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620585"/>
              </p:ext>
            </p:extLst>
          </p:nvPr>
        </p:nvGraphicFramePr>
        <p:xfrm>
          <a:off x="457200" y="1844824"/>
          <a:ext cx="8229600" cy="13380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36971">
                  <a:extLst>
                    <a:ext uri="{9D8B030D-6E8A-4147-A177-3AD203B41FA5}">
                      <a16:colId xmlns:a16="http://schemas.microsoft.com/office/drawing/2014/main" val="3815948019"/>
                    </a:ext>
                  </a:extLst>
                </a:gridCol>
                <a:gridCol w="7592629">
                  <a:extLst>
                    <a:ext uri="{9D8B030D-6E8A-4147-A177-3AD203B41FA5}">
                      <a16:colId xmlns:a16="http://schemas.microsoft.com/office/drawing/2014/main" val="3314915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x1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координата начальной точки линии по оси X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168154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y1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координата начальной точки линии по оси Y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947901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x2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координата конечной точки линии по оси X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533146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y2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координата конечной точки линии по оси Y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810329493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46803"/>
              </p:ext>
            </p:extLst>
          </p:nvPr>
        </p:nvGraphicFramePr>
        <p:xfrm>
          <a:off x="457200" y="3228754"/>
          <a:ext cx="4186808" cy="3154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86808">
                  <a:extLst>
                    <a:ext uri="{9D8B030D-6E8A-4147-A177-3AD203B41FA5}">
                      <a16:colId xmlns:a16="http://schemas.microsoft.com/office/drawing/2014/main" val="3487881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xmlns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="http://www.w3.org/2000/svg"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version="1.1"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width="600"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height="70"&gt;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&lt;line x1="5" y1="5"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x2="500" y2="60"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stroke="#b4241b"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stroke-width="3" 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438899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820900" y="3284984"/>
            <a:ext cx="3888740" cy="1127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5895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192481"/>
            <a:ext cx="756084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Ломаная (линия):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25421"/>
              </p:ext>
            </p:extLst>
          </p:nvPr>
        </p:nvGraphicFramePr>
        <p:xfrm>
          <a:off x="251520" y="1763441"/>
          <a:ext cx="8640960" cy="6499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0757">
                  <a:extLst>
                    <a:ext uri="{9D8B030D-6E8A-4147-A177-3AD203B41FA5}">
                      <a16:colId xmlns:a16="http://schemas.microsoft.com/office/drawing/2014/main" val="11472254"/>
                    </a:ext>
                  </a:extLst>
                </a:gridCol>
                <a:gridCol w="7730203">
                  <a:extLst>
                    <a:ext uri="{9D8B030D-6E8A-4147-A177-3AD203B41FA5}">
                      <a16:colId xmlns:a16="http://schemas.microsoft.com/office/drawing/2014/main" val="27316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points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координаты точек ломанной линии, записываемые через запятую; точки ломаной линии отделяются друг от друга пробелами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8310210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1572"/>
              </p:ext>
            </p:extLst>
          </p:nvPr>
        </p:nvGraphicFramePr>
        <p:xfrm>
          <a:off x="267560" y="2564904"/>
          <a:ext cx="4808496" cy="34701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08496">
                  <a:extLst>
                    <a:ext uri="{9D8B030D-6E8A-4147-A177-3AD203B41FA5}">
                      <a16:colId xmlns:a16="http://schemas.microsoft.com/office/drawing/2014/main" val="3352162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xmlns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="http://www.w3.org/2000/svg"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version="1.1"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width="600"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height="70"&gt;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&lt;polyline points="5,5 5,20, 150,20, 150,35, 295,35, 295,50, 440,50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17030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440,65"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102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stroke="#b4241b"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102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stroke-width="3"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102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fill="none" 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299183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205367" y="4941168"/>
            <a:ext cx="4693929" cy="1361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29094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192481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Многоугольник: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92408"/>
              </p:ext>
            </p:extLst>
          </p:nvPr>
        </p:nvGraphicFramePr>
        <p:xfrm>
          <a:off x="323528" y="1844824"/>
          <a:ext cx="8229600" cy="9654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1964">
                  <a:extLst>
                    <a:ext uri="{9D8B030D-6E8A-4147-A177-3AD203B41FA5}">
                      <a16:colId xmlns:a16="http://schemas.microsoft.com/office/drawing/2014/main" val="4222153220"/>
                    </a:ext>
                  </a:extLst>
                </a:gridCol>
                <a:gridCol w="7327636">
                  <a:extLst>
                    <a:ext uri="{9D8B030D-6E8A-4147-A177-3AD203B41FA5}">
                      <a16:colId xmlns:a16="http://schemas.microsoft.com/office/drawing/2014/main" val="2145834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points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координаты вершин многоугольника, записываемые через запятую; вершины многоугольника отделяются друг от друга пробелами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77814748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37502"/>
              </p:ext>
            </p:extLst>
          </p:nvPr>
        </p:nvGraphicFramePr>
        <p:xfrm>
          <a:off x="341824" y="2959759"/>
          <a:ext cx="8211304" cy="34701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11304">
                  <a:extLst>
                    <a:ext uri="{9D8B030D-6E8A-4147-A177-3AD203B41FA5}">
                      <a16:colId xmlns:a16="http://schemas.microsoft.com/office/drawing/2014/main" val="962094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xmlns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="http://www.w3.org/2000/svg" 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version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="1.1" 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="600"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height="100"&gt;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&lt;polygon points="88,10 56,90 136,42 40,42 120,90"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102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stroke="#b4241b" 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stroke-width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="3"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102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fill="#ffff00" 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fill-rule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="nonzero"/&gt;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&lt;polygon points="188,10 156,90 236,42 140,42 220,90"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102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stroke="#b4241b"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102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stroke-width="3"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102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fill="#ffff00"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102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fill-rule="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evenodd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070034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4355976" y="5085184"/>
            <a:ext cx="4552199" cy="1566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8411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192481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Прямоугольник: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05751"/>
              </p:ext>
            </p:extLst>
          </p:nvPr>
        </p:nvGraphicFramePr>
        <p:xfrm>
          <a:off x="251520" y="1844824"/>
          <a:ext cx="8229600" cy="20071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95380">
                  <a:extLst>
                    <a:ext uri="{9D8B030D-6E8A-4147-A177-3AD203B41FA5}">
                      <a16:colId xmlns:a16="http://schemas.microsoft.com/office/drawing/2014/main" val="2211773043"/>
                    </a:ext>
                  </a:extLst>
                </a:gridCol>
                <a:gridCol w="7334220">
                  <a:extLst>
                    <a:ext uri="{9D8B030D-6E8A-4147-A177-3AD203B41FA5}">
                      <a16:colId xmlns:a16="http://schemas.microsoft.com/office/drawing/2014/main" val="4176084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координата левой верхней точки прямоугольника по оси X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029204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координата левой верхней точки прямоугольника по оси Y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061130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ширина прямоугольника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535284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height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высота прямоугольника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031372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rx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радиус закругления углов прямоугольника по оси X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55340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ry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радиус закругления углов прямоугольника по оси Y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83244819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78352"/>
              </p:ext>
            </p:extLst>
          </p:nvPr>
        </p:nvGraphicFramePr>
        <p:xfrm>
          <a:off x="251520" y="3800160"/>
          <a:ext cx="8229600" cy="28392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640431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</a:t>
                      </a:r>
                      <a:r>
                        <a:rPr lang="en-US" sz="1800" dirty="0" err="1">
                          <a:effectLst/>
                        </a:rPr>
                        <a:t>svg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xmlns</a:t>
                      </a:r>
                      <a:r>
                        <a:rPr lang="en-US" sz="1800" dirty="0">
                          <a:effectLst/>
                        </a:rPr>
                        <a:t>="http://www.w3.org/2000/svg" </a:t>
                      </a:r>
                      <a:r>
                        <a:rPr lang="en-US" sz="1800" dirty="0" smtClean="0">
                          <a:effectLst/>
                        </a:rPr>
                        <a:t>version</a:t>
                      </a:r>
                      <a:r>
                        <a:rPr lang="en-US" sz="1800" dirty="0">
                          <a:effectLst/>
                        </a:rPr>
                        <a:t>="1.1" </a:t>
                      </a:r>
                      <a:r>
                        <a:rPr lang="en-US" sz="1800" dirty="0" smtClean="0">
                          <a:effectLst/>
                        </a:rPr>
                        <a:t>width</a:t>
                      </a:r>
                      <a:r>
                        <a:rPr lang="en-US" sz="1800" dirty="0">
                          <a:effectLst/>
                        </a:rPr>
                        <a:t>="600" </a:t>
                      </a:r>
                      <a:endParaRPr lang="ru-RU" sz="1800" dirty="0">
                        <a:effectLst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height="70"&gt;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</a:t>
                      </a:r>
                      <a:r>
                        <a:rPr lang="en-US" sz="1800" dirty="0" err="1">
                          <a:effectLst/>
                        </a:rPr>
                        <a:t>rect</a:t>
                      </a:r>
                      <a:r>
                        <a:rPr lang="en-US" sz="1800" dirty="0">
                          <a:effectLst/>
                        </a:rPr>
                        <a:t> x="5" y="5" </a:t>
                      </a:r>
                      <a:endParaRPr lang="ru-RU" sz="1800" dirty="0">
                        <a:effectLst/>
                      </a:endParaRPr>
                    </a:p>
                    <a:p>
                      <a:pPr marL="6305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width="500" height="50" </a:t>
                      </a:r>
                      <a:endParaRPr lang="ru-RU" sz="1800" dirty="0">
                        <a:effectLst/>
                      </a:endParaRPr>
                    </a:p>
                    <a:p>
                      <a:pPr marL="6305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rx</a:t>
                      </a:r>
                      <a:r>
                        <a:rPr lang="en-US" sz="1800" dirty="0">
                          <a:effectLst/>
                        </a:rPr>
                        <a:t>="10" </a:t>
                      </a:r>
                      <a:r>
                        <a:rPr lang="en-US" sz="1800" dirty="0" err="1">
                          <a:effectLst/>
                        </a:rPr>
                        <a:t>ry</a:t>
                      </a:r>
                      <a:r>
                        <a:rPr lang="en-US" sz="1800" dirty="0">
                          <a:effectLst/>
                        </a:rPr>
                        <a:t>="20"</a:t>
                      </a:r>
                      <a:endParaRPr lang="ru-RU" sz="1800" dirty="0">
                        <a:effectLst/>
                      </a:endParaRPr>
                    </a:p>
                    <a:p>
                      <a:pPr marL="6305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stroke="#b4241b" </a:t>
                      </a:r>
                      <a:endParaRPr lang="ru-RU" sz="1800" dirty="0">
                        <a:effectLst/>
                      </a:endParaRPr>
                    </a:p>
                    <a:p>
                      <a:pPr marL="6305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stroke-width="3" </a:t>
                      </a:r>
                      <a:endParaRPr lang="ru-RU" sz="1800" dirty="0">
                        <a:effectLst/>
                      </a:endParaRPr>
                    </a:p>
                    <a:p>
                      <a:pPr marL="6305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fill="#ffff00" /&gt;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&lt;/</a:t>
                      </a:r>
                      <a:r>
                        <a:rPr lang="en-US" sz="1800" dirty="0" err="1">
                          <a:effectLst/>
                        </a:rPr>
                        <a:t>svg</a:t>
                      </a:r>
                      <a:r>
                        <a:rPr lang="en-US" sz="1800" dirty="0">
                          <a:effectLst/>
                        </a:rPr>
                        <a:t>&gt;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4901772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462504" y="5373216"/>
            <a:ext cx="3888740" cy="1118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54859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192481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Прямоугольник: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39416"/>
              </p:ext>
            </p:extLst>
          </p:nvPr>
        </p:nvGraphicFramePr>
        <p:xfrm>
          <a:off x="251520" y="1844824"/>
          <a:ext cx="8229600" cy="20071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95380">
                  <a:extLst>
                    <a:ext uri="{9D8B030D-6E8A-4147-A177-3AD203B41FA5}">
                      <a16:colId xmlns:a16="http://schemas.microsoft.com/office/drawing/2014/main" val="2211773043"/>
                    </a:ext>
                  </a:extLst>
                </a:gridCol>
                <a:gridCol w="7334220">
                  <a:extLst>
                    <a:ext uri="{9D8B030D-6E8A-4147-A177-3AD203B41FA5}">
                      <a16:colId xmlns:a16="http://schemas.microsoft.com/office/drawing/2014/main" val="4176084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координата левой верхней точки прямоугольника по оси X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029204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координата левой верхней точки прямоугольника по оси Y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061130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ширина прямоугольника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535284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height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высота прямоугольника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031372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rx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радиус закругления углов прямоугольника по оси X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55340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ry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радиус закругления углов прямоугольника по оси Y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832448193"/>
                  </a:ext>
                </a:extLst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19905"/>
              </p:ext>
            </p:extLst>
          </p:nvPr>
        </p:nvGraphicFramePr>
        <p:xfrm>
          <a:off x="251520" y="3869068"/>
          <a:ext cx="4892402" cy="28392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92402">
                  <a:extLst>
                    <a:ext uri="{9D8B030D-6E8A-4147-A177-3AD203B41FA5}">
                      <a16:colId xmlns:a16="http://schemas.microsoft.com/office/drawing/2014/main" val="31292370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xmlns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="http://www.w3.org/2000/svg"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version="1.1" 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="500" 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height="400"&gt;</a:t>
                      </a:r>
                      <a:endParaRPr lang="ru-RU" sz="1800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rect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id="svg_1"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height="253" 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="373"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y="59" 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="107.5"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stroke-width="1.5"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stroke="#000"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fill="#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fff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751056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5015222" y="4098486"/>
            <a:ext cx="3465898" cy="2577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1573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192481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Круг: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32200"/>
              </p:ext>
            </p:extLst>
          </p:nvPr>
        </p:nvGraphicFramePr>
        <p:xfrm>
          <a:off x="457200" y="1746689"/>
          <a:ext cx="8229600" cy="10035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3458">
                  <a:extLst>
                    <a:ext uri="{9D8B030D-6E8A-4147-A177-3AD203B41FA5}">
                      <a16:colId xmlns:a16="http://schemas.microsoft.com/office/drawing/2014/main" val="1523552481"/>
                    </a:ext>
                  </a:extLst>
                </a:gridCol>
                <a:gridCol w="7446142">
                  <a:extLst>
                    <a:ext uri="{9D8B030D-6E8A-4147-A177-3AD203B41FA5}">
                      <a16:colId xmlns:a16="http://schemas.microsoft.com/office/drawing/2014/main" val="2128282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cx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координата центра круга по оси X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56642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cy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координата центра круга по оси Y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637661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радиус круга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00303889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4743434"/>
            <a:ext cx="3888740" cy="1451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40967"/>
              </p:ext>
            </p:extLst>
          </p:nvPr>
        </p:nvGraphicFramePr>
        <p:xfrm>
          <a:off x="457200" y="2996952"/>
          <a:ext cx="8229600" cy="34701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765772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xmlns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="http://www.w3.org/2000/svg"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version="1.1"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width="600"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height="70"&gt;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15963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&lt;circle cx="35"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07473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cy="35"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07473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r="30"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07473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stroke="#b4241b"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07473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stroke-width="3"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07473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fill="#ffff00" 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559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2788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192481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Эллипс: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62083"/>
              </p:ext>
            </p:extLst>
          </p:nvPr>
        </p:nvGraphicFramePr>
        <p:xfrm>
          <a:off x="457200" y="1916832"/>
          <a:ext cx="8229600" cy="13380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7372">
                  <a:extLst>
                    <a:ext uri="{9D8B030D-6E8A-4147-A177-3AD203B41FA5}">
                      <a16:colId xmlns:a16="http://schemas.microsoft.com/office/drawing/2014/main" val="4038194989"/>
                    </a:ext>
                  </a:extLst>
                </a:gridCol>
                <a:gridCol w="7492228">
                  <a:extLst>
                    <a:ext uri="{9D8B030D-6E8A-4147-A177-3AD203B41FA5}">
                      <a16:colId xmlns:a16="http://schemas.microsoft.com/office/drawing/2014/main" val="983831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cx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Координата центра эллипса по оси X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46552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cy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Координата центра эллипса по оси Y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82063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rx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Радиус эллипса по оси X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55852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ry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Радиус эллипса по оси Y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914436021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239606"/>
              </p:ext>
            </p:extLst>
          </p:nvPr>
        </p:nvGraphicFramePr>
        <p:xfrm>
          <a:off x="457200" y="3212976"/>
          <a:ext cx="8229600" cy="3154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892809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xmlns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="http://www.w3.org/2000/svg"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version="1.1"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width="600"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height="70"&gt;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&lt;ellipse cx="80" cy="35"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102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rx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="70"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ry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="30"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102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stroke="#b4241b"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102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stroke-width="3"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102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fill="#ffff00" 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033778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4644008" y="4725144"/>
            <a:ext cx="3888740" cy="1451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875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192481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Сложная траектория (путь):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30608"/>
              </p:ext>
            </p:extLst>
          </p:nvPr>
        </p:nvGraphicFramePr>
        <p:xfrm>
          <a:off x="323528" y="1785923"/>
          <a:ext cx="8568952" cy="41802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798459219"/>
                    </a:ext>
                  </a:extLst>
                </a:gridCol>
                <a:gridCol w="7920880">
                  <a:extLst>
                    <a:ext uri="{9D8B030D-6E8A-4147-A177-3AD203B41FA5}">
                      <a16:colId xmlns:a16="http://schemas.microsoft.com/office/drawing/2014/main" val="2416062686"/>
                    </a:ext>
                  </a:extLst>
                </a:gridCol>
              </a:tblGrid>
              <a:tr h="1614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M, m</a:t>
                      </a:r>
                    </a:p>
                  </a:txBody>
                  <a:tcPr marL="39563" marR="39563" marT="7913" marB="79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начальная точка Mx,y</a:t>
                      </a:r>
                    </a:p>
                  </a:txBody>
                  <a:tcPr marL="39563" marR="39563" marT="7913" marB="7913"/>
                </a:tc>
                <a:extLst>
                  <a:ext uri="{0D108BD9-81ED-4DB2-BD59-A6C34878D82A}">
                    <a16:rowId xmlns:a16="http://schemas.microsoft.com/office/drawing/2014/main" val="2473686047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L, l</a:t>
                      </a:r>
                    </a:p>
                  </a:txBody>
                  <a:tcPr marL="39563" marR="39563" marT="7913" marB="79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отрезок прямой Lx,y</a:t>
                      </a:r>
                    </a:p>
                  </a:txBody>
                  <a:tcPr marL="39563" marR="39563" marT="7913" marB="7913"/>
                </a:tc>
                <a:extLst>
                  <a:ext uri="{0D108BD9-81ED-4DB2-BD59-A6C34878D82A}">
                    <a16:rowId xmlns:a16="http://schemas.microsoft.com/office/drawing/2014/main" val="2035373677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H, h</a:t>
                      </a:r>
                    </a:p>
                  </a:txBody>
                  <a:tcPr marL="39563" marR="39563" marT="7913" marB="79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горизонтальная линия Hx,y или hx</a:t>
                      </a:r>
                    </a:p>
                  </a:txBody>
                  <a:tcPr marL="39563" marR="39563" marT="7913" marB="7913"/>
                </a:tc>
                <a:extLst>
                  <a:ext uri="{0D108BD9-81ED-4DB2-BD59-A6C34878D82A}">
                    <a16:rowId xmlns:a16="http://schemas.microsoft.com/office/drawing/2014/main" val="1977747464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V, v</a:t>
                      </a:r>
                    </a:p>
                  </a:txBody>
                  <a:tcPr marL="39563" marR="39563" marT="7913" marB="79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вертикальная линия Vx,y или vy</a:t>
                      </a:r>
                    </a:p>
                  </a:txBody>
                  <a:tcPr marL="39563" marR="39563" marT="7913" marB="7913"/>
                </a:tc>
                <a:extLst>
                  <a:ext uri="{0D108BD9-81ED-4DB2-BD59-A6C34878D82A}">
                    <a16:rowId xmlns:a16="http://schemas.microsoft.com/office/drawing/2014/main" val="2679262588"/>
                  </a:ext>
                </a:extLst>
              </a:tr>
              <a:tr h="10349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A, a</a:t>
                      </a:r>
                    </a:p>
                  </a:txBody>
                  <a:tcPr marL="39563" marR="39563" marT="7913" marB="79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дуга эллипса</a:t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Arx,ry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x-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axis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rotation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large-arc-flag,sweep-flag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x,y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rx,ry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– радиусы дуги эллипса</a:t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x-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axis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rotation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– угол поворота дуги относительно оси X</a:t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large-arc-flag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– при равенстве «1» строится большая часть дуги, «0» – меньшая часть дуги</a:t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sweep-flag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– при равенстве «1» дуга строится по часовой стрелке, при «0» – против часовой стрелки</a:t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x,y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– координаты конечной точки дуги</a:t>
                      </a:r>
                    </a:p>
                  </a:txBody>
                  <a:tcPr marL="39563" marR="39563" marT="7913" marB="7913"/>
                </a:tc>
                <a:extLst>
                  <a:ext uri="{0D108BD9-81ED-4DB2-BD59-A6C34878D82A}">
                    <a16:rowId xmlns:a16="http://schemas.microsoft.com/office/drawing/2014/main" val="319970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9925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192481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Сложная траектория (путь):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05269"/>
              </p:ext>
            </p:extLst>
          </p:nvPr>
        </p:nvGraphicFramePr>
        <p:xfrm>
          <a:off x="287524" y="1742097"/>
          <a:ext cx="8568952" cy="3501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2086959"/>
                    </a:ext>
                  </a:extLst>
                </a:gridCol>
                <a:gridCol w="7920880">
                  <a:extLst>
                    <a:ext uri="{9D8B030D-6E8A-4147-A177-3AD203B41FA5}">
                      <a16:colId xmlns:a16="http://schemas.microsoft.com/office/drawing/2014/main" val="1703207887"/>
                    </a:ext>
                  </a:extLst>
                </a:gridCol>
              </a:tblGrid>
              <a:tr h="743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C, c</a:t>
                      </a:r>
                    </a:p>
                  </a:txBody>
                  <a:tcPr marL="39563" marR="39563" marT="7913" marB="79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кубическая кривая Безье</a:t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Cx1,y1 x2,y2 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x,y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x1,y1 – координаты первой контрольной точки</a:t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x2,y2 – координаты второй контрольной точки</a:t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x,y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– координаты конечной точки кривой</a:t>
                      </a:r>
                    </a:p>
                  </a:txBody>
                  <a:tcPr marL="39563" marR="39563" marT="7913" marB="7913"/>
                </a:tc>
                <a:extLst>
                  <a:ext uri="{0D108BD9-81ED-4DB2-BD59-A6C34878D82A}">
                    <a16:rowId xmlns:a16="http://schemas.microsoft.com/office/drawing/2014/main" val="2947422034"/>
                  </a:ext>
                </a:extLst>
              </a:tr>
              <a:tr h="743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S, s</a:t>
                      </a:r>
                    </a:p>
                  </a:txBody>
                  <a:tcPr marL="39563" marR="39563" marT="7913" marB="79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гладкая кубическая кривая Безье</a:t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Sx2,y2 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x,y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x2,y2 – координаты второй контрольной точки</a:t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x,y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– координаты конечной точки кривой</a:t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первая контрольная точка является зеркальным отражением второй контрольной точки</a:t>
                      </a:r>
                    </a:p>
                  </a:txBody>
                  <a:tcPr marL="39563" marR="39563" marT="7913" marB="7913"/>
                </a:tc>
                <a:extLst>
                  <a:ext uri="{0D108BD9-81ED-4DB2-BD59-A6C34878D82A}">
                    <a16:rowId xmlns:a16="http://schemas.microsoft.com/office/drawing/2014/main" val="388665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88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739" y="785766"/>
            <a:ext cx="8252521" cy="51845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504" y="6135420"/>
            <a:ext cx="9001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sz="2400" b="1" spc="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августа</a:t>
            </a:r>
            <a:r>
              <a:rPr sz="2400" b="1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1991</a:t>
            </a:r>
            <a:r>
              <a:rPr sz="2400" b="1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b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года</a:t>
            </a:r>
            <a:r>
              <a:rPr sz="2400" b="1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</a:t>
            </a:r>
            <a:r>
              <a:rPr sz="2400" b="1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первый</a:t>
            </a:r>
            <a:r>
              <a:rPr sz="2400" b="1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сайт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Первый</a:t>
            </a:r>
            <a:r>
              <a:rPr lang="ru-RU" sz="3200" b="1" spc="-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  <a:r>
              <a:rPr lang="ru-RU" sz="3200" b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ире</a:t>
            </a:r>
            <a:r>
              <a:rPr lang="en-US" sz="3200" b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сайт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072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192481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Сложная траектория (путь):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28852"/>
              </p:ext>
            </p:extLst>
          </p:nvPr>
        </p:nvGraphicFramePr>
        <p:xfrm>
          <a:off x="287524" y="1916832"/>
          <a:ext cx="8568952" cy="32021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68160561"/>
                    </a:ext>
                  </a:extLst>
                </a:gridCol>
                <a:gridCol w="7920880">
                  <a:extLst>
                    <a:ext uri="{9D8B030D-6E8A-4147-A177-3AD203B41FA5}">
                      <a16:colId xmlns:a16="http://schemas.microsoft.com/office/drawing/2014/main" val="3897401632"/>
                    </a:ext>
                  </a:extLst>
                </a:gridCol>
              </a:tblGrid>
              <a:tr h="5981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Q, q</a:t>
                      </a:r>
                    </a:p>
                  </a:txBody>
                  <a:tcPr marL="39563" marR="39563" marT="7913" marB="79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квадратичная кривая Безье</a:t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Qx1,y1 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x,y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x1,y1 – координаты контрольной точки</a:t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x,y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– координаты конечной точки кривой</a:t>
                      </a:r>
                    </a:p>
                  </a:txBody>
                  <a:tcPr marL="39563" marR="39563" marT="7913" marB="7913"/>
                </a:tc>
                <a:extLst>
                  <a:ext uri="{0D108BD9-81ED-4DB2-BD59-A6C34878D82A}">
                    <a16:rowId xmlns:a16="http://schemas.microsoft.com/office/drawing/2014/main" val="3709548358"/>
                  </a:ext>
                </a:extLst>
              </a:tr>
              <a:tr h="5981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T, t</a:t>
                      </a:r>
                    </a:p>
                  </a:txBody>
                  <a:tcPr marL="39563" marR="39563" marT="7913" marB="79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гладкая квадратичная кривая Безье</a:t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Qx1,y1 </a:t>
                      </a: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x,y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/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x,y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– координаты конечной точки кривой</a:t>
                      </a:r>
                      <a:b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контрольная точка этой команды является зеркальным отражением контрольной точки предыдущей команды</a:t>
                      </a:r>
                    </a:p>
                  </a:txBody>
                  <a:tcPr marL="39563" marR="39563" marT="7913" marB="7913"/>
                </a:tc>
                <a:extLst>
                  <a:ext uri="{0D108BD9-81ED-4DB2-BD59-A6C34878D82A}">
                    <a16:rowId xmlns:a16="http://schemas.microsoft.com/office/drawing/2014/main" val="3692061005"/>
                  </a:ext>
                </a:extLst>
              </a:tr>
              <a:tr h="1614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Z, z</a:t>
                      </a:r>
                    </a:p>
                  </a:txBody>
                  <a:tcPr marL="39563" marR="39563" marT="7913" marB="79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замыкание траектории</a:t>
                      </a:r>
                    </a:p>
                  </a:txBody>
                  <a:tcPr marL="39563" marR="39563" marT="7913" marB="7913"/>
                </a:tc>
                <a:extLst>
                  <a:ext uri="{0D108BD9-81ED-4DB2-BD59-A6C34878D82A}">
                    <a16:rowId xmlns:a16="http://schemas.microsoft.com/office/drawing/2014/main" val="3932383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27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192481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Сложная траектория (путь):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86809"/>
              </p:ext>
            </p:extLst>
          </p:nvPr>
        </p:nvGraphicFramePr>
        <p:xfrm>
          <a:off x="215516" y="1742097"/>
          <a:ext cx="8712968" cy="34701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12968">
                  <a:extLst>
                    <a:ext uri="{9D8B030D-6E8A-4147-A177-3AD203B41FA5}">
                      <a16:colId xmlns:a16="http://schemas.microsoft.com/office/drawing/2014/main" val="30875539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xmlns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="http://www.w3.org/2000/svg"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version="1.1"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width="600"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height="100"&gt;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536575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&lt;path d="M10,15 h50 v60 L110,55 A25,35 -30 0,1 150,30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M160,50 C160,110 260,110 260,50 S360,-10 360,50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M370,50 Q420,100 470,50 T570,50 z"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stroke="#b4241b"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stroke-width="3"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fill="none" 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930021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9831" y="4077072"/>
            <a:ext cx="5906851" cy="208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89434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192481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Сложная траектория (путь):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4084" y="1742097"/>
            <a:ext cx="4572000" cy="43858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M150 0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– смещение на (150, 0);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L75 200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– изображение линии к (75, 200) от предыдущей точки (координаты (150, 0));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L255 200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– изображение линии к (225, 200) от предыдущей точки (координаты (75, 200));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– закрытие пути (изображение линии к начальной точке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Подобный код может быть сгенерирован любым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-редактором, но крайне важно его понимать с целью последующей ручной корректировки.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10140"/>
              </p:ext>
            </p:extLst>
          </p:nvPr>
        </p:nvGraphicFramePr>
        <p:xfrm>
          <a:off x="5508104" y="2155615"/>
          <a:ext cx="2844316" cy="15773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19258021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height="210"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width="400"&gt;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58775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&lt;path d="M150 0 L75 200 L225 200 Z" 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7617347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08104" y="4365104"/>
            <a:ext cx="3030220" cy="1889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524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192481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Группировка: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36550"/>
              </p:ext>
            </p:extLst>
          </p:nvPr>
        </p:nvGraphicFramePr>
        <p:xfrm>
          <a:off x="251520" y="1757329"/>
          <a:ext cx="8208912" cy="47320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3631293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xmlns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="http://www.w3.org/2000/svg"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version="1.1"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width="600" height="600"&gt;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58775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&lt;g&gt;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15963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&lt;title&gt;background&lt;/title&gt;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15963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rect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fill="#bb0a11"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990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id="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canvas_background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990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height="402" width="582" y="-1" x="-1"/&gt;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15963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&lt;g display="none" overflow="visible"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254125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y="0" x="0" height="100%" width="100%" 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canvasGrid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07473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rect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fill="#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fff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35064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stroke-width="0" 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="0" x="0" height="100%" 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="100%"/&gt;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15963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&lt;/g&gt;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58775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&lt;/g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</a:p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</a:t>
                      </a:r>
                      <a:r>
                        <a:rPr lang="en-US" sz="1800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9817819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 rotWithShape="1">
          <a:blip r:embed="rId2"/>
          <a:srcRect l="34365" t="18984" r="25585" b="21810"/>
          <a:stretch/>
        </p:blipFill>
        <p:spPr bwMode="auto">
          <a:xfrm>
            <a:off x="5798236" y="1988841"/>
            <a:ext cx="2425644" cy="2016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75309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72140" y="1111586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49770"/>
              </p:ext>
            </p:extLst>
          </p:nvPr>
        </p:nvGraphicFramePr>
        <p:xfrm>
          <a:off x="287524" y="1622587"/>
          <a:ext cx="8568952" cy="50474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2725394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xmlns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="http://www.w3.org/2000/svg" </a:t>
                      </a:r>
                      <a:r>
                        <a:rPr lang="en-US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version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="1.1"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7051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width="70" height="70"&gt;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571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&lt;g display="none"&gt;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5397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&lt;circle id="Port"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127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cx="5" cy="5" r="4" stroke="black"/&gt;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571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&lt;/g&gt;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571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&lt;text y="15"&gt;black&lt;/text&gt;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571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&lt;use x="50" y="10"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xlink:href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="#Port" 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571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&lt;text y="35"&gt;red&lt;/text&gt;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571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&lt;use x="50" y="30"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xlink:href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="#Port"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style="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fill:red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571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&lt;text y="55"&gt;blue&lt;/text&gt;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571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&lt;use x="50" y="50"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xlink:href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="#Port"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style="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fill:blue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"/&gt;			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56748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139952" y="4149080"/>
            <a:ext cx="4528084" cy="1502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1180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87004" y="1121842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94263"/>
              </p:ext>
            </p:extLst>
          </p:nvPr>
        </p:nvGraphicFramePr>
        <p:xfrm>
          <a:off x="282948" y="1625336"/>
          <a:ext cx="8568952" cy="50474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3991988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571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&lt;symbol id="sym01"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1026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viewBox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="0 0 150 110"&gt;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5397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&lt;circle cx="50" cy="50" r="40"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127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stroke-width="8" stroke="red" fill="red"/&gt;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5397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&lt;circle cx="90" cy="60" r="40"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127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stroke-width="8" stroke="green"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7127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fill="white"/&gt;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571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&lt;/symbol&gt;	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571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&lt;use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xlink:href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="#sym01"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x="0"  y="0" width="100" height="50"/&gt;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571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&lt;use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xlink:href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="#sym01"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x="0"  y="50"  width="75" height="38"/&gt;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57188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&lt;use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xlink:href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="#sym01" 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6305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x="0"  y="100" width="50" height="25"/&gt;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176562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/>
          <p:nvPr/>
        </p:nvPicPr>
        <p:blipFill rotWithShape="1">
          <a:blip r:embed="rId2"/>
          <a:srcRect b="14272"/>
          <a:stretch/>
        </p:blipFill>
        <p:spPr bwMode="auto">
          <a:xfrm>
            <a:off x="5436097" y="3269045"/>
            <a:ext cx="3296942" cy="1456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69362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268760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в качестве фона: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87984"/>
              </p:ext>
            </p:extLst>
          </p:nvPr>
        </p:nvGraphicFramePr>
        <p:xfrm>
          <a:off x="251520" y="1949135"/>
          <a:ext cx="8568952" cy="3785616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1233801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&lt;a </a:t>
                      </a:r>
                      <a:r>
                        <a:rPr lang="en-US" sz="1800" b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href</a:t>
                      </a:r>
                      <a:r>
                        <a:rPr lang="en-US" sz="18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="/" class="home"&gt;&lt;/a</a:t>
                      </a:r>
                      <a:r>
                        <a:rPr lang="en-US" sz="18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ru-RU" sz="1800" b="0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&lt;style&gt;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5397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.home 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5397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0795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display: block;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0795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width: 200px;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0795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height: 300px;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0795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background: </a:t>
                      </a:r>
                      <a:r>
                        <a:rPr lang="en-US" sz="1800" b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url</a:t>
                      </a:r>
                      <a:r>
                        <a:rPr lang="en-US" sz="18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800" b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tram.svg</a:t>
                      </a:r>
                      <a:r>
                        <a:rPr lang="en-US" sz="18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0 0;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0795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background-size: contain;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53975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&lt;/style&gt;</a:t>
                      </a:r>
                      <a:endParaRPr lang="ru-RU" sz="18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339080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3284984"/>
            <a:ext cx="4385726" cy="3400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36458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268760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в качестве изображения: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73332"/>
              </p:ext>
            </p:extLst>
          </p:nvPr>
        </p:nvGraphicFramePr>
        <p:xfrm>
          <a:off x="251520" y="1949135"/>
          <a:ext cx="8568952" cy="31546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1233801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  <a:r>
                        <a:rPr lang="ru-RU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img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src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tram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r>
                        <a:rPr lang="ru-RU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"&gt;</a:t>
                      </a:r>
                      <a:endParaRPr lang="ru-RU" sz="1800" b="0" i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339080"/>
                  </a:ext>
                </a:extLst>
              </a:tr>
            </a:tbl>
          </a:graphicData>
        </a:graphic>
      </p:graphicFrame>
      <p:sp>
        <p:nvSpPr>
          <p:cNvPr id="7" name="object 3"/>
          <p:cNvSpPr txBox="1"/>
          <p:nvPr/>
        </p:nvSpPr>
        <p:spPr>
          <a:xfrm>
            <a:off x="791580" y="2354777"/>
            <a:ext cx="756084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параметрической вставкой: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97367"/>
              </p:ext>
            </p:extLst>
          </p:nvPr>
        </p:nvGraphicFramePr>
        <p:xfrm>
          <a:off x="251520" y="2948481"/>
          <a:ext cx="8568952" cy="31546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1233801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&lt;embed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src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tram.svg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 type="image/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svg+xml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"&gt;</a:t>
                      </a:r>
                      <a:endParaRPr lang="ru-RU" sz="1800" b="0" i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339080"/>
                  </a:ext>
                </a:extLst>
              </a:tr>
            </a:tbl>
          </a:graphicData>
        </a:graphic>
      </p:graphicFrame>
      <p:sp>
        <p:nvSpPr>
          <p:cNvPr id="10" name="object 3"/>
          <p:cNvSpPr txBox="1"/>
          <p:nvPr/>
        </p:nvSpPr>
        <p:spPr>
          <a:xfrm>
            <a:off x="791580" y="3329256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Вставка в качестве объекта: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50999"/>
              </p:ext>
            </p:extLst>
          </p:nvPr>
        </p:nvGraphicFramePr>
        <p:xfrm>
          <a:off x="251520" y="3947827"/>
          <a:ext cx="8568952" cy="31546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1233801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&lt;object data="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tram.svg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 type="image/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svg+xml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"&gt;&lt;/object&gt;</a:t>
                      </a:r>
                      <a:endParaRPr lang="ru-RU" sz="1800" b="0" i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339080"/>
                  </a:ext>
                </a:extLst>
              </a:tr>
            </a:tbl>
          </a:graphicData>
        </a:graphic>
      </p:graphicFrame>
      <p:sp>
        <p:nvSpPr>
          <p:cNvPr id="12" name="object 3"/>
          <p:cNvSpPr txBox="1"/>
          <p:nvPr/>
        </p:nvSpPr>
        <p:spPr>
          <a:xfrm>
            <a:off x="791580" y="4432639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Вставка в обрамление: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26921"/>
              </p:ext>
            </p:extLst>
          </p:nvPr>
        </p:nvGraphicFramePr>
        <p:xfrm>
          <a:off x="287524" y="5085585"/>
          <a:ext cx="8568952" cy="137160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1233801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&lt;iframe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src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="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tram.svg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539750" indent="0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width="200"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539750" indent="0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height="300"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539750" indent="0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style="border: none"&gt;</a:t>
                      </a:r>
                      <a:endParaRPr lang="ru-RU" sz="1800" b="0" i="1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&lt;/iframe&gt;</a:t>
                      </a:r>
                      <a:endParaRPr lang="ru-RU" sz="1800" b="0" i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33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9259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масштабируемой векторной графикой (</a:t>
            </a:r>
            <a:r>
              <a:rPr lang="en-US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SVG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200" b="1" dirty="0"/>
          </a:p>
        </p:txBody>
      </p:sp>
      <p:sp>
        <p:nvSpPr>
          <p:cNvPr id="6" name="object 3"/>
          <p:cNvSpPr txBox="1"/>
          <p:nvPr/>
        </p:nvSpPr>
        <p:spPr>
          <a:xfrm>
            <a:off x="791580" y="1268760"/>
            <a:ext cx="7560840" cy="4789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5"/>
              </a:spcBef>
              <a:tabLst>
                <a:tab pos="355600" algn="l"/>
              </a:tabLst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Перечень атрибутов: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94329"/>
              </p:ext>
            </p:extLst>
          </p:nvPr>
        </p:nvGraphicFramePr>
        <p:xfrm>
          <a:off x="791580" y="1917535"/>
          <a:ext cx="7272808" cy="15773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87628">
                  <a:extLst>
                    <a:ext uri="{9D8B030D-6E8A-4147-A177-3AD203B41FA5}">
                      <a16:colId xmlns:a16="http://schemas.microsoft.com/office/drawing/2014/main" val="3419458882"/>
                    </a:ext>
                  </a:extLst>
                </a:gridCol>
                <a:gridCol w="5685180">
                  <a:extLst>
                    <a:ext uri="{9D8B030D-6E8A-4147-A177-3AD203B41FA5}">
                      <a16:colId xmlns:a16="http://schemas.microsoft.com/office/drawing/2014/main" val="3117525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уникальный идентификатор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808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height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высоту занимаемой графикой области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99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width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ширину занимаемой графикой области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3262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style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стиль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4675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class</a:t>
                      </a:r>
                      <a:endParaRPr lang="ru-RU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класс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4590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0195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1406397"/>
            <a:ext cx="367602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&lt;ul</a:t>
            </a:r>
            <a:r>
              <a:rPr sz="28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type=disc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817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&lt;li&gt;Красный&lt;/li&gt;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8170">
              <a:lnSpc>
                <a:spcPct val="100000"/>
              </a:lnSpc>
            </a:pP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li&gt;Ж</a:t>
            </a:r>
            <a:r>
              <a:rPr lang="ru-RU"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лтый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&lt;/li&gt;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8170">
              <a:lnSpc>
                <a:spcPct val="100000"/>
              </a:lnSpc>
            </a:pP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li&gt;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Зел</a:t>
            </a:r>
            <a:r>
              <a:rPr lang="ru-RU"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ный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&lt;/li&gt;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&lt;/ul&gt;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681674"/>
            <a:ext cx="9144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nordered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</a:t>
            </a:r>
            <a:r>
              <a:rPr lang="ru-RU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\</a:t>
            </a:r>
            <a:r>
              <a:rPr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6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</a:t>
            </a:r>
            <a:r>
              <a:rPr sz="28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4168" y="1584579"/>
            <a:ext cx="2232248" cy="14843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119642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ный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119642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8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  <a:r>
              <a:rPr lang="ru-RU" sz="28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sz="2800" spc="-2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лтый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119642"/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Зел</a:t>
            </a:r>
            <a:r>
              <a:rPr lang="ru-RU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ный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Маркированный</a:t>
            </a:r>
            <a:r>
              <a:rPr lang="ru-RU" sz="3200" b="1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список</a:t>
            </a:r>
            <a:endParaRPr lang="ru-RU" sz="3200" b="1" dirty="0"/>
          </a:p>
        </p:txBody>
      </p:sp>
      <p:sp>
        <p:nvSpPr>
          <p:cNvPr id="8" name="object 3"/>
          <p:cNvSpPr txBox="1"/>
          <p:nvPr/>
        </p:nvSpPr>
        <p:spPr>
          <a:xfrm>
            <a:off x="318968" y="3885525"/>
            <a:ext cx="367602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8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sz="28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type=</a:t>
            </a:r>
            <a:r>
              <a:rPr lang="en-US" sz="2800" spc="-5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circle</a:t>
            </a:r>
            <a:r>
              <a:rPr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817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&lt;li&gt;Красный&lt;/li&gt;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8170">
              <a:lnSpc>
                <a:spcPct val="100000"/>
              </a:lnSpc>
            </a:pP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li&gt;Ж</a:t>
            </a:r>
            <a:r>
              <a:rPr lang="ru-RU"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лтый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&lt;/li&gt;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8170">
              <a:lnSpc>
                <a:spcPct val="100000"/>
              </a:lnSpc>
            </a:pP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li&gt;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Зел</a:t>
            </a:r>
            <a:r>
              <a:rPr lang="ru-RU"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ный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&lt;/li&gt;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&lt;/ul&gt;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6084168" y="4149080"/>
            <a:ext cx="2232248" cy="14843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SzPct val="119642"/>
              <a:buFont typeface="Courier New" panose="02070309020205020404" pitchFamily="49" charset="0"/>
              <a:buChar char="o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ный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SzPct val="119642"/>
              <a:buFont typeface="Courier New" panose="02070309020205020404" pitchFamily="49" charset="0"/>
              <a:buChar char="o"/>
              <a:tabLst>
                <a:tab pos="354965" algn="l"/>
                <a:tab pos="355600" algn="l"/>
              </a:tabLst>
            </a:pPr>
            <a:r>
              <a:rPr sz="28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  <a:r>
              <a:rPr lang="ru-RU" sz="28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sz="2800" spc="-2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лтый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SzPct val="119642"/>
              <a:buFont typeface="Courier New" panose="02070309020205020404" pitchFamily="49" charset="0"/>
              <a:buChar char="o"/>
              <a:tabLst>
                <a:tab pos="354965" algn="l"/>
                <a:tab pos="355600" algn="l"/>
              </a:tabLst>
            </a:pP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Зел</a:t>
            </a:r>
            <a:r>
              <a:rPr lang="ru-RU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ный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4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612" y="1052736"/>
            <a:ext cx="6912768" cy="518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35496" y="107921"/>
            <a:ext cx="9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Наглядный и буквальный пример</a:t>
            </a:r>
            <a:r>
              <a:rPr lang="ru-RU" sz="3200" b="1" spc="-7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32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27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1560" y="1406395"/>
            <a:ext cx="367602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8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sz="28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type=</a:t>
            </a:r>
            <a:r>
              <a:rPr lang="en-US" sz="2800" spc="-5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square</a:t>
            </a:r>
            <a:r>
              <a:rPr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817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&lt;li&gt;Красный&lt;/li&gt;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8170">
              <a:lnSpc>
                <a:spcPct val="100000"/>
              </a:lnSpc>
            </a:pP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li&gt;Ж</a:t>
            </a:r>
            <a:r>
              <a:rPr lang="ru-RU"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лтый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&lt;/li&gt;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8170">
              <a:lnSpc>
                <a:spcPct val="100000"/>
              </a:lnSpc>
            </a:pP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li&gt;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Зел</a:t>
            </a:r>
            <a:r>
              <a:rPr lang="ru-RU" sz="2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ный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&lt;/li&gt;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&lt;/ul&gt;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681674"/>
            <a:ext cx="9144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nordered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</a:t>
            </a:r>
            <a:r>
              <a:rPr lang="ru-RU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\</a:t>
            </a:r>
            <a:r>
              <a:rPr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6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</a:t>
            </a:r>
            <a:r>
              <a:rPr sz="28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4128" y="1747515"/>
            <a:ext cx="2232248" cy="14843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SzPct val="119642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ный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SzPct val="119642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  <a:r>
              <a:rPr lang="ru-RU" sz="28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sz="2800" spc="-2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лтый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SzPct val="119642"/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Зел</a:t>
            </a:r>
            <a:r>
              <a:rPr lang="ru-RU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ный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Маркированный</a:t>
            </a:r>
            <a:r>
              <a:rPr lang="ru-RU" sz="3200" b="1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список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3328668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1484784"/>
            <a:ext cx="4468108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28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&lt;ol</a:t>
            </a:r>
            <a:r>
              <a:rPr sz="2800" i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type=1</a:t>
            </a:r>
            <a:r>
              <a:rPr sz="2800" i="1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start=1</a:t>
            </a:r>
            <a:r>
              <a:rPr sz="2800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sz="2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8170">
              <a:lnSpc>
                <a:spcPct val="100000"/>
              </a:lnSpc>
              <a:spcBef>
                <a:spcPts val="5"/>
              </a:spcBef>
            </a:pPr>
            <a:r>
              <a:rPr sz="28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&lt;li&gt;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Красный</a:t>
            </a:r>
            <a:r>
              <a:rPr sz="28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&lt;/li&gt;</a:t>
            </a:r>
            <a:endParaRPr sz="2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8170">
              <a:lnSpc>
                <a:spcPct val="100000"/>
              </a:lnSpc>
            </a:pPr>
            <a:r>
              <a:rPr sz="2800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&lt;li&gt;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Желтый</a:t>
            </a:r>
            <a:r>
              <a:rPr sz="2800" i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&lt;/li&gt;</a:t>
            </a:r>
            <a:endParaRPr sz="2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8170">
              <a:lnSpc>
                <a:spcPct val="100000"/>
              </a:lnSpc>
            </a:pPr>
            <a:r>
              <a:rPr sz="28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&lt;li&gt;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Зеленый</a:t>
            </a:r>
            <a:r>
              <a:rPr sz="28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&lt;/li&gt;</a:t>
            </a:r>
            <a:endParaRPr sz="2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>
              <a:lnSpc>
                <a:spcPct val="100000"/>
              </a:lnSpc>
            </a:pPr>
            <a:r>
              <a:rPr sz="2800" i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&lt;/ol&gt;</a:t>
            </a:r>
            <a:endParaRPr sz="2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5932" y="629399"/>
            <a:ext cx="434092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rdered</a:t>
            </a:r>
            <a:r>
              <a:rPr sz="28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 </a:t>
            </a:r>
            <a:r>
              <a:rPr lang="en-US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 </a:t>
            </a:r>
            <a:r>
              <a:rPr sz="2800" spc="-6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6136" y="1629642"/>
            <a:ext cx="2940516" cy="157094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0"/>
              </a:spcBef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ный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Желтый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Зеленый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792" y="44624"/>
            <a:ext cx="9135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Нумерованный</a:t>
            </a:r>
            <a:r>
              <a:rPr lang="ru-RU" sz="3200" b="1" spc="-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список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695039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87724" y="620688"/>
            <a:ext cx="496855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rdered</a:t>
            </a:r>
            <a:r>
              <a:rPr sz="28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 </a:t>
            </a:r>
            <a:r>
              <a:rPr lang="en-US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 </a:t>
            </a:r>
            <a:r>
              <a:rPr sz="2800" spc="-6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Нумерованный</a:t>
            </a:r>
            <a:r>
              <a:rPr lang="ru-RU" sz="3200" b="1" spc="-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список</a:t>
            </a:r>
            <a:endParaRPr lang="ru-RU" sz="32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1412776"/>
            <a:ext cx="8640960" cy="19389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reversed</a:t>
            </a:r>
            <a:endParaRPr kumimoji="0" lang="ru-RU" altLang="ru-RU" sz="2400" b="0" i="1" strike="noStrike" cap="none" normalizeH="0" baseline="0" dirty="0" smtClean="0">
              <a:ln>
                <a:noFill/>
              </a:ln>
              <a:solidFill>
                <a:srgbClr val="1B1B1B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1B1B1B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 логического значения 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показывает, что предметы указаны по списку в обратном порядке. Пункты в списке будут пронумерованы от большего к меньшему.</a:t>
            </a:r>
          </a:p>
        </p:txBody>
      </p:sp>
    </p:spTree>
    <p:extLst>
      <p:ext uri="{BB962C8B-B14F-4D97-AF65-F5344CB8AC3E}">
        <p14:creationId xmlns:p14="http://schemas.microsoft.com/office/powerpoint/2010/main" val="2845841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87724" y="620688"/>
            <a:ext cx="496855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rdered</a:t>
            </a:r>
            <a:r>
              <a:rPr sz="28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 </a:t>
            </a:r>
            <a:r>
              <a:rPr lang="en-US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 </a:t>
            </a:r>
            <a:r>
              <a:rPr sz="2800" spc="-6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Нумерованный</a:t>
            </a:r>
            <a:r>
              <a:rPr lang="ru-RU" sz="3200" b="1" spc="-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список</a:t>
            </a:r>
            <a:endParaRPr lang="ru-RU" sz="32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1412776"/>
            <a:ext cx="8640960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</a:t>
            </a:r>
            <a:endParaRPr kumimoji="0" lang="ru-RU" altLang="ru-RU" sz="2400" b="0" i="1" u="none" strike="noStrike" cap="none" normalizeH="0" baseline="0" dirty="0" smtClean="0">
              <a:ln>
                <a:noFill/>
              </a:ln>
              <a:solidFill>
                <a:srgbClr val="1B1B1B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rgbClr val="1B1B1B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Нумерация начнётся с указанного числа. Арабскими цифрами (1, 2, 3, и т.д.), даже когда нумерация 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в буквах или Римском исчислении. Например, чтобы начать нумерацию с буквы "г" или Римской 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используйте start="4".</a:t>
            </a:r>
          </a:p>
        </p:txBody>
      </p:sp>
    </p:spTree>
    <p:extLst>
      <p:ext uri="{BB962C8B-B14F-4D97-AF65-F5344CB8AC3E}">
        <p14:creationId xmlns:p14="http://schemas.microsoft.com/office/powerpoint/2010/main" val="8165863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87724" y="620688"/>
            <a:ext cx="496855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rdered</a:t>
            </a:r>
            <a:r>
              <a:rPr sz="28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 </a:t>
            </a:r>
            <a:r>
              <a:rPr lang="en-US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 </a:t>
            </a:r>
            <a:r>
              <a:rPr sz="2800" spc="-6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</a:t>
            </a:r>
            <a:r>
              <a:rPr sz="2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Нумерованный</a:t>
            </a:r>
            <a:r>
              <a:rPr lang="ru-RU" sz="3200" b="1" spc="-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список</a:t>
            </a:r>
            <a:endParaRPr lang="ru-RU" sz="32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620688"/>
            <a:ext cx="8640960" cy="60016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rgbClr val="1B1B1B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rgbClr val="1B1B1B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Задаёт тип нумерации:</a:t>
            </a: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rgbClr val="1B1B1B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для строчных букв</a:t>
            </a:r>
          </a:p>
          <a:p>
            <a:pPr marL="0" marR="0" lvl="2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для заглавных букв</a:t>
            </a:r>
          </a:p>
          <a:p>
            <a:pPr marL="0" marR="0" lvl="2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для строчной Римской нумерации</a:t>
            </a:r>
          </a:p>
          <a:p>
            <a:pPr marL="0" marR="0" lvl="2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для заглавной Римской нумерации</a:t>
            </a:r>
          </a:p>
          <a:p>
            <a:pPr marL="0" marR="0" lvl="2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для цифр (по умолчанию)указанный тип используется для всего списка, если только не указан любой другой атрибут </a:t>
            </a:r>
            <a:r>
              <a:rPr kumimoji="0" lang="ru-RU" altLang="ru-RU" sz="2400" b="0" i="0" u="sng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в элементе </a:t>
            </a:r>
            <a:r>
              <a:rPr kumimoji="0" lang="ru-RU" altLang="ru-RU" sz="2400" b="0" i="0" u="sng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ru-RU" altLang="ru-RU" sz="2400" b="0" i="0" u="sng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</a:t>
            </a:r>
            <a:r>
              <a:rPr kumimoji="0" lang="ru-RU" altLang="ru-RU" sz="2400" b="0" i="0" u="sng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.&gt; </a:t>
            </a:r>
          </a:p>
          <a:p>
            <a:pPr marL="0" marR="0" lvl="2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u-RU" altLang="ru-RU" sz="2400" dirty="0">
              <a:solidFill>
                <a:srgbClr val="1B1B1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2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Примечание: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Если тип цифр в списке не имеет значения (к примеру, юридические или технические документы, где элементы обозначены буквами/цифрами), используйте свойство CSS </a:t>
            </a:r>
            <a:r>
              <a:rPr kumimoji="0" lang="ru-RU" altLang="ru-RU" sz="2400" b="0" i="0" u="sng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ru-RU" altLang="ru-RU" sz="2400" b="0" i="0" u="sng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-style-type (en-US)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69195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836712"/>
            <a:ext cx="8424936" cy="3968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разметки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используются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три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основных</a:t>
            </a:r>
            <a:r>
              <a:rPr lang="ru-RU" sz="28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тега</a:t>
            </a:r>
            <a:r>
              <a:rPr lang="en-US"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800" spc="-1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lang="en-US" sz="2800" spc="-1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&lt;table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&gt;…&lt;/table&gt;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размечает</a:t>
            </a:r>
            <a:r>
              <a:rPr sz="28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таблицу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2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целом</a:t>
            </a:r>
            <a:endParaRPr lang="en-US" sz="2800" spc="-2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2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&gt;…&lt;/tr&gt;</a:t>
            </a:r>
            <a:r>
              <a:rPr sz="28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able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ow) 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размечает</a:t>
            </a:r>
            <a:r>
              <a:rPr sz="28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строку</a:t>
            </a:r>
            <a:r>
              <a:rPr sz="28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  <a:endParaRPr lang="en-US" sz="2800" spc="-1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&lt;td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&gt;…&lt;/td&gt;</a:t>
            </a:r>
            <a:r>
              <a:rPr sz="2800" spc="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able</a:t>
            </a:r>
            <a:r>
              <a:rPr sz="2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5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ata)</a:t>
            </a:r>
            <a:r>
              <a:rPr lang="en-US" sz="2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размечает</a:t>
            </a:r>
            <a:r>
              <a:rPr sz="2800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ячейку</a:t>
            </a:r>
            <a:r>
              <a:rPr sz="28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2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строке</a:t>
            </a:r>
            <a:r>
              <a:rPr sz="2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таблицы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Теги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разметки</a:t>
            </a:r>
            <a:r>
              <a:rPr lang="ru-RU" sz="3200" b="1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9378354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2069" y="836712"/>
            <a:ext cx="845639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tabLst>
                <a:tab pos="355600" algn="l"/>
                <a:tab pos="356235" algn="l"/>
              </a:tabLst>
            </a:pP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&lt;table</a:t>
            </a:r>
            <a:r>
              <a:rPr sz="24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border=1&gt;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td&gt;Ячейка</a:t>
            </a:r>
            <a:r>
              <a:rPr sz="24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1&lt;/td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td&gt;Ячейка</a:t>
            </a:r>
            <a:r>
              <a:rPr sz="24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2&lt;/td&gt;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td&gt;Ячейка</a:t>
            </a:r>
            <a:r>
              <a:rPr sz="24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3&lt;/td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td&gt;Ячейка</a:t>
            </a:r>
            <a:r>
              <a:rPr sz="24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4&lt;/td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28" y="1684895"/>
            <a:ext cx="2790825" cy="20097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759322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748620"/>
            <a:ext cx="8424936" cy="522450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5080">
              <a:tabLst>
                <a:tab pos="355600" algn="l"/>
                <a:tab pos="356235" algn="l"/>
                <a:tab pos="4245610" algn="l"/>
              </a:tabLst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2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able</a:t>
            </a:r>
            <a:r>
              <a:rPr sz="24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spc="-1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</a:t>
            </a:r>
            <a:r>
              <a:rPr sz="2400" spc="-40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2400" spc="-5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sz="2400" spc="10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spc="-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5080">
              <a:tabLst>
                <a:tab pos="355600" algn="l"/>
                <a:tab pos="356235" algn="l"/>
                <a:tab pos="4245610" algn="l"/>
              </a:tabLst>
            </a:pPr>
            <a:r>
              <a:rPr lang="en-US" sz="2400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spc="-5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sz="2400" spc="-5" dirty="0" err="1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2400" spc="-20" dirty="0" err="1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gc</a:t>
            </a:r>
            <a:r>
              <a:rPr sz="2400" spc="-5" dirty="0" err="1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</a:t>
            </a:r>
            <a:r>
              <a:rPr sz="2400" spc="-15" dirty="0" err="1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400" spc="5" dirty="0" err="1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5080">
              <a:tabLst>
                <a:tab pos="355600" algn="l"/>
                <a:tab pos="356235" algn="l"/>
                <a:tab pos="4245610" algn="l"/>
              </a:tabLst>
            </a:pPr>
            <a:r>
              <a:rPr lang="en-US" sz="2400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sz="2400" dirty="0" err="1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2400" spc="5" dirty="0" err="1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2400" dirty="0" err="1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llspacin</a:t>
            </a:r>
            <a:r>
              <a:rPr sz="2400" spc="-5" dirty="0" err="1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  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5080">
              <a:tabLst>
                <a:tab pos="355600" algn="l"/>
                <a:tab pos="356235" algn="l"/>
                <a:tab pos="4245610" algn="l"/>
              </a:tabLst>
            </a:pPr>
            <a:r>
              <a:rPr lang="en-US" sz="2400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spc="-5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sz="2400" spc="-5" dirty="0" err="1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cellpadding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=10</a:t>
            </a:r>
            <a:r>
              <a:rPr sz="2400" spc="-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spc="-2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5080">
              <a:tabLst>
                <a:tab pos="355600" algn="l"/>
                <a:tab pos="356235" algn="l"/>
                <a:tab pos="4245610" algn="l"/>
              </a:tabLst>
            </a:pPr>
            <a:r>
              <a:rPr lang="en-US" sz="2400" spc="-2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spc="-25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sz="2400" spc="-5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=100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&gt;Ячейка</a:t>
            </a:r>
            <a:r>
              <a:rPr sz="24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1&lt;</a:t>
            </a:r>
            <a:r>
              <a:rPr sz="24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/td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&gt;Ячейка</a:t>
            </a:r>
            <a:r>
              <a:rPr sz="2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2&lt;/</a:t>
            </a:r>
            <a:r>
              <a:rPr sz="24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&gt;Ячейка</a:t>
            </a:r>
            <a:r>
              <a:rPr sz="24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3&lt;/</a:t>
            </a:r>
            <a:r>
              <a:rPr sz="24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spc="-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&gt;Ячейка</a:t>
            </a:r>
            <a:r>
              <a:rPr sz="2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4&lt;/</a:t>
            </a:r>
            <a:r>
              <a:rPr sz="24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400" spc="-5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4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8104" y="2284548"/>
            <a:ext cx="3038475" cy="21526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2615551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980728"/>
            <a:ext cx="8568952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tabLst>
                <a:tab pos="355600" algn="l"/>
                <a:tab pos="356235" algn="l"/>
              </a:tabLst>
            </a:pP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r>
              <a:rPr sz="2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border=1&gt;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</a:t>
            </a:r>
            <a:r>
              <a:rPr sz="2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rowspan=2&gt;Ячейка</a:t>
            </a:r>
            <a:r>
              <a:rPr sz="24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1&lt;/td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spc="-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td&gt;Ячейка</a:t>
            </a:r>
            <a:r>
              <a:rPr sz="24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2&lt;/td&gt;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td&gt;Ячейка</a:t>
            </a:r>
            <a:r>
              <a:rPr sz="24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3&lt;/td&gt;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&lt;/table&gt;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28" y="2780928"/>
            <a:ext cx="2790825" cy="19907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55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9261297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1172309"/>
            <a:ext cx="864096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tabLst>
                <a:tab pos="355600" algn="l"/>
                <a:tab pos="356235" algn="l"/>
              </a:tabLst>
            </a:pP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&lt;table</a:t>
            </a:r>
            <a:r>
              <a:rPr sz="24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border=1&gt;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 colspan=2&gt;Ячейка 1&lt;/td&gt;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td&gt;Ячейка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2&lt;/td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spc="-1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td&gt;Ячейка</a:t>
            </a:r>
            <a:r>
              <a:rPr sz="2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3&lt;/td&gt;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4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sz="24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128" y="2636912"/>
            <a:ext cx="2790825" cy="19907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47176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85343" y="1196752"/>
            <a:ext cx="3746897" cy="444288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&lt;html&gt;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&lt;head&gt;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Заголовок</a:t>
            </a:r>
            <a:r>
              <a:rPr sz="24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документа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&lt;title&gt;Название</a:t>
            </a:r>
            <a:r>
              <a:rPr sz="24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документа&lt;/title&gt;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&lt;/head&gt;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Тело</a:t>
            </a:r>
            <a:r>
              <a:rPr sz="24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документа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&lt;/body&gt;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&lt;/html&gt;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6749" y="1501106"/>
            <a:ext cx="914400" cy="4066520"/>
          </a:xfrm>
          <a:custGeom>
            <a:avLst/>
            <a:gdLst/>
            <a:ahLst/>
            <a:cxnLst/>
            <a:rect l="l" t="t" r="r" b="b"/>
            <a:pathLst>
              <a:path w="914400" h="3657600">
                <a:moveTo>
                  <a:pt x="457200" y="3657600"/>
                </a:moveTo>
                <a:lnTo>
                  <a:pt x="416109" y="3652687"/>
                </a:lnTo>
                <a:lnTo>
                  <a:pt x="377434" y="3638523"/>
                </a:lnTo>
                <a:lnTo>
                  <a:pt x="341821" y="3615972"/>
                </a:lnTo>
                <a:lnTo>
                  <a:pt x="309916" y="3585894"/>
                </a:lnTo>
                <a:lnTo>
                  <a:pt x="282364" y="3549153"/>
                </a:lnTo>
                <a:lnTo>
                  <a:pt x="259810" y="3506611"/>
                </a:lnTo>
                <a:lnTo>
                  <a:pt x="242901" y="3459129"/>
                </a:lnTo>
                <a:lnTo>
                  <a:pt x="232283" y="3407572"/>
                </a:lnTo>
                <a:lnTo>
                  <a:pt x="228600" y="3352800"/>
                </a:lnTo>
                <a:lnTo>
                  <a:pt x="228600" y="2133600"/>
                </a:lnTo>
                <a:lnTo>
                  <a:pt x="224916" y="2078827"/>
                </a:lnTo>
                <a:lnTo>
                  <a:pt x="214298" y="2027270"/>
                </a:lnTo>
                <a:lnTo>
                  <a:pt x="197389" y="1979788"/>
                </a:lnTo>
                <a:lnTo>
                  <a:pt x="174835" y="1937246"/>
                </a:lnTo>
                <a:lnTo>
                  <a:pt x="147283" y="1900505"/>
                </a:lnTo>
                <a:lnTo>
                  <a:pt x="115378" y="1870427"/>
                </a:lnTo>
                <a:lnTo>
                  <a:pt x="79765" y="1847876"/>
                </a:lnTo>
                <a:lnTo>
                  <a:pt x="41090" y="1833712"/>
                </a:lnTo>
                <a:lnTo>
                  <a:pt x="0" y="1828800"/>
                </a:lnTo>
                <a:lnTo>
                  <a:pt x="41090" y="1823887"/>
                </a:lnTo>
                <a:lnTo>
                  <a:pt x="79765" y="1809723"/>
                </a:lnTo>
                <a:lnTo>
                  <a:pt x="115378" y="1787172"/>
                </a:lnTo>
                <a:lnTo>
                  <a:pt x="147283" y="1757094"/>
                </a:lnTo>
                <a:lnTo>
                  <a:pt x="174835" y="1720353"/>
                </a:lnTo>
                <a:lnTo>
                  <a:pt x="197389" y="1677811"/>
                </a:lnTo>
                <a:lnTo>
                  <a:pt x="214298" y="1630329"/>
                </a:lnTo>
                <a:lnTo>
                  <a:pt x="224916" y="1578772"/>
                </a:lnTo>
                <a:lnTo>
                  <a:pt x="228600" y="1524000"/>
                </a:lnTo>
                <a:lnTo>
                  <a:pt x="228600" y="304800"/>
                </a:lnTo>
                <a:lnTo>
                  <a:pt x="232283" y="250027"/>
                </a:lnTo>
                <a:lnTo>
                  <a:pt x="242901" y="198470"/>
                </a:lnTo>
                <a:lnTo>
                  <a:pt x="259810" y="150988"/>
                </a:lnTo>
                <a:lnTo>
                  <a:pt x="282364" y="108446"/>
                </a:lnTo>
                <a:lnTo>
                  <a:pt x="309916" y="71705"/>
                </a:lnTo>
                <a:lnTo>
                  <a:pt x="341821" y="41627"/>
                </a:lnTo>
                <a:lnTo>
                  <a:pt x="377434" y="19076"/>
                </a:lnTo>
                <a:lnTo>
                  <a:pt x="416109" y="4912"/>
                </a:lnTo>
                <a:lnTo>
                  <a:pt x="457200" y="0"/>
                </a:lnTo>
              </a:path>
              <a:path w="914400" h="3657600">
                <a:moveTo>
                  <a:pt x="914400" y="1600200"/>
                </a:moveTo>
                <a:lnTo>
                  <a:pt x="853634" y="1596572"/>
                </a:lnTo>
                <a:lnTo>
                  <a:pt x="799027" y="1586333"/>
                </a:lnTo>
                <a:lnTo>
                  <a:pt x="752760" y="1570450"/>
                </a:lnTo>
                <a:lnTo>
                  <a:pt x="717013" y="1549889"/>
                </a:lnTo>
                <a:lnTo>
                  <a:pt x="685800" y="1498600"/>
                </a:lnTo>
                <a:lnTo>
                  <a:pt x="685800" y="1092200"/>
                </a:lnTo>
                <a:lnTo>
                  <a:pt x="677634" y="1065183"/>
                </a:lnTo>
                <a:lnTo>
                  <a:pt x="618844" y="1020349"/>
                </a:lnTo>
                <a:lnTo>
                  <a:pt x="572578" y="1004466"/>
                </a:lnTo>
                <a:lnTo>
                  <a:pt x="517970" y="994227"/>
                </a:lnTo>
                <a:lnTo>
                  <a:pt x="457200" y="990600"/>
                </a:lnTo>
                <a:lnTo>
                  <a:pt x="517970" y="986972"/>
                </a:lnTo>
                <a:lnTo>
                  <a:pt x="572578" y="976733"/>
                </a:lnTo>
                <a:lnTo>
                  <a:pt x="618844" y="960850"/>
                </a:lnTo>
                <a:lnTo>
                  <a:pt x="654589" y="940289"/>
                </a:lnTo>
                <a:lnTo>
                  <a:pt x="685800" y="889000"/>
                </a:lnTo>
                <a:lnTo>
                  <a:pt x="685800" y="482600"/>
                </a:lnTo>
                <a:lnTo>
                  <a:pt x="693966" y="455583"/>
                </a:lnTo>
                <a:lnTo>
                  <a:pt x="717013" y="431310"/>
                </a:lnTo>
                <a:lnTo>
                  <a:pt x="752760" y="410749"/>
                </a:lnTo>
                <a:lnTo>
                  <a:pt x="799027" y="394866"/>
                </a:lnTo>
                <a:lnTo>
                  <a:pt x="853634" y="384627"/>
                </a:lnTo>
                <a:lnTo>
                  <a:pt x="914400" y="381000"/>
                </a:lnTo>
              </a:path>
              <a:path w="914400" h="3657600">
                <a:moveTo>
                  <a:pt x="914400" y="3200400"/>
                </a:moveTo>
                <a:lnTo>
                  <a:pt x="842150" y="3196841"/>
                </a:lnTo>
                <a:lnTo>
                  <a:pt x="779397" y="3186931"/>
                </a:lnTo>
                <a:lnTo>
                  <a:pt x="729910" y="3171815"/>
                </a:lnTo>
                <a:lnTo>
                  <a:pt x="685800" y="3130550"/>
                </a:lnTo>
                <a:lnTo>
                  <a:pt x="685800" y="2851150"/>
                </a:lnTo>
                <a:lnTo>
                  <a:pt x="674145" y="2829060"/>
                </a:lnTo>
                <a:lnTo>
                  <a:pt x="641693" y="2809884"/>
                </a:lnTo>
                <a:lnTo>
                  <a:pt x="592207" y="2794768"/>
                </a:lnTo>
                <a:lnTo>
                  <a:pt x="529454" y="2784858"/>
                </a:lnTo>
                <a:lnTo>
                  <a:pt x="457200" y="2781300"/>
                </a:lnTo>
                <a:lnTo>
                  <a:pt x="529454" y="2777741"/>
                </a:lnTo>
                <a:lnTo>
                  <a:pt x="592207" y="2767831"/>
                </a:lnTo>
                <a:lnTo>
                  <a:pt x="641693" y="2752715"/>
                </a:lnTo>
                <a:lnTo>
                  <a:pt x="674145" y="2733539"/>
                </a:lnTo>
                <a:lnTo>
                  <a:pt x="685800" y="2711450"/>
                </a:lnTo>
                <a:lnTo>
                  <a:pt x="685800" y="2432050"/>
                </a:lnTo>
                <a:lnTo>
                  <a:pt x="697455" y="2409960"/>
                </a:lnTo>
                <a:lnTo>
                  <a:pt x="729910" y="2390784"/>
                </a:lnTo>
                <a:lnTo>
                  <a:pt x="779397" y="2375668"/>
                </a:lnTo>
                <a:lnTo>
                  <a:pt x="842150" y="2365758"/>
                </a:lnTo>
                <a:lnTo>
                  <a:pt x="914400" y="2362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Структура</a:t>
            </a:r>
            <a:r>
              <a:rPr lang="ru-RU" sz="3200" b="1" spc="-3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en-US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документа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597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5516" y="692696"/>
            <a:ext cx="8712968" cy="51841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 для ввода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может быть визуально изменено и адаптировано под определённые типы данных благодаря использованию различных значений атрибута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(тип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</a:p>
          <a:p>
            <a:pPr algn="just"/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&lt;input type="button | checkbox | file | hidden | image | password | radio | reset | submit | text</a:t>
            </a:r>
            <a:r>
              <a:rPr lang="en-US" sz="2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  <a:endParaRPr lang="ru-RU" sz="24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Вертикальной чертой в записи отмечено логическое сложение, то есть в качестве типа может выступать: либо 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«кнопка»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либо 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«флажок»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либо 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«форма открытия файла»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либо 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«скрытый режим»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либо 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«изображение»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либо 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«пароль»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либо 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«опция»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либо 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«сброс»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либо 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«подтверждение ввода с отправкой запроса»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либо 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«текст»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данных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4758259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Вариации ввода данных</a:t>
            </a:r>
            <a:endParaRPr lang="ru-RU" sz="3200" b="1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t="37242" r="22229" b="47454"/>
          <a:stretch/>
        </p:blipFill>
        <p:spPr bwMode="auto">
          <a:xfrm>
            <a:off x="1043608" y="1052736"/>
            <a:ext cx="4399034" cy="864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t="7582" r="87983" b="79999"/>
          <a:stretch/>
        </p:blipFill>
        <p:spPr bwMode="auto">
          <a:xfrm>
            <a:off x="5940151" y="1052736"/>
            <a:ext cx="1555373" cy="864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4"/>
          <a:srcRect l="10995" t="36562" r="16227" b="47849"/>
          <a:stretch/>
        </p:blipFill>
        <p:spPr bwMode="auto">
          <a:xfrm>
            <a:off x="1043608" y="2060848"/>
            <a:ext cx="4378915" cy="936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5"/>
          <a:srcRect t="7759" r="88251" b="79264"/>
          <a:stretch/>
        </p:blipFill>
        <p:spPr bwMode="auto">
          <a:xfrm>
            <a:off x="5940151" y="2060848"/>
            <a:ext cx="1578092" cy="936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6"/>
          <a:srcRect l="11267" t="35606" r="18926" b="49107"/>
          <a:stretch/>
        </p:blipFill>
        <p:spPr bwMode="auto">
          <a:xfrm>
            <a:off x="1043608" y="3140968"/>
            <a:ext cx="4378915" cy="9908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7"/>
          <a:srcRect t="3609" r="90623" b="86501"/>
          <a:stretch/>
        </p:blipFill>
        <p:spPr bwMode="auto">
          <a:xfrm>
            <a:off x="5941270" y="3140967"/>
            <a:ext cx="1749379" cy="999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8"/>
          <a:srcRect l="11267" t="36332" r="16231" b="49428"/>
          <a:stretch/>
        </p:blipFill>
        <p:spPr bwMode="auto">
          <a:xfrm>
            <a:off x="1043607" y="4275805"/>
            <a:ext cx="4378915" cy="889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 rotWithShape="1">
          <a:blip r:embed="rId9"/>
          <a:srcRect t="3705" r="88831" b="71146"/>
          <a:stretch/>
        </p:blipFill>
        <p:spPr bwMode="auto">
          <a:xfrm>
            <a:off x="5940151" y="4284383"/>
            <a:ext cx="1777813" cy="2168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13776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Вариации ввода данных</a:t>
            </a:r>
            <a:endParaRPr lang="ru-RU" sz="3200" b="1" dirty="0"/>
          </a:p>
        </p:txBody>
      </p:sp>
      <p:pic>
        <p:nvPicPr>
          <p:cNvPr id="15" name="Рисунок 14"/>
          <p:cNvPicPr/>
          <p:nvPr/>
        </p:nvPicPr>
        <p:blipFill rotWithShape="1">
          <a:blip r:embed="rId2"/>
          <a:srcRect l="11268" t="36664" r="19415" b="47362"/>
          <a:stretch/>
        </p:blipFill>
        <p:spPr bwMode="auto">
          <a:xfrm>
            <a:off x="1115616" y="764704"/>
            <a:ext cx="4378915" cy="1007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/>
          <p:cNvPicPr/>
          <p:nvPr/>
        </p:nvPicPr>
        <p:blipFill rotWithShape="1">
          <a:blip r:embed="rId3"/>
          <a:srcRect t="8242" r="92578" b="79898"/>
          <a:stretch/>
        </p:blipFill>
        <p:spPr bwMode="auto">
          <a:xfrm>
            <a:off x="6084168" y="764704"/>
            <a:ext cx="1172960" cy="1007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/>
          <p:nvPr/>
        </p:nvPicPr>
        <p:blipFill rotWithShape="1">
          <a:blip r:embed="rId4"/>
          <a:srcRect l="20820" t="30015" r="18436" b="57954"/>
          <a:stretch/>
        </p:blipFill>
        <p:spPr bwMode="auto">
          <a:xfrm>
            <a:off x="1115616" y="1971170"/>
            <a:ext cx="4378915" cy="1059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Рисунок 17"/>
          <p:cNvPicPr/>
          <p:nvPr/>
        </p:nvPicPr>
        <p:blipFill rotWithShape="1">
          <a:blip r:embed="rId5"/>
          <a:srcRect t="7696" r="92804" b="80437"/>
          <a:stretch/>
        </p:blipFill>
        <p:spPr bwMode="auto">
          <a:xfrm>
            <a:off x="6084168" y="1971170"/>
            <a:ext cx="1143346" cy="1059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Рисунок 18"/>
          <p:cNvPicPr/>
          <p:nvPr/>
        </p:nvPicPr>
        <p:blipFill rotWithShape="1">
          <a:blip r:embed="rId6"/>
          <a:srcRect l="17825" t="28766" r="21425" b="26698"/>
          <a:stretch/>
        </p:blipFill>
        <p:spPr bwMode="auto">
          <a:xfrm>
            <a:off x="277362" y="3256170"/>
            <a:ext cx="8589275" cy="3384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743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Вариации ввода данных</a:t>
            </a:r>
            <a:endParaRPr lang="ru-RU" sz="3200" b="1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7675" t="34777" r="42598" b="16512"/>
          <a:stretch/>
        </p:blipFill>
        <p:spPr bwMode="auto">
          <a:xfrm>
            <a:off x="1513166" y="1412776"/>
            <a:ext cx="6117668" cy="4032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61662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5516" y="1052736"/>
            <a:ext cx="8712968" cy="4274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2061845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3200" spc="-2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</a:t>
            </a:r>
            <a:r>
              <a:rPr sz="3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spc="-1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3200" spc="-10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="https://echo.ru" </a:t>
            </a:r>
            <a:r>
              <a:rPr sz="3200" spc="-7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spc="-7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</a:t>
            </a:r>
            <a:r>
              <a:rPr sz="3200" spc="-5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="get</a:t>
            </a:r>
            <a:r>
              <a:rPr sz="3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  <a:endParaRPr lang="en-US" sz="3200" spc="-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2061845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lang="en-US" sz="3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32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</a:t>
            </a:r>
            <a:r>
              <a:rPr sz="3200" spc="-6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формы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65" marR="2061845" algn="just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3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32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20000"/>
              </a:lnSpc>
            </a:pP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20000"/>
              </a:lnSpc>
            </a:pPr>
            <a:r>
              <a:rPr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  <a:r>
              <a:rPr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задаёт адрес </a:t>
            </a: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отправки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формы </a:t>
            </a:r>
            <a:r>
              <a:rPr sz="3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r>
              <a:rPr sz="3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задаёт</a:t>
            </a:r>
            <a:r>
              <a:rPr sz="3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</a:t>
            </a:r>
            <a:r>
              <a:rPr sz="32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отправки</a:t>
            </a:r>
            <a:r>
              <a:rPr sz="3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формы</a:t>
            </a:r>
            <a:r>
              <a:rPr sz="3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3200" i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en-US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</a:t>
            </a:r>
            <a:r>
              <a:rPr sz="3200" spc="-5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</a:t>
            </a:r>
            <a:r>
              <a:rPr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Теги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разметки</a:t>
            </a:r>
            <a:r>
              <a:rPr lang="ru-RU" sz="3200" b="1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3818260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209" y="1124744"/>
            <a:ext cx="8712968" cy="3313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18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</a:t>
            </a:r>
            <a:r>
              <a:rPr sz="1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="POST"</a:t>
            </a:r>
            <a:r>
              <a:rPr sz="1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sz="1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="feedback-form</a:t>
            </a:r>
            <a:r>
              <a:rPr sz="18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  <a:r>
              <a:rPr sz="1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</a:t>
            </a:r>
            <a:r>
              <a:rPr sz="1800" spc="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Вам</a:t>
            </a:r>
            <a:r>
              <a:rPr sz="18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обращаться:</a:t>
            </a: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385570">
              <a:lnSpc>
                <a:spcPct val="120000"/>
              </a:lnSpc>
            </a:pPr>
            <a:r>
              <a:rPr lang="ru-RU"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18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sz="1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="text"</a:t>
            </a:r>
            <a:r>
              <a:rPr sz="18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10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</a:t>
            </a:r>
            <a:r>
              <a:rPr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385570">
              <a:lnSpc>
                <a:spcPct val="120000"/>
              </a:lnSpc>
            </a:pPr>
            <a:r>
              <a:rPr lang="ru-RU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  <a:r>
              <a:rPr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sz="18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связи:</a:t>
            </a: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235075">
              <a:lnSpc>
                <a:spcPct val="120000"/>
              </a:lnSpc>
            </a:pPr>
            <a:r>
              <a:rPr lang="ru-RU"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18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="email"</a:t>
            </a:r>
            <a:r>
              <a:rPr sz="18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10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</a:t>
            </a:r>
            <a:r>
              <a:rPr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235075">
              <a:lnSpc>
                <a:spcPct val="12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Ваше</a:t>
            </a:r>
            <a:r>
              <a:rPr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сообщение:</a:t>
            </a: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ru-RU" sz="1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1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18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textarea </a:t>
            </a:r>
            <a:r>
              <a:rPr sz="1800" spc="-10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rows</a:t>
            </a:r>
            <a:r>
              <a:rPr sz="1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="5"&gt;&lt;/</a:t>
            </a:r>
            <a:r>
              <a:rPr sz="18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textarea</a:t>
            </a:r>
            <a:r>
              <a:rPr sz="1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ru-RU"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18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="submit"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="отправить"&gt;</a:t>
            </a: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18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</a:t>
            </a:r>
            <a:r>
              <a:rPr sz="1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http://htmlbook.ru/html/form</a:t>
            </a: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0032" y="3501008"/>
            <a:ext cx="4019550" cy="31337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1520" y="404664"/>
            <a:ext cx="3058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</a:t>
            </a:r>
            <a:r>
              <a:rPr lang="ru-RU" sz="3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33979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891209"/>
            <a:ext cx="8716838" cy="376192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18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</a:t>
            </a:r>
            <a:r>
              <a:rPr sz="18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action="</a:t>
            </a:r>
            <a:r>
              <a:rPr sz="1800" spc="-1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handler.php</a:t>
            </a:r>
            <a:r>
              <a:rPr sz="18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ru-RU"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p&gt;&lt;b&gt;Как</a:t>
            </a:r>
            <a:r>
              <a:rPr sz="1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вашему</a:t>
            </a:r>
            <a:r>
              <a:rPr sz="1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мнению 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расшифровывается </a:t>
            </a:r>
            <a:r>
              <a:rPr sz="18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аббревиатура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3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spc="-39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quot;ОС&amp;quot;?&lt;/b&gt;&lt;/p&gt;</a:t>
            </a: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99695" indent="104775">
              <a:lnSpc>
                <a:spcPct val="100000"/>
              </a:lnSpc>
            </a:pPr>
            <a:r>
              <a:rPr lang="ru-RU"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p&gt;&lt;</a:t>
            </a:r>
            <a:r>
              <a:rPr sz="18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sz="18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="radio"</a:t>
            </a:r>
            <a:r>
              <a:rPr sz="18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1800" spc="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99695" indent="104775">
              <a:lnSpc>
                <a:spcPct val="100000"/>
              </a:lnSpc>
            </a:pPr>
            <a:r>
              <a:rPr lang="ru-RU" spc="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pc="5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1800" spc="-5" dirty="0" smtClean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="answer" </a:t>
            </a:r>
            <a:r>
              <a:rPr sz="1800" spc="-3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value="a1"&gt;</a:t>
            </a:r>
            <a:r>
              <a:rPr sz="18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Офицерский</a:t>
            </a:r>
            <a:r>
              <a:rPr sz="18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</a:t>
            </a:r>
            <a:r>
              <a:rPr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0489" indent="104775">
              <a:lnSpc>
                <a:spcPct val="100000"/>
              </a:lnSpc>
              <a:spcBef>
                <a:spcPts val="434"/>
              </a:spcBef>
            </a:pPr>
            <a:r>
              <a:rPr lang="en-US"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18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sz="1800" spc="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="radio"</a:t>
            </a:r>
            <a:r>
              <a:rPr sz="18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="answer" 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value="a2"&gt;</a:t>
            </a:r>
            <a:r>
              <a:rPr sz="18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Операционная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sz="1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</a:t>
            </a:r>
            <a:r>
              <a:rPr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8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indent="104775">
              <a:lnSpc>
                <a:spcPct val="100000"/>
              </a:lnSpc>
              <a:spcBef>
                <a:spcPts val="434"/>
              </a:spcBef>
            </a:pPr>
            <a:r>
              <a:rPr lang="en-US"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18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sz="1800" spc="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="radio"</a:t>
            </a:r>
            <a:r>
              <a:rPr sz="18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="answer" 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value="a3"&gt;</a:t>
            </a:r>
            <a:r>
              <a:rPr sz="1800" spc="-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Большой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sz="18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полосатый</a:t>
            </a:r>
            <a:r>
              <a:rPr sz="18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мух&lt;/p&gt;</a:t>
            </a: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7475">
              <a:lnSpc>
                <a:spcPct val="100000"/>
              </a:lnSpc>
              <a:spcBef>
                <a:spcPts val="434"/>
              </a:spcBef>
            </a:pPr>
            <a:r>
              <a:rPr lang="en-US"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18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p&gt;&lt;input</a:t>
            </a:r>
            <a:r>
              <a:rPr sz="18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sz="18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="submit"&gt;&lt;/p&gt;</a:t>
            </a: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413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sz="18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</a:t>
            </a:r>
            <a:r>
              <a:rPr sz="18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6016" y="3861048"/>
            <a:ext cx="4019550" cy="26098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697992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0" y="764704"/>
            <a:ext cx="8784976" cy="5604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sz="24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действуют </a:t>
            </a:r>
            <a:r>
              <a:rPr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</a:t>
            </a:r>
            <a:r>
              <a:rPr sz="24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дополнительная</a:t>
            </a:r>
            <a:r>
              <a:rPr lang="ru-RU" sz="24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информация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привязанная к 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ru-RU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элементу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Они </a:t>
            </a:r>
            <a:r>
              <a:rPr sz="2400" spc="-1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пишутся </a:t>
            </a:r>
            <a:r>
              <a:rPr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внутри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2400" spc="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тега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ни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же</a:t>
            </a:r>
            <a:r>
              <a:rPr sz="24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</a:t>
            </a:r>
            <a:r>
              <a:rPr sz="24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отображаются</a:t>
            </a:r>
            <a:r>
              <a:rPr sz="24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sz="24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браузере.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just">
              <a:lnSpc>
                <a:spcPts val="2875"/>
              </a:lnSpc>
            </a:pPr>
            <a:r>
              <a:rPr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Примеры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наиболее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часто встречающихся,</a:t>
            </a:r>
            <a:r>
              <a:rPr sz="24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общих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атрибутов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just">
              <a:lnSpc>
                <a:spcPts val="2875"/>
              </a:lnSpc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ctr">
              <a:lnSpc>
                <a:spcPts val="2875"/>
              </a:lnSpc>
            </a:pPr>
            <a:r>
              <a:rPr sz="2400" b="1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</a:t>
            </a:r>
            <a:r>
              <a:rPr sz="24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2400" b="1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</a:t>
            </a:r>
            <a:r>
              <a:rPr sz="24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2400" b="1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style</a:t>
            </a:r>
            <a:r>
              <a:rPr sz="24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2400" b="1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sz="24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2400" b="1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sz="24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2400" b="1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tabindex</a:t>
            </a:r>
            <a:r>
              <a:rPr sz="2400" i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2400" i="1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b="1" i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accesskey, </a:t>
            </a:r>
            <a:r>
              <a:rPr sz="2400" b="1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endParaRPr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ru-RU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ctr">
              <a:lnSpc>
                <a:spcPct val="100000"/>
              </a:lnSpc>
            </a:pPr>
            <a:endParaRPr lang="ru-RU" sz="2000" spc="-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ctr">
              <a:lnSpc>
                <a:spcPct val="100000"/>
              </a:lnSpc>
            </a:pPr>
            <a:endParaRPr lang="ru-RU" sz="20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ctr">
              <a:lnSpc>
                <a:spcPct val="100000"/>
              </a:lnSpc>
            </a:pPr>
            <a:endParaRPr lang="ru-RU" sz="2000" spc="-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ctr">
              <a:lnSpc>
                <a:spcPct val="100000"/>
              </a:lnSpc>
            </a:pPr>
            <a:endParaRPr lang="ru-RU" sz="20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ctr">
              <a:lnSpc>
                <a:spcPct val="100000"/>
              </a:lnSpc>
            </a:pPr>
            <a:endParaRPr lang="ru-RU" sz="2000" spc="-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ctr">
              <a:lnSpc>
                <a:spcPct val="100000"/>
              </a:lnSpc>
            </a:pPr>
            <a:r>
              <a:rPr lang="ru-RU" sz="20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sz="2000" i="1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</a:t>
            </a:r>
            <a:r>
              <a:rPr sz="20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://developer.mozilla.org/ru/docs/Web/HTML/Общие_атрибуты</a:t>
            </a:r>
            <a:endParaRPr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823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516" y="764704"/>
            <a:ext cx="871296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accesskey</a:t>
            </a: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Даёт подсказку для создания комбинации клавиш для текущего элемента. Этот атрибут содержит список разделённых пробелами символов. Браузер должен использовать первый имеющийся в раскладке клавиатуры символ из списка.</a:t>
            </a:r>
          </a:p>
        </p:txBody>
      </p:sp>
    </p:spTree>
    <p:extLst>
      <p:ext uri="{BB962C8B-B14F-4D97-AF65-F5344CB8AC3E}">
        <p14:creationId xmlns:p14="http://schemas.microsoft.com/office/powerpoint/2010/main" val="1634186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516" y="908720"/>
            <a:ext cx="871296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1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kumimoji="0" lang="ru-RU" altLang="ru-RU" sz="2800" b="1" i="0" u="sng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lass</a:t>
            </a:r>
            <a:endParaRPr kumimoji="0" lang="ru-RU" altLang="ru-RU" sz="2800" b="1" i="0" u="sng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список разделённых пробелами классов элемента. Классы позволяют 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kumimoji="0" lang="ru-RU" altLang="ru-RU" sz="2800" b="0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выбирать и получать доступ к конкретным элементам через </a:t>
            </a:r>
            <a:r>
              <a:rPr kumimoji="0" lang="ru-RU" altLang="ru-RU" sz="2800" b="0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селекторы по классу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или через функции, такие как метод</a:t>
            </a:r>
            <a:r>
              <a:rPr kumimoji="0" lang="en-US" altLang="ru-RU" sz="2800" b="0" i="0" u="none" strike="noStrike" cap="none" normalizeH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8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Document.getElementsByClassName()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08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1600" y="692696"/>
            <a:ext cx="7560840" cy="58240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solidFill>
                  <a:srgbClr val="4F81BC"/>
                </a:solidFill>
                <a:latin typeface="Consolas"/>
                <a:cs typeface="Consolas"/>
              </a:rPr>
              <a:t>&lt;!DOCTYPE</a:t>
            </a:r>
            <a:r>
              <a:rPr sz="2400" b="1" spc="-15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onsolas"/>
                <a:cs typeface="Consolas"/>
              </a:rPr>
              <a:t>html</a:t>
            </a:r>
            <a:r>
              <a:rPr sz="2400" b="1" dirty="0" smtClean="0">
                <a:solidFill>
                  <a:srgbClr val="4F81BC"/>
                </a:solidFill>
                <a:latin typeface="Consolas"/>
                <a:cs typeface="Consolas"/>
              </a:rPr>
              <a:t>&gt;</a:t>
            </a:r>
            <a:endParaRPr lang="en-US" sz="2400" b="1" dirty="0" smtClean="0">
              <a:solidFill>
                <a:srgbClr val="4F81BC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2400" b="1" dirty="0" smtClean="0">
                <a:solidFill>
                  <a:srgbClr val="4F81BC"/>
                </a:solidFill>
                <a:latin typeface="Consolas"/>
                <a:cs typeface="Consolas"/>
              </a:rPr>
              <a:t>	</a:t>
            </a:r>
            <a:r>
              <a:rPr sz="2400" b="1" dirty="0" smtClean="0">
                <a:solidFill>
                  <a:srgbClr val="4F81BC"/>
                </a:solidFill>
                <a:latin typeface="Consolas"/>
                <a:cs typeface="Consolas"/>
              </a:rPr>
              <a:t>&lt;</a:t>
            </a:r>
            <a:r>
              <a:rPr sz="2400" b="1" dirty="0">
                <a:solidFill>
                  <a:srgbClr val="4F81BC"/>
                </a:solidFill>
                <a:latin typeface="Consolas"/>
                <a:cs typeface="Consolas"/>
              </a:rPr>
              <a:t>html</a:t>
            </a:r>
            <a:r>
              <a:rPr sz="2400" b="1" spc="-20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onsolas"/>
                <a:cs typeface="Consolas"/>
              </a:rPr>
              <a:t>lang</a:t>
            </a:r>
            <a:r>
              <a:rPr sz="2400" dirty="0">
                <a:latin typeface="Consolas"/>
                <a:cs typeface="Consolas"/>
              </a:rPr>
              <a:t>="</a:t>
            </a:r>
            <a:r>
              <a:rPr sz="2400" b="1" dirty="0">
                <a:solidFill>
                  <a:srgbClr val="00AF50"/>
                </a:solidFill>
                <a:latin typeface="Consolas"/>
                <a:cs typeface="Consolas"/>
              </a:rPr>
              <a:t>ru</a:t>
            </a:r>
            <a:r>
              <a:rPr sz="2400" dirty="0">
                <a:latin typeface="Consolas"/>
                <a:cs typeface="Consolas"/>
              </a:rPr>
              <a:t>"</a:t>
            </a:r>
            <a:r>
              <a:rPr sz="2400" b="1" dirty="0">
                <a:solidFill>
                  <a:srgbClr val="4F81BC"/>
                </a:solidFill>
                <a:latin typeface="Consolas"/>
                <a:cs typeface="Consolas"/>
              </a:rPr>
              <a:t>&gt;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400" b="1" dirty="0" smtClean="0">
                <a:solidFill>
                  <a:srgbClr val="4F81BC"/>
                </a:solidFill>
                <a:latin typeface="Consolas"/>
                <a:cs typeface="Consolas"/>
              </a:rPr>
              <a:t>	</a:t>
            </a:r>
            <a:r>
              <a:rPr sz="2400" b="1" dirty="0" smtClean="0">
                <a:solidFill>
                  <a:srgbClr val="4F81BC"/>
                </a:solidFill>
                <a:latin typeface="Consolas"/>
                <a:cs typeface="Consolas"/>
              </a:rPr>
              <a:t>&lt;</a:t>
            </a:r>
            <a:r>
              <a:rPr sz="2400" b="1" dirty="0">
                <a:solidFill>
                  <a:srgbClr val="4F81BC"/>
                </a:solidFill>
                <a:latin typeface="Consolas"/>
                <a:cs typeface="Consolas"/>
              </a:rPr>
              <a:t>head&gt;</a:t>
            </a:r>
            <a:endParaRPr sz="24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lang="en-US" sz="2400" b="1" dirty="0" smtClean="0">
                <a:solidFill>
                  <a:srgbClr val="4F81BC"/>
                </a:solidFill>
                <a:latin typeface="Consolas"/>
                <a:cs typeface="Consolas"/>
              </a:rPr>
              <a:t>	</a:t>
            </a:r>
            <a:r>
              <a:rPr sz="2400" b="1" dirty="0" smtClean="0">
                <a:solidFill>
                  <a:srgbClr val="4F81BC"/>
                </a:solidFill>
                <a:latin typeface="Consolas"/>
                <a:cs typeface="Consolas"/>
              </a:rPr>
              <a:t>&lt;</a:t>
            </a:r>
            <a:r>
              <a:rPr sz="2400" b="1" dirty="0">
                <a:solidFill>
                  <a:srgbClr val="4F81BC"/>
                </a:solidFill>
                <a:latin typeface="Consolas"/>
                <a:cs typeface="Consolas"/>
              </a:rPr>
              <a:t>meta</a:t>
            </a:r>
            <a:r>
              <a:rPr sz="2400" b="1" spc="-50" dirty="0">
                <a:solidFill>
                  <a:srgbClr val="4F81BC"/>
                </a:solidFill>
                <a:latin typeface="Consolas"/>
                <a:cs typeface="Consolas"/>
              </a:rPr>
              <a:t> </a:t>
            </a:r>
            <a:r>
              <a:rPr sz="2400" b="1" spc="5" dirty="0">
                <a:solidFill>
                  <a:srgbClr val="E36C09"/>
                </a:solidFill>
                <a:latin typeface="Consolas"/>
                <a:cs typeface="Consolas"/>
              </a:rPr>
              <a:t>charset</a:t>
            </a:r>
            <a:r>
              <a:rPr sz="2400" spc="5" dirty="0">
                <a:latin typeface="Consolas"/>
                <a:cs typeface="Consolas"/>
              </a:rPr>
              <a:t>="</a:t>
            </a:r>
            <a:r>
              <a:rPr sz="2400" b="1" spc="5" dirty="0">
                <a:solidFill>
                  <a:srgbClr val="00AF50"/>
                </a:solidFill>
                <a:latin typeface="Consolas"/>
                <a:cs typeface="Consolas"/>
              </a:rPr>
              <a:t>utf-8</a:t>
            </a:r>
            <a:r>
              <a:rPr sz="2400" spc="5" dirty="0">
                <a:latin typeface="Consolas"/>
                <a:cs typeface="Consolas"/>
              </a:rPr>
              <a:t>"</a:t>
            </a:r>
            <a:r>
              <a:rPr sz="2400" b="1" spc="5" dirty="0">
                <a:solidFill>
                  <a:srgbClr val="4F81BC"/>
                </a:solidFill>
                <a:latin typeface="Consolas"/>
                <a:cs typeface="Consolas"/>
              </a:rPr>
              <a:t>&gt;</a:t>
            </a:r>
            <a:endParaRPr sz="24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lang="en-US" sz="2400" b="1" dirty="0" smtClean="0">
                <a:solidFill>
                  <a:srgbClr val="4F81BC"/>
                </a:solidFill>
                <a:latin typeface="Consolas"/>
                <a:cs typeface="Consolas"/>
              </a:rPr>
              <a:t>	</a:t>
            </a:r>
            <a:r>
              <a:rPr sz="2400" b="1" dirty="0" smtClean="0">
                <a:solidFill>
                  <a:srgbClr val="4F81BC"/>
                </a:solidFill>
                <a:latin typeface="Consolas"/>
                <a:cs typeface="Consolas"/>
              </a:rPr>
              <a:t>&lt;</a:t>
            </a:r>
            <a:r>
              <a:rPr sz="2400" b="1" dirty="0">
                <a:solidFill>
                  <a:srgbClr val="4F81BC"/>
                </a:solidFill>
                <a:latin typeface="Consolas"/>
                <a:cs typeface="Consolas"/>
              </a:rPr>
              <a:t>title&gt;</a:t>
            </a:r>
            <a:r>
              <a:rPr sz="2400" dirty="0">
                <a:latin typeface="Consolas"/>
                <a:cs typeface="Consolas"/>
              </a:rPr>
              <a:t>Название</a:t>
            </a:r>
            <a:r>
              <a:rPr sz="2400" spc="-30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документа</a:t>
            </a:r>
            <a:r>
              <a:rPr sz="2400" b="1" spc="5" dirty="0">
                <a:solidFill>
                  <a:srgbClr val="4F81BC"/>
                </a:solidFill>
                <a:latin typeface="Consolas"/>
                <a:cs typeface="Consolas"/>
              </a:rPr>
              <a:t>&lt;/title&gt;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400" b="1" dirty="0" smtClean="0">
                <a:solidFill>
                  <a:srgbClr val="4F81BC"/>
                </a:solidFill>
                <a:latin typeface="Consolas"/>
                <a:cs typeface="Consolas"/>
              </a:rPr>
              <a:t>	</a:t>
            </a:r>
            <a:r>
              <a:rPr sz="2400" b="1" dirty="0" smtClean="0">
                <a:solidFill>
                  <a:srgbClr val="4F81BC"/>
                </a:solidFill>
                <a:latin typeface="Consolas"/>
                <a:cs typeface="Consolas"/>
              </a:rPr>
              <a:t>&lt;/</a:t>
            </a:r>
            <a:r>
              <a:rPr sz="2400" b="1" dirty="0">
                <a:solidFill>
                  <a:srgbClr val="4F81BC"/>
                </a:solidFill>
                <a:latin typeface="Consolas"/>
                <a:cs typeface="Consolas"/>
              </a:rPr>
              <a:t>head&gt;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endParaRPr lang="en-US" sz="2400" b="1" dirty="0" smtClean="0">
              <a:solidFill>
                <a:srgbClr val="4F81BC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400" b="1" dirty="0">
                <a:solidFill>
                  <a:srgbClr val="4F81BC"/>
                </a:solidFill>
                <a:latin typeface="Consolas"/>
                <a:cs typeface="Consolas"/>
              </a:rPr>
              <a:t>	</a:t>
            </a:r>
            <a:r>
              <a:rPr sz="2400" b="1" dirty="0" smtClean="0">
                <a:solidFill>
                  <a:srgbClr val="4F81BC"/>
                </a:solidFill>
                <a:latin typeface="Consolas"/>
                <a:cs typeface="Consolas"/>
              </a:rPr>
              <a:t>&lt;</a:t>
            </a:r>
            <a:r>
              <a:rPr sz="2400" b="1" dirty="0">
                <a:solidFill>
                  <a:srgbClr val="4F81BC"/>
                </a:solidFill>
                <a:latin typeface="Consolas"/>
                <a:cs typeface="Consolas"/>
              </a:rPr>
              <a:t>body&gt;</a:t>
            </a:r>
            <a:endParaRPr sz="24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lang="en-US" sz="2400" b="1" dirty="0" smtClean="0">
                <a:solidFill>
                  <a:srgbClr val="4F81BC"/>
                </a:solidFill>
                <a:latin typeface="Consolas"/>
                <a:cs typeface="Consolas"/>
              </a:rPr>
              <a:t>	</a:t>
            </a:r>
            <a:r>
              <a:rPr sz="2400" b="1" dirty="0" smtClean="0">
                <a:solidFill>
                  <a:srgbClr val="4F81BC"/>
                </a:solidFill>
                <a:latin typeface="Consolas"/>
                <a:cs typeface="Consolas"/>
              </a:rPr>
              <a:t>&lt;</a:t>
            </a:r>
            <a:r>
              <a:rPr sz="2400" b="1" dirty="0" smtClean="0">
                <a:solidFill>
                  <a:srgbClr val="4F81BC"/>
                </a:solidFill>
                <a:latin typeface="Consolas"/>
                <a:cs typeface="Consolas"/>
              </a:rPr>
              <a:t>h2&gt;</a:t>
            </a:r>
            <a:r>
              <a:rPr lang="ru-RU" sz="2400" dirty="0" smtClean="0">
                <a:latin typeface="Consolas"/>
                <a:cs typeface="Consolas"/>
              </a:rPr>
              <a:t>Текст приветствия</a:t>
            </a:r>
            <a:r>
              <a:rPr sz="2400" b="1" dirty="0" smtClean="0">
                <a:solidFill>
                  <a:srgbClr val="4F81BC"/>
                </a:solidFill>
                <a:latin typeface="Consolas"/>
                <a:cs typeface="Consolas"/>
              </a:rPr>
              <a:t>&lt;/</a:t>
            </a:r>
            <a:r>
              <a:rPr sz="2400" b="1" dirty="0">
                <a:solidFill>
                  <a:srgbClr val="4F81BC"/>
                </a:solidFill>
                <a:latin typeface="Consolas"/>
                <a:cs typeface="Consolas"/>
              </a:rPr>
              <a:t>h2&gt;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2400" b="1" dirty="0" smtClean="0">
                <a:solidFill>
                  <a:srgbClr val="4F81BC"/>
                </a:solidFill>
                <a:latin typeface="Consolas"/>
                <a:cs typeface="Consolas"/>
              </a:rPr>
              <a:t>	</a:t>
            </a:r>
            <a:r>
              <a:rPr sz="2400" b="1" dirty="0" smtClean="0">
                <a:solidFill>
                  <a:srgbClr val="4F81BC"/>
                </a:solidFill>
                <a:latin typeface="Consolas"/>
                <a:cs typeface="Consolas"/>
              </a:rPr>
              <a:t>&lt;/</a:t>
            </a:r>
            <a:r>
              <a:rPr sz="2400" b="1" dirty="0">
                <a:solidFill>
                  <a:srgbClr val="4F81BC"/>
                </a:solidFill>
                <a:latin typeface="Consolas"/>
                <a:cs typeface="Consolas"/>
              </a:rPr>
              <a:t>body</a:t>
            </a:r>
            <a:r>
              <a:rPr sz="2400" b="1" dirty="0" smtClean="0">
                <a:solidFill>
                  <a:srgbClr val="4F81BC"/>
                </a:solidFill>
                <a:latin typeface="Consolas"/>
                <a:cs typeface="Consolas"/>
              </a:rPr>
              <a:t>&gt;</a:t>
            </a:r>
            <a:endParaRPr lang="en-US" sz="2400" b="1" dirty="0" smtClean="0">
              <a:solidFill>
                <a:srgbClr val="4F81BC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4F81BC"/>
                </a:solidFill>
                <a:latin typeface="Consolas"/>
                <a:cs typeface="Consolas"/>
              </a:rPr>
              <a:t>&lt;/html&gt;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591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</a:t>
            </a:r>
            <a:r>
              <a:rPr lang="ru-RU" sz="3200" b="1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ru-RU" sz="3200" b="1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sz="3200" b="1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документа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115616" y="1196752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763688" y="2276872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773264" y="450912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627784" y="479715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623632" y="270892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543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516" y="692696"/>
            <a:ext cx="8712968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contenteditable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8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перечислимый атрибут, указывающий, нужно ли предоставить пользователю возможность редактировать элемент. Если это так, браузер изменит свой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виджет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таким образом, чтобы позволить редактирование.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 должен принимать одно из следующих значений: </a:t>
            </a: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или 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пустая строка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указывает, что элемент должен быть редактируемым;</a:t>
            </a:r>
          </a:p>
          <a:p>
            <a:pPr marL="0" marR="0" lvl="2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указывает, что элемент не должен быть редактируемым.</a:t>
            </a:r>
          </a:p>
        </p:txBody>
      </p:sp>
    </p:spTree>
    <p:extLst>
      <p:ext uri="{BB962C8B-B14F-4D97-AF65-F5344CB8AC3E}">
        <p14:creationId xmlns:p14="http://schemas.microsoft.com/office/powerpoint/2010/main" val="9066067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7524" y="1052736"/>
            <a:ext cx="856895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contextmenu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 </a:t>
            </a:r>
            <a:r>
              <a:rPr kumimoji="0" lang="ru-RU" altLang="ru-RU" sz="2800" b="1" i="1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элемента </a:t>
            </a:r>
            <a:r>
              <a:rPr kumimoji="0" lang="ru-RU" altLang="ru-RU" sz="2800" b="0" i="1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kumimoji="0" lang="ru-RU" altLang="ru-RU" sz="2800" b="0" i="1" u="sng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</a:t>
            </a:r>
            <a:r>
              <a:rPr kumimoji="0" lang="ru-RU" altLang="ru-RU" sz="2800" b="0" i="1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который следует использовать в качестве контекстного меню для данного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4089022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621269"/>
            <a:ext cx="8352928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sng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kumimoji="0" lang="ru-RU" altLang="ru-RU" sz="2800" b="1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-*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Определяет группу атрибутов, называемых атрибутами пользовательских данных, позволяющих осуществлять обмен служебной информацией между </a:t>
            </a:r>
            <a:r>
              <a:rPr kumimoji="0" lang="ru-RU" altLang="ru-RU" sz="2800" b="0" i="1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и его </a:t>
            </a:r>
            <a:r>
              <a:rPr kumimoji="0" lang="ru-RU" altLang="ru-RU" sz="2800" b="0" i="1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представлением, что может быть использовано скриптами. Все такие пользовательские данные доступны через интерфейс </a:t>
            </a:r>
            <a:r>
              <a:rPr kumimoji="0" lang="ru-RU" altLang="ru-RU" sz="2800" b="0" i="1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HTMLElement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элемента, у которого установлен</a:t>
            </a:r>
            <a:r>
              <a:rPr kumimoji="0" lang="ru-RU" altLang="ru-RU" sz="2800" b="0" i="0" strike="noStrike" cap="none" normalizeH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атрибут. Свойство</a:t>
            </a: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800" b="0" i="1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HTMLElement.dataset</a:t>
            </a:r>
            <a:r>
              <a:rPr kumimoji="0" lang="ru-RU" altLang="ru-RU" sz="2800" b="0" i="0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предоставляет доступ к ним.</a:t>
            </a:r>
          </a:p>
        </p:txBody>
      </p:sp>
    </p:spTree>
    <p:extLst>
      <p:ext uri="{BB962C8B-B14F-4D97-AF65-F5344CB8AC3E}">
        <p14:creationId xmlns:p14="http://schemas.microsoft.com/office/powerpoint/2010/main" val="15651012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448290"/>
            <a:ext cx="871296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перечислимый атрибут указывающий направление текста в элементе. Он может принимать одно из следующих значений:</a:t>
            </a: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ltr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что расшифровывается как 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(слева направо), и предназначено для языков, в которых пишут слева направо (как в русском);</a:t>
            </a:r>
          </a:p>
          <a:p>
            <a:pPr marL="0" marR="0" lvl="2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что расшифровывается как 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(справа налево), и предназначено для языков, в которых пишут справа налево (как в арабском);</a:t>
            </a:r>
          </a:p>
          <a:p>
            <a:pPr marL="0" marR="0" lvl="2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позволяет принять решение пользовательскому приложению. Оно применяет базовый алгоритм — анализирует символы внутри элемента до тех пор, пока не найдёт символ со строгим направлением, а затем применяет это направление ко всему элементу.</a:t>
            </a:r>
          </a:p>
        </p:txBody>
      </p:sp>
    </p:spTree>
    <p:extLst>
      <p:ext uri="{BB962C8B-B14F-4D97-AF65-F5344CB8AC3E}">
        <p14:creationId xmlns:p14="http://schemas.microsoft.com/office/powerpoint/2010/main" val="31528681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692696"/>
            <a:ext cx="864096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sng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draggable</a:t>
            </a:r>
            <a:r>
              <a:rPr kumimoji="0" lang="ru-RU" altLang="ru-RU" sz="2800" b="1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n-US" altLang="ru-RU" sz="2800" b="1" i="0" u="sng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8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перечислимый атрибут, указывающий, можно ли перетаскивать элемент с помощью </a:t>
            </a:r>
            <a:r>
              <a:rPr kumimoji="0" lang="ru-RU" altLang="ru-RU" sz="2800" b="0" i="1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</a:t>
            </a:r>
            <a:r>
              <a:rPr kumimoji="0" lang="ru-RU" altLang="ru-RU" sz="2800" b="0" i="1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800" b="0" i="1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kumimoji="0" lang="ru-RU" altLang="ru-RU" sz="2800" b="0" i="1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800" b="0" i="1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kumimoji="0" lang="ru-RU" altLang="ru-RU" sz="2800" b="0" i="1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</a:t>
            </a:r>
            <a:r>
              <a:rPr kumimoji="0" lang="en-US" altLang="ru-RU" sz="2800" b="0" i="1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(Application Programming Interface)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 может принимать одно из следующих значений: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указывающее, что элемент можно перетаскивать;</a:t>
            </a:r>
          </a:p>
          <a:p>
            <a:pPr marL="0" marR="0" lvl="2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указывающее, что элемент нельзя перетаскивать.</a:t>
            </a:r>
          </a:p>
        </p:txBody>
      </p:sp>
    </p:spTree>
    <p:extLst>
      <p:ext uri="{BB962C8B-B14F-4D97-AF65-F5344CB8AC3E}">
        <p14:creationId xmlns:p14="http://schemas.microsoft.com/office/powerpoint/2010/main" val="36928486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516" y="580039"/>
            <a:ext cx="871296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sng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dropzone</a:t>
            </a:r>
            <a:endParaRPr kumimoji="0" lang="ru-RU" altLang="ru-RU" sz="2400" b="1" i="0" u="sng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перечислимый атрибут, указывающий типы содержимого, которое можно перетащить в элемент с помощью </a:t>
            </a:r>
            <a:r>
              <a:rPr kumimoji="0" lang="ru-RU" altLang="ru-RU" sz="2400" b="0" i="1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</a:t>
            </a:r>
            <a:r>
              <a:rPr kumimoji="0" lang="ru-RU" altLang="ru-RU" sz="2400" b="0" i="1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400" b="0" i="1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kumimoji="0" lang="ru-RU" altLang="ru-RU" sz="2400" b="0" i="1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400" b="0" i="1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kumimoji="0" lang="ru-RU" altLang="ru-RU" sz="2400" b="0" i="1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Он может принимать одно из следующих значений: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указывающее, что перетаскивание создаст копию перетаскиваемого элемента;</a:t>
            </a:r>
          </a:p>
          <a:p>
            <a:pPr marL="0" marR="0" lvl="2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указывающее, что перетаскиваемый элемент будет перемещён в новое расположение;</a:t>
            </a:r>
          </a:p>
          <a:p>
            <a:pPr marL="0" marR="0" lvl="2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создаст ссылку на перетаскиваемые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6351874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516" y="692696"/>
            <a:ext cx="871296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sng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логический атрибут, указывающий, что элемент уже (или ещё) не актуален. Можно использовать этот атрибут, например для того, чтобы спрятать части страницы, которые не должны быть видны до завершения авторизации.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Браузер не будет отображать такие элементы. Этот атрибут не должен использоваться, чтобы скрыть содержимое, которое может быть показано на законных основаниях.</a:t>
            </a:r>
          </a:p>
        </p:txBody>
      </p:sp>
    </p:spTree>
    <p:extLst>
      <p:ext uri="{BB962C8B-B14F-4D97-AF65-F5344CB8AC3E}">
        <p14:creationId xmlns:p14="http://schemas.microsoft.com/office/powerpoint/2010/main" val="6158156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7524" y="980728"/>
            <a:ext cx="856895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Определяет идентификатор (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который должен быть уникален для всего документа.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 предназначен для идентификации элемента при создании ссылок на него, исполнении скриптов или применении стилей (посредством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66707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516" y="836712"/>
            <a:ext cx="871296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Участвует в определении языка элемента, языка написания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нередактируемых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элементов или языка, на котором должны быть написаны редактируемые элементы.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Содержит единственное значение в формате, определённом в документе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IETF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kumimoji="0" lang="ru-RU" altLang="ru-RU" sz="2400" b="0" i="1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BCP47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sng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xml:lang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имеет приоритет над ним.</a:t>
            </a:r>
          </a:p>
        </p:txBody>
      </p:sp>
    </p:spTree>
    <p:extLst>
      <p:ext uri="{BB962C8B-B14F-4D97-AF65-F5344CB8AC3E}">
        <p14:creationId xmlns:p14="http://schemas.microsoft.com/office/powerpoint/2010/main" val="5744491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32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тегов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516" y="764704"/>
            <a:ext cx="871296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sng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spellcheck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перечислимый атрибут, определяющий, может ли содержимое элемента быть проверено на наличие орфографических ошибок. Он может принимать одно из следующих значений: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указывающее, что элемент должен, по возможности, проверяться на наличие орфографических ошибок;</a:t>
            </a:r>
          </a:p>
          <a:p>
            <a:pPr marL="0" marR="0" lvl="2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указывающее, что элемент не должен проверяться на наличие орфографических ошибок.</a:t>
            </a:r>
          </a:p>
        </p:txBody>
      </p:sp>
    </p:spTree>
    <p:extLst>
      <p:ext uri="{BB962C8B-B14F-4D97-AF65-F5344CB8AC3E}">
        <p14:creationId xmlns:p14="http://schemas.microsoft.com/office/powerpoint/2010/main" val="2393595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5895</Words>
  <Application>Microsoft Office PowerPoint</Application>
  <PresentationFormat>On-screen Show (4:3)</PresentationFormat>
  <Paragraphs>953</Paragraphs>
  <Slides>107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8" baseType="lpstr">
      <vt:lpstr>Arial</vt:lpstr>
      <vt:lpstr>Calibri</vt:lpstr>
      <vt:lpstr>Consolas</vt:lpstr>
      <vt:lpstr>Courier New</vt:lpstr>
      <vt:lpstr>Microsoft Sans Serif</vt:lpstr>
      <vt:lpstr>Symbol</vt:lpstr>
      <vt:lpstr>Tahoma</vt:lpstr>
      <vt:lpstr>Times New Roman</vt:lpstr>
      <vt:lpstr>Wingdings</vt:lpstr>
      <vt:lpstr>Тема Office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Антон Игоревич Сафронов</dc:creator>
  <cp:lastModifiedBy>Сафронов А И</cp:lastModifiedBy>
  <cp:revision>192</cp:revision>
  <dcterms:created xsi:type="dcterms:W3CDTF">2013-09-03T11:47:49Z</dcterms:created>
  <dcterms:modified xsi:type="dcterms:W3CDTF">2023-09-05T15:26:47Z</dcterms:modified>
</cp:coreProperties>
</file>