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364" r:id="rId4"/>
    <p:sldId id="355" r:id="rId5"/>
    <p:sldId id="356" r:id="rId6"/>
    <p:sldId id="361" r:id="rId7"/>
    <p:sldId id="362" r:id="rId8"/>
    <p:sldId id="363" r:id="rId9"/>
    <p:sldId id="365" r:id="rId10"/>
    <p:sldId id="317" r:id="rId11"/>
    <p:sldId id="314" r:id="rId12"/>
    <p:sldId id="318" r:id="rId13"/>
    <p:sldId id="360" r:id="rId14"/>
    <p:sldId id="266" r:id="rId15"/>
    <p:sldId id="315" r:id="rId16"/>
    <p:sldId id="267" r:id="rId17"/>
    <p:sldId id="319" r:id="rId18"/>
    <p:sldId id="357" r:id="rId19"/>
    <p:sldId id="320" r:id="rId20"/>
    <p:sldId id="321" r:id="rId21"/>
    <p:sldId id="322" r:id="rId22"/>
    <p:sldId id="323" r:id="rId23"/>
    <p:sldId id="324" r:id="rId24"/>
    <p:sldId id="325" r:id="rId25"/>
    <p:sldId id="329" r:id="rId26"/>
    <p:sldId id="330" r:id="rId27"/>
    <p:sldId id="331" r:id="rId28"/>
    <p:sldId id="334" r:id="rId29"/>
    <p:sldId id="332" r:id="rId30"/>
    <p:sldId id="333" r:id="rId31"/>
    <p:sldId id="337" r:id="rId32"/>
    <p:sldId id="339" r:id="rId33"/>
    <p:sldId id="338" r:id="rId34"/>
    <p:sldId id="340" r:id="rId35"/>
    <p:sldId id="341" r:id="rId36"/>
    <p:sldId id="342" r:id="rId37"/>
    <p:sldId id="343" r:id="rId38"/>
    <p:sldId id="344" r:id="rId39"/>
    <p:sldId id="345" r:id="rId40"/>
    <p:sldId id="336" r:id="rId41"/>
    <p:sldId id="346" r:id="rId42"/>
    <p:sldId id="347" r:id="rId43"/>
    <p:sldId id="335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268" r:id="rId52"/>
    <p:sldId id="358" r:id="rId53"/>
    <p:sldId id="359" r:id="rId54"/>
    <p:sldId id="316" r:id="rId55"/>
    <p:sldId id="269" r:id="rId56"/>
    <p:sldId id="326" r:id="rId57"/>
    <p:sldId id="270" r:id="rId58"/>
    <p:sldId id="327" r:id="rId59"/>
    <p:sldId id="328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1%83%D1%82%D0%B5%D0%BD%D1%82%D0%B8%D1%84%D0%B8%D0%BA%D0%B0%D1%86%D0%B8%D1%8F" TargetMode="External"/><Relationship Id="rId3" Type="http://schemas.openxmlformats.org/officeDocument/2006/relationships/hyperlink" Target="https://ru.wikipedia.org/wiki/%D0%A1%D0%B5%D1%82%D0%B5%D0%B2%D0%BE%D0%B9_%D0%BF%D1%80%D0%BE%D1%82%D0%BE%D0%BA%D0%BE%D0%BB" TargetMode="External"/><Relationship Id="rId7" Type="http://schemas.openxmlformats.org/officeDocument/2006/relationships/hyperlink" Target="https://ru.wikipedia.org/wiki/Super_seeding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Announce" TargetMode="External"/><Relationship Id="rId5" Type="http://schemas.openxmlformats.org/officeDocument/2006/relationships/hyperlink" Target="https://ru.wikipedia.org/wiki/Azureus" TargetMode="External"/><Relationship Id="rId10" Type="http://schemas.openxmlformats.org/officeDocument/2006/relationships/hyperlink" Target="https://ru.wikipedia.org/wiki/URL" TargetMode="External"/><Relationship Id="rId4" Type="http://schemas.openxmlformats.org/officeDocument/2006/relationships/hyperlink" Target="https://ru.wikipedia.org/wiki/BitTorrent-%D1%82%D1%80%D0%B5%D0%BA%D0%B5%D1%80" TargetMode="External"/><Relationship Id="rId9" Type="http://schemas.openxmlformats.org/officeDocument/2006/relationships/hyperlink" Target="https://ru.wikipedia.org/wiki/%D0%9A%D0%BE%D0%BC%D0%BF%D1%8C%D1%8E%D1%82%D0%B5%D1%80%D0%BD%D1%8B%D0%B9_%D1%81%D0%BB%D0%B5%D0%BD%D0%B3#%D0%A0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«Общие сведения об Интернет-технологиях»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</a:t>
            </a:r>
            <a:r>
              <a:rPr lang="ru-RU" sz="1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 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9512" y="771083"/>
            <a:ext cx="871296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(др.-греч. π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ρωτόκολλον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от π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ρώτος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«первый» +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κόλλ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 «клей») изначально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документ, фиксирующий какое-либо событие, факт или договорённость.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дальнейшем семантика этого слова значительно расширилась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рамках цифровых технологий: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 передачи данных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стандарт, описывающий правила взаимодействия функциональных блоков при передаче данных.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 с записями в хронологическом порядке о каких-либо событиях: 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файл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регистрации, 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журнал событий.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Протоколы </a:t>
            </a:r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тайного голосования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описание взаимодействия избирателей и избирательного комитета при электронном тайном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голосовании.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9512" y="692696"/>
            <a:ext cx="871296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Аббревиатура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TCP /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расшифровывается как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Transmission Control Protocol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Internet Protocol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что в переводе на русский язык означает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«Протокол управления передачей данных / Интернет протокол»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то основной межсетевой протокол передачи данных.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Здесь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под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протоколом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передачи данных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понимается набор соглашений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определяющих правила обмена данными между различными программами или устройствами.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Эти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правила задают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единообразный способ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передачи сообщений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и 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обработки ошибок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происходящих при взаимодействии программного или аппаратного обеспечения ПК, разнесённых в пространстве, но соединённых посредством того или иного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851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0178" name="Picture 2" descr="https://profi-user.ru/wp-content/uploads/2018/04/en4uk5e4uk-e152308673463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" t="3802" r="3523" b="46198"/>
          <a:stretch/>
        </p:blipFill>
        <p:spPr bwMode="auto">
          <a:xfrm>
            <a:off x="268137" y="1124744"/>
            <a:ext cx="860772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rofi-user.ru/wp-content/uploads/2018/04/en4uk5e4uk-e152308673463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" t="52648" r="3936"/>
          <a:stretch/>
        </p:blipFill>
        <p:spPr bwMode="auto">
          <a:xfrm>
            <a:off x="189724" y="4149080"/>
            <a:ext cx="876455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9" y="654979"/>
            <a:ext cx="8066121" cy="60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512" y="692696"/>
            <a:ext cx="871296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Дословно термин «</a:t>
            </a:r>
            <a:r>
              <a:rPr kumimoji="0" lang="ru-RU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Internet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» означает «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между сетей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». 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Это отражает основную функцию «всемирной паутины» –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объединение отдельных персональных компьютеров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(ПК) и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обеспечение связи между различными сетями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в глобальном масштабе. 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бъединение отдельных</a:t>
            </a:r>
            <a:r>
              <a:rPr kumimoji="0" lang="ru-RU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ПК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даёт возможность обмена информацией между всеми ПК, входящими в сети, подключённы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к Интернет.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При этом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не важно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под управлением какой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операционной системы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функционируют ПК (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Microsoft </a:t>
            </a:r>
            <a:r>
              <a:rPr kumimoji="0" 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Windows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kumimoji="0" 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*NIX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Linux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MacOS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и т.п.).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512" y="692696"/>
            <a:ext cx="871296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Сеть Интернет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не имеет владельца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однако она соединяет множество сетей, которые могут принадлежать различным компаниями и организациям. 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Некоторые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из таких сетей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предоставляют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на </a:t>
            </a:r>
            <a:r>
              <a:rPr kumimoji="0" lang="ru-RU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коммерческой основе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различную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информацию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полезную во многих сферах жизнедеятельности человека. Эта информация накапливается в информационных банках национальных сетей, а доступ обеспечивается средствами Интернет. 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Особенностью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отечественных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сетей является </a:t>
            </a:r>
            <a:r>
              <a:rPr kumimoji="0" lang="ru-RU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безвозмездность предоставления конечной информации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15530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11860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термина Интернет было дано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октября 1995 года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Федеральным советом Соединённых Штатов Америки по компьютерным сетям (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FNC –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Federal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Networking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Counсil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«Интернет – это глобальная информационная система, которая логически соединена посредством адресного пространства,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основанного на протоколе </a:t>
            </a:r>
            <a:r>
              <a:rPr kumimoji="0" lang="ru-RU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(или заменяющих его протоколах),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способна поддерживать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передачу данных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посредством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протокола </a:t>
            </a:r>
            <a:r>
              <a:rPr kumimoji="0" lang="ru-RU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ТСР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(или заменяющих его протоколов), обеспечивает, использует или делает доступными услуги по передаче данных и соответствующую инфраструктуру».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В настоящее время Интернет составляют более 200 тысяч отдельных сетей, связывая более 2 миллионов узловых компьютеров в 150 странах мира. Более 350 миллионов пользователей регулярно используют ресурсы Интернет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42" y="836712"/>
            <a:ext cx="709071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Протокол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UDP: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02" name="Picture 2" descr="http://mediasat.info/wp-content/uploads/2015/10/tcp-ud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24" y="1194481"/>
            <a:ext cx="6316751" cy="478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629" y="585414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Один к одному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4629" y="1134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Многие к одному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Сравнение протоколов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UDP: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2226" name="Picture 2" descr="https://myslide.ru/documents_3/0864d27c7cdf5320cba4e2ead09e9c0b/img4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9934" r="3611" b="9292"/>
          <a:stretch/>
        </p:blipFill>
        <p:spPr bwMode="auto">
          <a:xfrm>
            <a:off x="1079612" y="1412776"/>
            <a:ext cx="698477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к дисциплине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9512" y="771083"/>
            <a:ext cx="87129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В 2022 году: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Лекции – 36 часов (1</a:t>
            </a:r>
            <a:r>
              <a:rPr kumimoji="0" lang="ru-RU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лекция кажду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ю неделю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Лабораторные работы – 36 часов (1 лабораторная каждую неделю)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Зачёт – 6 часов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Курсовых работ и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проектов –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нет.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Сравнение протоколов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UDP: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0" name="Picture 2" descr="https://cf.ppt-online.org/files1/slide/w/w1a7ygsRneEbj8BQxTfD4Jr2ho9lkZVp6HidGC/slide-8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3" t="5090" r="4026" b="35772"/>
          <a:stretch/>
        </p:blipFill>
        <p:spPr bwMode="auto">
          <a:xfrm>
            <a:off x="2537774" y="1186880"/>
            <a:ext cx="4068452" cy="38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https://cf.ppt-online.org/files1/slide/w/w1a7ygsRneEbj8BQxTfD4Jr2ho9lkZVp6HidGC/slide-8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" t="70700" r="17845" b="5645"/>
          <a:stretch/>
        </p:blipFill>
        <p:spPr bwMode="auto">
          <a:xfrm>
            <a:off x="1061610" y="5114440"/>
            <a:ext cx="7020780" cy="16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Гипертекстовый протокол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4274" name="Picture 2" descr="https://miro.medium.com/max/692/1*7ZeoFbLKxz7Rp60cArwV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57" y="1186880"/>
            <a:ext cx="8136686" cy="30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Защищённый гипертекстовый протокол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5298" name="Picture 2" descr="https://nopassiveincome.com/wp-content/uploads/2018/08/http-vs-htt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03896"/>
            <a:ext cx="687705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3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Протокол передачи файлов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322" name="Picture 2" descr="https://www.noniente.com/wp-content/uploads/2019/09/ftp-diagra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"/>
          <a:stretch/>
        </p:blipFill>
        <p:spPr bwMode="auto">
          <a:xfrm>
            <a:off x="179512" y="1186880"/>
            <a:ext cx="570819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https://miro.medium.com/max/2560/1*WnfwHk6EHW_RMgsInMg2RA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1"/>
          <a:stretch/>
        </p:blipFill>
        <p:spPr bwMode="auto">
          <a:xfrm>
            <a:off x="1980050" y="3661652"/>
            <a:ext cx="707267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Протокол передачи файлов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7346" name="Picture 2" descr="https://raw.githubusercontent.com/gaoxiangnumber1/NotesPhotos/master/NET/CNATDA/2-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2241" b="14225"/>
          <a:stretch/>
        </p:blipFill>
        <p:spPr bwMode="auto">
          <a:xfrm>
            <a:off x="169919" y="1988840"/>
            <a:ext cx="8784976" cy="34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Протокол передачи файлов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45171" b="13092"/>
          <a:stretch/>
        </p:blipFill>
        <p:spPr>
          <a:xfrm>
            <a:off x="1462694" y="1134036"/>
            <a:ext cx="6218611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Почтовые протоколы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8370" name="Picture 2" descr="https://cf.ppt-online.org/files1/slide/w/w1a7ygsRneEbj8BQxTfD4Jr2ho9lkZVp6HidGC/slide-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" b="10038"/>
          <a:stretch/>
        </p:blipFill>
        <p:spPr bwMode="auto">
          <a:xfrm>
            <a:off x="179512" y="1186880"/>
            <a:ext cx="8784975" cy="544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0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Почтовые протоколы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0418" name="Picture 2" descr="https://cdn.educba.com/academy/wp-content/uploads/2019/07/smtp-protoco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3"/>
          <a:stretch/>
        </p:blipFill>
        <p:spPr bwMode="auto">
          <a:xfrm>
            <a:off x="118267" y="1340769"/>
            <a:ext cx="886120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48264" y="5877273"/>
            <a:ext cx="1008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Receiver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Ранее рассмотрены примеры протоколов, действующих в рамках, как правило, 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многоранговых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централизованных сетей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3490" name="Picture 2" descr="https://upload.wikimedia.org/wikipedia/commons/thumb/f/fb/Server-based-network.svg/1024px-Server-based-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16" y="781392"/>
            <a:ext cx="5865168" cy="605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Однора́нговая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децентрализо́ванная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или 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пи́ринговая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P2P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равный к равному)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оверлейная 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общий случай логической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сети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создаваемой поверх другой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компьютерная сеть, основанная на равноправии участников.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такой сети отсутствуют выделенные серверы, а каждый узел (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является как клиентом, так и выполняет функции сервера.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отличие от архитектуры клиент-сервера, такая организация позволяет сохранять работоспособность сети при любом количестве и любом сочетании доступных узлов.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Участниками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сети являются все пиры.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2466" name="Picture 2" descr="https://upload.wikimedia.org/wikipedia/commons/thumb/3/3f/P2P-network.svg/1024px-P2P-netwo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888432" cy="40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к дисциплине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05" y="726550"/>
            <a:ext cx="5706389" cy="328381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7504" y="4005064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</a:rPr>
              <a:t>Ежупа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</a:rPr>
              <a:t>нятна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!»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 2010 году программист из Яндекса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Константин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</a:rPr>
              <a:t>Коломеец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придумал термин «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ежупа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». Это шутка, которая понятна и очевидна всем: «Ну, это же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ежупа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нятна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!» Несмотря на неблагозвучное название, в этом термине кроется весь смысл манипуляции повторением: «Повторяйте публично любую мысль до тех пор, пока она не станет для всех очевидной». Цель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приёма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«повторение» – искусственно создать некую «истину», которую большое количество людей принимает на веру, считая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её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ежупой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», чтобы как можно больше людей бездоказательно считало, что, к примеру, «туалетный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утёнок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убивает до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99%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микробов», или «демократия – это хорошо», или «Сталин – кровавый тиран».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BitTorrent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протокол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BitTórrent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(«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битовый поток») — пиринговый (P2P) сетевой протокол для кооперативного обмена файлами через Интернет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Файлы передаются частями, каждый torrent-клиент, получая (скачивая) эти части, в то же время отдаёт (закачивает) их другим клиентам, что снижает нагрузку и зависимость от каждого клиента-источника и обеспечивает избыточность данных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 был создан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Брэмом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Коэном, написавшим первый torrent-клиент «BitTorrent» на языке Python, 4 апреля 2001 года.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первой версии состоялся 2 июля 2001 года.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 других программ-клиентов для обмена файлами по протоколу BitTorrent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42" name="Picture 2" descr="Логотип BitTor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62433"/>
            <a:ext cx="382826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Терминология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BitTorrent-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сервер, осуществляющий координацию клиентов BitTorrent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Анонс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announce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обращение клиента к трекеру посредством HTTP-GET-запроса. При каждом анонсе клиент передаёт на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информацию об объёмах им скачанного и отданного, a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передаёт клиенту список адресов других клиентов. Обращение клиента к трекеру происходит через определённые интервалы времени, которые определяются настройками клиента 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соучастник)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клиент, участвующий в раздаче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иногда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сеятель)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пир, имеющий все сегменты распространяемого файла, то есть либо начальный распространитель файла, либо уже скачавший весь файл и оставшийся на раздаче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Веб-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HTTP или FTP-сервер, используемый в качестве источника данных, наравне с обычными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сидами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9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Терминология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Лич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иногда 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личер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leech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пиявка)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пир, не имеющий пока всех сегментов, то есть продолжающий скачивание. Термин часто употребляется и в негативном смысле, который он имеет в других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файлообменных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сетях: пользователь, который отдаёт гораздо меньше, чем скачивает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swarm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совокупность всех пиров, участвующих в раздаче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Доступность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availability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распространённые копии)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полных копий файла, доступных клиенту.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Каждый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добавляет 1,0 к этому числу;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личеры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увеличивают доступность в зависимости от количества скачанного, которого нет у других личеров.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примеру, если на раздаче есть один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два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личера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скачавшие по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файла (скачанные части равны между собой), то доступность равна 1,50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6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5538" name="Picture 2" descr="https://upload.wikimedia.org/wikipedia/commons/5/5d/Leech_bitto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6" y="2060848"/>
            <a:ext cx="7230128" cy="429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4935" y="768361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Личер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 его ро</a:t>
            </a:r>
            <a:r>
              <a:rPr lang="ru-RU" b="1" dirty="0">
                <a:latin typeface="Tahoma" pitchFamily="34" charset="0"/>
                <a:ea typeface="Tahoma" pitchFamily="34" charset="0"/>
                <a:cs typeface="Tahoma" pitchFamily="34" charset="0"/>
              </a:rPr>
              <a:t>й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Терминология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Заглохший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choked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заглохший, придушенный)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клиент, обмен данными с которым заглох. Либо его канал на выход забит полностью и он не может ничего передать (достиг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max_uploads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либо он является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 ему ничего не нужно получать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Заинтересованный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interested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участник, желающий получить куски файла, имеющиеся у другого участника. Например, если у клиента А нет каких-то частей, которые есть у клиента Б, считается, что клиент А заинтересован в обмене с клиентом Б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6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208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Терминология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Излишки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данные, которые были посланы пиром или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но получатель в них не нуждается. К излишкам также относятся ошибки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хеша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Хеш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SHA1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Hash Algorithm 1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отдельных сегментов оригинальных файлов, перечисленных в словаре «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.torrent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-файла. Каждая часть после получения сначала проверяется на совпадение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хеша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не удалась, данные отбрасываются и запрашиваются ещё раз.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протоколе используется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хеш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самого словаря «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инфохеш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»), выступающий в роли идентификатора конкретной раздачи при обращении к трекеру, к другим точкам сети, и при составлении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-ссылок (он содержат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Base32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-представление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инфохеша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Base32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- 32-разрядная числовая система кодирования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 набор из 32-х цифр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каждая из которых представляет 5 битов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(2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из способов представления – человеко-ориентированный: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заглавных латинских букв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A–Z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цифры в диапазоне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2–7.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BAFYBEICZSSCDSBS7FFQZ55ASQDF3SMV6KLCW3GOFSZVWLYARCI47BGF354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Английский язык"/>
              </a:rPr>
              <a:t>англ.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— это список .torrent-файлов (обычно включающий описания и другую информацию), управляемый веб-сайтом (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индексатором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 доступный для поиска. Индексирующий сайт часто ошибочно называют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Отравленный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торрент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ситуация, когда часть пиров раздаёт повреждённые, либо специально сфальсифицированные сегменты.</a:t>
            </a:r>
          </a:p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Пренебрегающий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Английский язык"/>
              </a:rPr>
              <a:t>англ.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snubbed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— клиент, подключённый к получателю, но не посылавший ему данные уже более 60 секунд.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Раздача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Английский язык"/>
              </a:rPr>
              <a:t>англ.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— процесс распространения файла по протоколу BitTorrent.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Рейтинг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Английский язык"/>
              </a:rPr>
              <a:t>англ.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— отношение отданного к скачанному.</a:t>
            </a:r>
          </a:p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Сегмент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Английский язык"/>
              </a:rPr>
              <a:t>англ.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часть) — все файлы для передачи делятся на небольшие куски — сегменты, которые, затем, передаются по сети в произвольном порядке для оптимизации обмена.</a:t>
            </a:r>
          </a:p>
          <a:p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-запрос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Английский язык"/>
              </a:rPr>
              <a:t>англ.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скрести, царапать) — дополнительный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tooltip="Сетевой протокол"/>
              </a:rPr>
              <a:t>протокол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запроса клиента к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 tooltip="BitTorrent-трекер"/>
              </a:rPr>
              <a:t>трекеру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при котором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сообщает клиенту общее количество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пиров на раздаче. В отличие от анонсирования, запрос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имеет прямого отношения к скачиванию раздачи, является необязательным и отнимает меньше ресурсов у клиента 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Он может запрашиваться и для остановленных в клиенте заданий, а также позволяет одним запросом получить информацию сразу по нескольким торрентам (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Клиент с помощью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-запроса может получить точное количество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пиров на каждом задании, включая остановленные. Некоторые клиенты, например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 tooltip="Azureus"/>
              </a:rPr>
              <a:t>Azureus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также могут с помощью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-запроса раньше узнать о том, что на раздаче появились дополнительные участники, и сделать внеочередной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 tooltip="Announce"/>
              </a:rPr>
              <a:t>announce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для получения их адресов, и автоматически останавливать и запускать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сидирование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заданий в зависимости от числа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пиров, в результате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сидируя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там, где это нужнее.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 tooltip="Super seeding"/>
              </a:rPr>
              <a:t>Супер-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 tooltip="Super seeding"/>
              </a:rPr>
              <a:t>сидирование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специальный режим раздачи в некоторых BitTorrent-клиентах, пытающийся минимизировать количество данных, которое отдаст раздающий до появления первого скачавшего.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Суперсид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предлагает каждому пиру скачать только один сегмент файла, которого ещё нет у других пиров. Затем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даёт этому пиру следующих сегментов, пока не получит от других пиров подтверждения, что они тоже получили этот сегмент. Таким образом,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суперсид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пытается избежать повторной отдачи одних и тех же сегментов, и старается отдавать сегменты только тем пирам, которые активно передают их другим.</a:t>
            </a:r>
          </a:p>
          <a:p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Passkey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 tooltip="Аутентификация"/>
              </a:rPr>
              <a:t>аутентификатор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пользователя на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неанонимных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трекерах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Содержится в скачиваемом torrent-файле. Таким образом, если кто-то получит доступ к torrent-файлу (например, пользователь по неосторожности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 tooltip="Компьютерный сленг"/>
              </a:rPr>
              <a:t>расшарил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его), он сможет работать с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 имени этого пользователя.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может изменить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passkey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запросу пользователя, но при этом необходимо будет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перескачать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все прошлые torrent-файлы (или вручную отредактировать их), чтобы иметь возможность и дальше раздавать скачанные файлы.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0" tooltip="URL"/>
              </a:rPr>
              <a:t>URL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анонса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Английский язык"/>
              </a:rPr>
              <a:t>англ.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announce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— адрес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 которому клиент делает анонс. Во многих клиентах называется 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URL». Может включать 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passkey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 — уникальный код, назначаемый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аккаунта пользователя, помогающий идентифицировать его на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(добавляется к URL анонса в самом *.torrent-файле при скачивании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Терминология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список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.torrent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-файлов (обычно включающий описания и другую информацию), управляемый веб-сайтом (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индексатором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 доступный для поиска. Индексирующий сайт часто ошибочно называют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трекером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Отравленный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торрент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ситуация, когда часть пиров раздаёт повреждённые, либо специально сфальсифицированные сегменты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Пренебрегающий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snubbed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клиент, подключённый к получателю, но не посылавший ему данные уже более 60 секунд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Раздача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распространения файла по протоколу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BitTorrent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Рейтинг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отношение отданного к скачанному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Сегмент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файлы для передачи делятся на небольшие куски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сегменты, которые, затем, передаются по сети в произвольном порядке для оптимизации обмена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1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Терминология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-запрос 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скрести, царапать)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дополнительный протокол запроса клиента к трекеру, при котором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сообщает клиенту общее количество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пиров на раздаче.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отличие от анонсирования, запрос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имеет прямого отношения к скачиванию раздачи, является необязательным и отнимает меньше ресурсов у клиента 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запрашиваться и для остановленных в клиенте заданий, а также позволяет одним запросом получить информацию сразу по нескольким торрентам (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Клиент с помощью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-запроса может получить точное количество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пиров на каждом задании, включая остановленные.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Терминология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Супер-</a:t>
            </a:r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сидирование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специальный режим раздачи в некоторых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BitTorrent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-клиентах, пытающийся минимизировать количество данных, которое отдаст раздающий до появления первого скачавшего.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Суперсид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предлагает каждому пиру скачать только один сегмент файла, которого ещё нет у других пиров. Затем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даёт этому пиру следующих сегментов, пока не получит от других пиров подтверждения, что они тоже получили этот сегмент.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супер-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пытается избежать повторной отдачи одних и тех же сегментов, и старается отдавать сегменты только тем пирам, которые активно передают их другим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3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Терминология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Passkey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аутентификатор пользователя на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неанонимных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трекерах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Содержится в скачиваемом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-файле.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образом, если кто-то получит доступ к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-файлу (например, пользователь по неосторожности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отправил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 в общий доступ),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сможет работать с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 имени этого пользователя.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изменить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passkey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запросу пользователя, но при этом необходимо будет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перескачать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все прошлые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-файлы (или вручную отредактировать их), чтобы иметь возможность и дальше раздавать скачанные файлы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ссылка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анонса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announce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адрес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 которому клиент делает анонс. Во многих клиентах называется «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Tracker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 Может включать «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passkey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уникальный код, назначаемый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аккаунта пользователя, помогающий идентифицировать его на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(добавляется к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анонса в самом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*.torrent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-файле при скачивании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9512" y="771083"/>
            <a:ext cx="87129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Интернет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Internet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 – сеть, объединяющая отдельные локальные, региональные, национальные и глобальные сети.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Интернет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является глобальным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сообществом мировых информационно-вычислительных сетей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(ИВС), использующих для информационного обмена стеки протоколов: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TCP/IP 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Transmission Control Protocol / Internet Protocol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UDP (User Datagram Protocol)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 (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HyperText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Transfer Protocol),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FTP (File Transfer Protocol),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POP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(Post Office Protocol v.</a:t>
            </a:r>
            <a:r>
              <a:rPr kumimoji="0" lang="en-US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SMTP (Simple Mail Transfer Protocol)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и т.п.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Основным среди них является стек протоколов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TCP/IP.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8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Принцип работы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Перед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началом скачивания клиент подсоединяется к трекеру по адресу, указанному в торрент-файле, сообщает ему свой адрес 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хеш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-сумму торрент-файла, на что в ответ клиент получает адреса других клиентов, скачивающих или раздающих этот же файл. Далее клиент периодически информирует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 ходе процесса и получает обновлённый список адресов. Этот процесс называется объявлением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announce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Клиенты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соединяются друг с другом и обмениваются сегментами файлов без непосредственного участия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лишь хранит информацию, полученную от подключенных к обмену клиентов, список самих клиентов и другую статистическую информацию. Для эффективной работы сети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BitTorrent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необходимо, чтобы как можно больше клиентов были способны принимать входящие соединения. Неправильная настройка 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интерпретатора сетевых адресов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или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брандмауэра (межсетевого экрана)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могут этому помешать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Принцип работы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соединении клиенты сразу обмениваются информацией об имеющихся у них сегментах.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желающий скачать сегмент (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личер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посылает запрос и, если второй клиент готов отдавать, получает этот сегмент. После этого клиент проверяет контрольную сумму сегмента. Если она совпала с той, что записана в торрент-файле, то сегмент считается успешно скачанным, и клиент оповещает всех присоединённых пиров о наличии у него этого сегмента. Если же контрольные суммы различаются, то сегмент начинает скачиваться заново.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клиенты 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блокируют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тех пиров, которые слишком часто отдают некорректные сегменты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1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Принцип работы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образом, объём служебной информации (размер торрент-файла и размер сообщений со списком сегментов) напрямую зависит от количества, а значит, и размера сегментов.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выборе сегмента необходимо соблюдать баланс: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с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одной стороны, при большом размере сегмента объём служебной информации будет меньше, но в случае ошибки проверки контрольной суммы придётся заново скачивать больше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информации;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с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другой стороны, при малом размере ошибки не так критичны, так как необходимо заново скачать меньший объём, но зато размер торрент-файла и сообщений об имеющихся сегментах становится больше.</a:t>
            </a:r>
          </a:p>
        </p:txBody>
      </p:sp>
    </p:spTree>
    <p:extLst>
      <p:ext uri="{BB962C8B-B14F-4D97-AF65-F5344CB8AC3E}">
        <p14:creationId xmlns:p14="http://schemas.microsoft.com/office/powerpoint/2010/main" val="13940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BitTorrent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протокол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4514" name="Picture 2" descr="https://upload.wikimedia.org/wikipedia/commons/3/3d/Torrentcomp_smal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61856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2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Алгоритм работы протокола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Каждый клиент имеет возможность временно блокировать отдачу другому клиенту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choke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делается для более эффективного использования канала отдачи. Кроме того, при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кого именно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разблокировать, предпочтение отдаётся пирам, которые сами передали этому клиенту много сегментов. Таким образом, пиры с хорошими скоростями отдачи поощряют друг друга по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принципу: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«ты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мне, я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тебе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Обмен сегментами ведётся по принципу «ты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мне, я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тебе» симметрично в двух направлениях. Клиенты сообщают друг другу об имеющихся у них сегментах при подключении и затем при получении новых сегментов, и поэтому каждый клиент может хранить информацию о том, какие сегменты есть у других подключенных пиров.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Алгоритм работы протокола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обмена выбирается таким образом, чтобы сначала клиенты обменивались наиболее редкими сегментами: таким образом повышается доступность файлов в раздаче.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же время выбор сегмента среди наиболее редких случаен, и поэтому можно избежать ситуации, когда все клиенты начинают скачивать один и тот же самый редкий сегмент, что негативно бы отразилось на производительности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1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Алгоритм работы протокола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Обмен данными начинается, когда обе стороны в нём заинтересованы, то есть, каждая из сторон имеет сегменты, которых нет у другой. Количество переданных сегментов подсчитывается, и если одна из сторон обнаруживает, что передаёт в среднем больше, чем принимает, она блокирует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choke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на некоторое время отдачу другой стороне.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образом, в протокол заложена защита от личеров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Сегменты делятся на блоки размером 16-4096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килобайт,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каждый клиент запрашивает именно эти блоки. Одновременно могут запрашиваться блоки из разных сегментов.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того, некоторые клиенты поддерживают скачивание блоков одного сегмента у разных пиров. В этом случае описанные выше алгоритмы и механизмы обмена применимы и к уровню блоков.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VPN (Virtual Private Network)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бобщённое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технологий, позволяющих обеспечить одно или несколько сетевых соединений (логическую сеть) поверх другой сети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Интернет).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Несмотря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то, что коммуникации осуществляются по сетям с меньшим или неизвестным уровнем доверия (например по публичным сетям) уровень доверия к построенной логической сети не зависит от уровня доверия к базовым сетям благодаря использованию средств криптографии (шифрования, аутентификации, инфраструктуры открытых ключей, средств для защиты от повторов и изменений передаваемых по логической сети сообщений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зависимости от применяемых протоколов и назначения,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может обеспечивать соединения трёх видов: 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узел-узел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узел-сеть,</a:t>
            </a:r>
          </a:p>
          <a:p>
            <a:pPr algn="just"/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сеть-сеть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VPN (Virtual Private Network)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Обычно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развёртывают на уровнях не выше сетевого, так как применение криптографии на этих уровнях позволяет использовать в неизменном виде транспортные протоколы (такие как TCP, UDP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Пользователи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Windows обозначают термином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одну из реализаций виртуальной сети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PPTP, причём используемую зачастую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для создания частных сетей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2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VPN (Virtual Private Network)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Чаще всего для создания виртуальной сети используется инкапсуляция протокола PPP в какой-нибудь другой протокол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(такой способ использует реализация PPTP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Point-to-Point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Tunneling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или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PPPoE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(хотя и они имеют различия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Технология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последнее время используется не только для создания собственно частных сетей, но и некоторыми провайдерами «последней мили» на постсоветском пространстве для предоставления выхода в Интернет.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должном уровне реализации и использовании специального программного обеспечения сеть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может обеспечить высокий уровень шифрования передаваемой информации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1" y="1196752"/>
            <a:ext cx="7704857" cy="40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76470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Классификация </a:t>
            </a:r>
            <a:r>
              <a:rPr lang="en-US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VPN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682" name="Picture 2" descr="https://upload.wikimedia.org/wikipedia/ru/thumb/7/72/%D0%9A%D0%BB%D0%B0%D1%81%D1%81%D0%B8%D1%84%D0%B8%D0%BA%D0%B0%D1%86%D0%B8%D1%8F_VPN.jpg/1024px-%D0%9A%D0%BB%D0%B0%D1%81%D1%81%D0%B8%D1%84%D0%B8%D0%BA%D0%B0%D1%86%D0%B8%D1%8F_VP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03" y="1268760"/>
            <a:ext cx="6080594" cy="53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6470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 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Интернет-ресурсом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может пониматься как 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сайт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в целом, так и некоторый 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раздел сайта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(физически это директория).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Отдельный 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раздел сайта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считается 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самостоятельным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ресурсом, если он содержится в каталоге поисковой системы.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Если для сайта 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специальная система управления содержимым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(иначе: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Content Management System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создаёт несколько разделов, которые могут быть проиндексированы поисковой системой, то каждый из этих разделов будет считаться самостоятельным Интернет-ресурсом, в противном случае, весь сайт будет считаться единым Интернет-ресурсом.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764704"/>
            <a:ext cx="7416824" cy="57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0" y="848653"/>
            <a:ext cx="7630260" cy="56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616265"/>
              </p:ext>
            </p:extLst>
          </p:nvPr>
        </p:nvGraphicFramePr>
        <p:xfrm>
          <a:off x="971600" y="1844824"/>
          <a:ext cx="710719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3" imgW="3149600" imgH="482600" progId="Equation.DSMT4">
                  <p:embed/>
                </p:oleObj>
              </mc:Choice>
              <mc:Fallback>
                <p:oleObj name="Equation" r:id="rId3" imgW="3149600" imgH="482600" progId="Equation.DSMT4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44824"/>
                        <a:ext cx="7107190" cy="10801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76036"/>
              </p:ext>
            </p:extLst>
          </p:nvPr>
        </p:nvGraphicFramePr>
        <p:xfrm>
          <a:off x="379729" y="3068960"/>
          <a:ext cx="838454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5" imgW="4038600" imgH="495300" progId="Equation.DSMT4">
                  <p:embed/>
                </p:oleObj>
              </mc:Choice>
              <mc:Fallback>
                <p:oleObj name="Equation" r:id="rId5" imgW="4038600" imgH="495300" progId="Equation.DSMT4">
                  <p:embed/>
                  <p:pic>
                    <p:nvPicPr>
                      <p:cNvPr id="204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29" y="3068960"/>
                        <a:ext cx="8384541" cy="1008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79512" y="692696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отметить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доменную структуру адресов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Интернет, в связи с чем обращают внимание учащихся на следующие формулы: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764704"/>
            <a:ext cx="86409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истоков Интернет в Российской Федерации стоят компьютерные сети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объединённого института ядерных исследований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(ОИЯИ, г. Дубна) и Института им. Курчатова И.В. (г. Москва).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Высшая школа – естественный и активный участник работ по развитию Интернет в Российской Федерации.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В 1993 году в Госкомвузе РФ были разработаны концепция и программа создания российской университетской компьютерной сети, которая получила название </a:t>
            </a:r>
            <a:r>
              <a:rPr kumimoji="0" lang="ru-RU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RUNNet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Russian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836712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Сеть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необходима для достижения двух целей: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ahoma" pitchFamily="34" charset="0"/>
              <a:buChar char="‒"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формирования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единого информационного пространства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российской высшей школы;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ahoma" pitchFamily="34" charset="0"/>
              <a:buChar char="‒"/>
              <a:tabLst>
                <a:tab pos="630238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ahoma" pitchFamily="34" charset="0"/>
              <a:buChar char="‒"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интеграции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единого информационного пространства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мировую информационную систему образования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науки и культуры, развивающуюся в рамках Интернет. </a:t>
            </a:r>
          </a:p>
        </p:txBody>
      </p:sp>
    </p:spTree>
    <p:extLst>
      <p:ext uri="{BB962C8B-B14F-4D97-AF65-F5344CB8AC3E}">
        <p14:creationId xmlns:p14="http://schemas.microsoft.com/office/powerpoint/2010/main" val="39968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92696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1995 году была создана основа </a:t>
            </a:r>
            <a:r>
              <a:rPr lang="ru-RU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RUNNet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опорная сеть, обеспечивающая магистральную связь между всеми экономическими регионами Российской Федерации и подключение к Интернет через зарубежные академические сети. В эту опорную сеть включены компьютерные узлы крупных научных и учебных центров страны, связанные между собой 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спутниковыми каналами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92696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 настоящему моменту термин «Рунет» утратил своё историческое значение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крупных сообществах пользователей, чья деятельность повседневно связана с работой в Интернет, «Рунетом» является та часть ресурсов «всемирной паутины», которая имеет привязку к доменам первого (или верхнего) уровня в зоне 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Russia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Россия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Стоит отметить, что с недавнего времени «Рунет» расширился за счёт появления новых доменов первого уровня.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Второстепенными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для Российской Федерации являются домены: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Soviet Union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Советский Союз);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РФ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(Российская Федерация), как только мировое Интернет сообщество перешло с кодировки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 кодировку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Unicode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74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92696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Неприятности Юникода в ссылках на Интернет-ресурсы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браузере: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https://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ru.wikipedia.org/wiki/</a:t>
            </a:r>
            <a:r>
              <a:rPr lang="ru-RU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Тверской_район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_(Москва)</a:t>
            </a:r>
            <a:endParaRPr lang="ru-RU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latin typeface="Tahoma" pitchFamily="34" charset="0"/>
                <a:ea typeface="Tahoma" pitchFamily="34" charset="0"/>
                <a:cs typeface="Tahoma" pitchFamily="34" charset="0"/>
              </a:rPr>
              <a:t>В буфере обмена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://ru.wikipedia.org/wiki/%D0%A2%D0%B2%D0%B5%D1%80%D1%81%D0%BA%D0%BE%D0%B9_%D1%80%D0%B0%D0%B9%D0%BE%D0%BD_(%D0%9C%D0%BE%D1%81%D0%BA%D0%B2%D0%B0)</a:t>
            </a:r>
            <a:endParaRPr lang="ru-RU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браузере: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https://</a:t>
            </a:r>
            <a:r>
              <a:rPr lang="ru-RU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русские-</a:t>
            </a:r>
            <a:r>
              <a:rPr lang="ru-RU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домены.рф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/?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vid=1</a:t>
            </a:r>
            <a:endParaRPr lang="ru-RU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latin typeface="Tahoma" pitchFamily="34" charset="0"/>
                <a:ea typeface="Tahoma" pitchFamily="34" charset="0"/>
                <a:cs typeface="Tahoma" pitchFamily="34" charset="0"/>
              </a:rPr>
              <a:t>В 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буфере обмена: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://xn----htbbcllsjgolay7j.xn--p1ai/?vid=1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99" y="726441"/>
            <a:ext cx="7365002" cy="28974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99" y="3789040"/>
            <a:ext cx="7365002" cy="25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711860"/>
            <a:ext cx="7416824" cy="40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711860"/>
            <a:ext cx="8424936" cy="42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Интернет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72" y="1412776"/>
            <a:ext cx="6351655" cy="5247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71186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Составляющие Интернета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1760</Words>
  <Application>Microsoft Office PowerPoint</Application>
  <PresentationFormat>Экран (4:3)</PresentationFormat>
  <Paragraphs>376</Paragraphs>
  <Slides>59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Tahoma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 Игоревич Сафронов</dc:creator>
  <cp:lastModifiedBy>Антон Сафронов</cp:lastModifiedBy>
  <cp:revision>134</cp:revision>
  <dcterms:created xsi:type="dcterms:W3CDTF">2013-09-03T11:47:49Z</dcterms:created>
  <dcterms:modified xsi:type="dcterms:W3CDTF">2023-09-05T05:54:14Z</dcterms:modified>
</cp:coreProperties>
</file>