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71" r:id="rId2"/>
    <p:sldId id="272" r:id="rId3"/>
    <p:sldId id="273" r:id="rId4"/>
    <p:sldId id="274" r:id="rId5"/>
    <p:sldId id="275" r:id="rId6"/>
    <p:sldId id="276" r:id="rId7"/>
    <p:sldId id="277" r:id="rId8"/>
    <p:sldId id="258" r:id="rId9"/>
    <p:sldId id="259" r:id="rId10"/>
    <p:sldId id="260" r:id="rId11"/>
    <p:sldId id="270"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24" autoAdjust="0"/>
  </p:normalViewPr>
  <p:slideViewPr>
    <p:cSldViewPr>
      <p:cViewPr varScale="1">
        <p:scale>
          <a:sx n="69" d="100"/>
          <a:sy n="69" d="100"/>
        </p:scale>
        <p:origin x="-1350" y="-10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C6C6D3-F10F-4CE3-97D8-515B63976BD9}" type="datetimeFigureOut">
              <a:rPr lang="en-IN" smtClean="0"/>
              <a:pPr/>
              <a:t>25-03-2016</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C52EA9A-8127-4512-91FA-05A230F9A11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C6C6D3-F10F-4CE3-97D8-515B63976BD9}" type="datetimeFigureOut">
              <a:rPr lang="en-IN" smtClean="0"/>
              <a:pPr/>
              <a:t>25-03-2016</a:t>
            </a:fld>
            <a:endParaRPr lang="en-IN"/>
          </a:p>
        </p:txBody>
      </p:sp>
      <p:sp>
        <p:nvSpPr>
          <p:cNvPr id="27" name="Slide Number Placeholder 26"/>
          <p:cNvSpPr>
            <a:spLocks noGrp="1"/>
          </p:cNvSpPr>
          <p:nvPr>
            <p:ph type="sldNum" sz="quarter" idx="11"/>
          </p:nvPr>
        </p:nvSpPr>
        <p:spPr/>
        <p:txBody>
          <a:bodyPr rtlCol="0"/>
          <a:lstStyle/>
          <a:p>
            <a:fld id="{4C52EA9A-8127-4512-91FA-05A230F9A113}"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C6C6D3-F10F-4CE3-97D8-515B63976BD9}" type="datetimeFigureOut">
              <a:rPr lang="en-IN" smtClean="0"/>
              <a:pPr/>
              <a:t>25-03-2016</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4C52EA9A-8127-4512-91FA-05A230F9A11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pPr/>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C6C6D3-F10F-4CE3-97D8-515B63976BD9}" type="datetimeFigureOut">
              <a:rPr lang="en-IN" smtClean="0"/>
              <a:pPr/>
              <a:t>25-03-2016</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C52EA9A-8127-4512-91FA-05A230F9A11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normAutofit/>
          </a:bodyPr>
          <a:lstStyle/>
          <a:p>
            <a:r>
              <a:rPr lang="en-IN" sz="4000" b="1" dirty="0" smtClean="0">
                <a:latin typeface="Calibri" pitchFamily="34" charset="0"/>
                <a:cs typeface="Times New Roman" pitchFamily="18" charset="0"/>
              </a:rPr>
              <a:t>Java – </a:t>
            </a:r>
            <a:r>
              <a:rPr lang="en-IN" sz="4000" b="1" dirty="0" smtClean="0">
                <a:latin typeface="Calibri" pitchFamily="34" charset="0"/>
                <a:cs typeface="Times New Roman" pitchFamily="18" charset="0"/>
              </a:rPr>
              <a:t>Decision making statements</a:t>
            </a:r>
            <a:endParaRPr lang="en-IN" sz="4000" b="1" dirty="0">
              <a:latin typeface="Calibri" pitchFamily="34" charset="0"/>
              <a:cs typeface="Times New Roman" pitchFamily="18" charset="0"/>
            </a:endParaRPr>
          </a:p>
        </p:txBody>
      </p:sp>
      <p:sp>
        <p:nvSpPr>
          <p:cNvPr id="3" name="Content Placeholder 2"/>
          <p:cNvSpPr>
            <a:spLocks noGrp="1"/>
          </p:cNvSpPr>
          <p:nvPr>
            <p:ph idx="1"/>
          </p:nvPr>
        </p:nvSpPr>
        <p:spPr>
          <a:xfrm>
            <a:off x="457200" y="2416256"/>
            <a:ext cx="8229600" cy="3677040"/>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smtClean="0">
                <a:latin typeface="Calibri" pitchFamily="34" charset="0"/>
                <a:cs typeface="Times New Roman" pitchFamily="18" charset="0"/>
              </a:rPr>
              <a:t> 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consists of a Boolean expression followed by one or more statements.</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400" dirty="0" smtClean="0">
                <a:latin typeface="Calibri" pitchFamily="34" charset="0"/>
                <a:cs typeface="Times New Roman" pitchFamily="18" charset="0"/>
              </a:rPr>
              <a:t>	</a:t>
            </a:r>
            <a:r>
              <a:rPr lang="en-IN" sz="1400" dirty="0" smtClean="0">
                <a:solidFill>
                  <a:srgbClr val="C00000"/>
                </a:solidFill>
                <a:latin typeface="Courier New" pitchFamily="49" charset="0"/>
                <a:cs typeface="Courier New" pitchFamily="49" charset="0"/>
              </a:rPr>
              <a:t>if(</a:t>
            </a:r>
            <a:r>
              <a:rPr lang="en-IN" sz="1400" dirty="0" err="1" smtClean="0">
                <a:solidFill>
                  <a:srgbClr val="C00000"/>
                </a:solidFill>
                <a:latin typeface="Courier New" pitchFamily="49" charset="0"/>
                <a:cs typeface="Courier New" pitchFamily="49" charset="0"/>
              </a:rPr>
              <a:t>Boolean_expression</a:t>
            </a:r>
            <a:r>
              <a:rPr lang="en-IN" sz="1400" dirty="0">
                <a:solidFill>
                  <a:srgbClr val="C00000"/>
                </a:solidFill>
                <a:latin typeface="Courier New" pitchFamily="49" charset="0"/>
                <a:cs typeface="Courier New" pitchFamily="49" charset="0"/>
              </a:rPr>
              <a:t>)</a:t>
            </a:r>
          </a:p>
          <a:p>
            <a:pPr marL="0" indent="0">
              <a:spcBef>
                <a:spcPts val="600"/>
              </a:spcBef>
              <a:buNone/>
            </a:pPr>
            <a:r>
              <a:rPr lang="en-IN" sz="1400" dirty="0" smtClean="0">
                <a:solidFill>
                  <a:srgbClr val="C00000"/>
                </a:solidFill>
                <a:latin typeface="Courier New" pitchFamily="49" charset="0"/>
                <a:cs typeface="Courier New" pitchFamily="49" charset="0"/>
              </a:rPr>
              <a:t>	{</a:t>
            </a:r>
            <a:endParaRPr lang="en-IN" sz="1400" dirty="0">
              <a:solidFill>
                <a:srgbClr val="C00000"/>
              </a:solidFill>
              <a:latin typeface="Courier New" pitchFamily="49" charset="0"/>
              <a:cs typeface="Courier New" pitchFamily="49" charset="0"/>
            </a:endParaRPr>
          </a:p>
          <a:p>
            <a:pPr marL="0" indent="0">
              <a:spcBef>
                <a:spcPts val="600"/>
              </a:spcBef>
              <a:buNone/>
            </a:pPr>
            <a:r>
              <a:rPr lang="en-IN" sz="1400" dirty="0" smtClean="0">
                <a:solidFill>
                  <a:srgbClr val="C00000"/>
                </a:solidFill>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Statements will execute if the Boolean expression is true</a:t>
            </a:r>
          </a:p>
          <a:p>
            <a:pPr marL="0" indent="0">
              <a:spcBef>
                <a:spcPts val="600"/>
              </a:spcBef>
              <a:buNone/>
            </a:pPr>
            <a:r>
              <a:rPr lang="en-IN" sz="1400" dirty="0" smtClean="0">
                <a:solidFill>
                  <a:srgbClr val="C00000"/>
                </a:solidFill>
                <a:latin typeface="Courier New" pitchFamily="49" charset="0"/>
                <a:cs typeface="Courier New" pitchFamily="49" charset="0"/>
              </a:rPr>
              <a:t>	}</a:t>
            </a:r>
            <a:endParaRPr lang="en-IN" sz="14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If the Boolean expression evaluates to true, then the block of code inside the if statement will be executed. If not, </a:t>
            </a:r>
            <a:r>
              <a:rPr lang="en-IN" sz="1800" dirty="0" smtClean="0">
                <a:latin typeface="Calibri" pitchFamily="34" charset="0"/>
                <a:cs typeface="Times New Roman" pitchFamily="18" charset="0"/>
              </a:rPr>
              <a:t>the first </a:t>
            </a:r>
            <a:r>
              <a:rPr lang="en-IN" sz="1800" dirty="0">
                <a:latin typeface="Calibri" pitchFamily="34" charset="0"/>
                <a:cs typeface="Times New Roman" pitchFamily="18" charset="0"/>
              </a:rPr>
              <a:t>set of code after the end of the if statement(after the closing curly brace) will be executed.</a:t>
            </a:r>
          </a:p>
        </p:txBody>
      </p:sp>
      <p:sp>
        <p:nvSpPr>
          <p:cNvPr id="4" name="Content Placeholder 2"/>
          <p:cNvSpPr txBox="1">
            <a:spLocks/>
          </p:cNvSpPr>
          <p:nvPr/>
        </p:nvSpPr>
        <p:spPr>
          <a:xfrm>
            <a:off x="467544" y="1628800"/>
            <a:ext cx="8229600" cy="504056"/>
          </a:xfrm>
          <a:prstGeom prst="rect">
            <a:avLst/>
          </a:prstGeom>
        </p:spPr>
        <p:txBody>
          <a:bodyPr vert="horz">
            <a:noAutofit/>
          </a:bodyPr>
          <a:lstStyle/>
          <a:p>
            <a:pPr marL="0"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IN" sz="2400" b="0" i="0" u="none" strike="noStrike" kern="1200" cap="none" spc="0" normalizeH="0" baseline="0" noProof="0" dirty="0" smtClean="0">
                <a:ln>
                  <a:noFill/>
                </a:ln>
                <a:solidFill>
                  <a:schemeClr val="tx1"/>
                </a:solidFill>
                <a:effectLst/>
                <a:uLnTx/>
                <a:uFillTx/>
                <a:latin typeface="Calibri" pitchFamily="34" charset="0"/>
                <a:ea typeface="+mn-ea"/>
                <a:cs typeface="Times New Roman" pitchFamily="18" charset="0"/>
              </a:rPr>
              <a:t>Java supports two </a:t>
            </a:r>
            <a:r>
              <a:rPr kumimoji="0" lang="en-IN" sz="2400" b="0" i="0" u="none" strike="noStrike" kern="1200" cap="none" spc="0" normalizeH="0" baseline="0" noProof="0" dirty="0" smtClean="0">
                <a:ln>
                  <a:noFill/>
                </a:ln>
                <a:solidFill>
                  <a:schemeClr val="tx1"/>
                </a:solidFill>
                <a:effectLst/>
                <a:uLnTx/>
                <a:uFillTx/>
                <a:latin typeface="Calibri" pitchFamily="34" charset="0"/>
                <a:ea typeface="+mn-ea"/>
                <a:cs typeface="Times New Roman" pitchFamily="18" charset="0"/>
              </a:rPr>
              <a:t>decision making </a:t>
            </a:r>
            <a:r>
              <a:rPr kumimoji="0" lang="en-IN" sz="2400" b="0" i="0" u="none" strike="noStrike" kern="1200" cap="none" spc="0" normalizeH="0" noProof="0" dirty="0" err="1" smtClean="0">
                <a:ln>
                  <a:noFill/>
                </a:ln>
                <a:solidFill>
                  <a:schemeClr val="tx1"/>
                </a:solidFill>
                <a:effectLst/>
                <a:uLnTx/>
                <a:uFillTx/>
                <a:latin typeface="Calibri" pitchFamily="34" charset="0"/>
                <a:ea typeface="+mn-ea"/>
                <a:cs typeface="Times New Roman" pitchFamily="18" charset="0"/>
              </a:rPr>
              <a:t>statem</a:t>
            </a:r>
            <a:r>
              <a:rPr lang="en-IN" sz="2400" dirty="0" err="1" smtClean="0">
                <a:latin typeface="Calibri" pitchFamily="34" charset="0"/>
                <a:cs typeface="Times New Roman" pitchFamily="18" charset="0"/>
              </a:rPr>
              <a:t>ents</a:t>
            </a:r>
            <a:r>
              <a:rPr lang="en-IN" sz="2400" dirty="0" smtClean="0">
                <a:latin typeface="Calibri" pitchFamily="34" charset="0"/>
                <a:cs typeface="Times New Roman" pitchFamily="18" charset="0"/>
              </a:rPr>
              <a:t>: </a:t>
            </a:r>
            <a:r>
              <a:rPr lang="en-IN" sz="2400" b="1" dirty="0" smtClean="0">
                <a:solidFill>
                  <a:srgbClr val="0070C0"/>
                </a:solidFill>
                <a:latin typeface="Calibri" pitchFamily="34" charset="0"/>
                <a:cs typeface="Times New Roman" pitchFamily="18" charset="0"/>
              </a:rPr>
              <a:t>if</a:t>
            </a:r>
            <a:r>
              <a:rPr lang="en-IN" sz="2400" dirty="0" smtClean="0">
                <a:latin typeface="Calibri" pitchFamily="34" charset="0"/>
                <a:cs typeface="Times New Roman" pitchFamily="18" charset="0"/>
              </a:rPr>
              <a:t> and </a:t>
            </a:r>
            <a:r>
              <a:rPr lang="en-IN" sz="2400" b="1" dirty="0" smtClean="0">
                <a:solidFill>
                  <a:srgbClr val="0070C0"/>
                </a:solidFill>
                <a:latin typeface="Calibri" pitchFamily="34" charset="0"/>
                <a:cs typeface="Times New Roman" pitchFamily="18" charset="0"/>
              </a:rPr>
              <a:t>switch</a:t>
            </a:r>
            <a:endParaRPr kumimoji="0" lang="en-IN" sz="2400" b="1" i="0" u="none" strike="noStrike" kern="1200" cap="none" spc="0" normalizeH="0" baseline="0" noProof="0" dirty="0">
              <a:ln>
                <a:noFill/>
              </a:ln>
              <a:solidFill>
                <a:srgbClr val="0070C0"/>
              </a:solidFill>
              <a:effectLst/>
              <a:uLnTx/>
              <a:uFillTx/>
              <a:latin typeface="Calibri" pitchFamily="34" charset="0"/>
              <a:ea typeface="+mn-ea"/>
              <a:cs typeface="Times New Roman" pitchFamily="18" charset="0"/>
            </a:endParaRPr>
          </a:p>
        </p:txBody>
      </p:sp>
    </p:spTree>
    <p:extLst>
      <p:ext uri="{BB962C8B-B14F-4D97-AF65-F5344CB8AC3E}">
        <p14:creationId xmlns="" xmlns:p14="http://schemas.microsoft.com/office/powerpoint/2010/main" val="217712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4104456"/>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for</a:t>
            </a:r>
            <a:r>
              <a:rPr lang="en-IN" sz="1800" b="1" dirty="0" smtClean="0">
                <a:latin typeface="Calibri" pitchFamily="34" charset="0"/>
                <a:cs typeface="Times New Roman" pitchFamily="18" charset="0"/>
              </a:rPr>
              <a:t> Loop:</a:t>
            </a:r>
          </a:p>
          <a:p>
            <a:pPr>
              <a:spcBef>
                <a:spcPts val="600"/>
              </a:spcBef>
            </a:pPr>
            <a:r>
              <a:rPr lang="en-IN" sz="1800" dirty="0" smtClean="0">
                <a:latin typeface="Calibri" pitchFamily="34" charset="0"/>
                <a:cs typeface="Times New Roman" pitchFamily="18" charset="0"/>
              </a:rPr>
              <a:t>A </a:t>
            </a:r>
            <a:r>
              <a:rPr lang="en-IN" sz="1800" dirty="0">
                <a:latin typeface="Calibri" pitchFamily="34" charset="0"/>
                <a:cs typeface="Times New Roman" pitchFamily="18" charset="0"/>
              </a:rPr>
              <a:t>for loop is a repetition control structure that allows you to efficiently write a loop that needs to execute a </a:t>
            </a:r>
            <a:r>
              <a:rPr lang="en-IN" sz="1800" dirty="0" smtClean="0">
                <a:latin typeface="Calibri" pitchFamily="34" charset="0"/>
                <a:cs typeface="Times New Roman" pitchFamily="18" charset="0"/>
              </a:rPr>
              <a:t>specific number </a:t>
            </a:r>
            <a:r>
              <a:rPr lang="en-IN" sz="1800" dirty="0">
                <a:latin typeface="Calibri" pitchFamily="34" charset="0"/>
                <a:cs typeface="Times New Roman" pitchFamily="18" charset="0"/>
              </a:rPr>
              <a:t>of times.</a:t>
            </a:r>
          </a:p>
          <a:p>
            <a:pPr>
              <a:spcBef>
                <a:spcPts val="600"/>
              </a:spcBef>
            </a:pPr>
            <a:r>
              <a:rPr lang="en-IN" sz="1800" dirty="0">
                <a:latin typeface="Calibri" pitchFamily="34" charset="0"/>
                <a:cs typeface="Times New Roman" pitchFamily="18" charset="0"/>
              </a:rPr>
              <a:t>A for loop is useful when you know how many times a task is to be repeated.</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for(</a:t>
            </a:r>
            <a:r>
              <a:rPr lang="en-IN" sz="1600" dirty="0" err="1" smtClean="0">
                <a:solidFill>
                  <a:srgbClr val="C00000"/>
                </a:solidFill>
                <a:latin typeface="Courier New" pitchFamily="49" charset="0"/>
                <a:cs typeface="Courier New" pitchFamily="49" charset="0"/>
              </a:rPr>
              <a:t>initialization;Boolean_expression</a:t>
            </a:r>
            <a:r>
              <a:rPr lang="en-IN" sz="1600" dirty="0">
                <a:solidFill>
                  <a:srgbClr val="C00000"/>
                </a:solidFill>
                <a:latin typeface="Courier New" pitchFamily="49" charset="0"/>
                <a:cs typeface="Courier New" pitchFamily="49" charset="0"/>
              </a:rPr>
              <a:t>; update)</a:t>
            </a:r>
          </a:p>
          <a:p>
            <a:pPr marL="0" indent="0">
              <a:spcBef>
                <a:spcPts val="600"/>
              </a:spcBef>
              <a:buNone/>
            </a:pPr>
            <a:r>
              <a:rPr lang="en-IN" sz="1600" dirty="0" smtClean="0">
                <a:solidFill>
                  <a:srgbClr val="C00000"/>
                </a:solidFill>
                <a:latin typeface="Courier New" pitchFamily="49" charset="0"/>
                <a:cs typeface="Courier New" pitchFamily="49" charset="0"/>
              </a:rPr>
              <a:t>	{</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p>
        </p:txBody>
      </p:sp>
    </p:spTree>
    <p:extLst>
      <p:ext uri="{BB962C8B-B14F-4D97-AF65-F5344CB8AC3E}">
        <p14:creationId xmlns="" xmlns:p14="http://schemas.microsoft.com/office/powerpoint/2010/main" val="201282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pPr>
              <a:spcBef>
                <a:spcPts val="600"/>
              </a:spcBef>
              <a:buNone/>
            </a:pPr>
            <a:r>
              <a:rPr lang="en-IN" sz="1800" dirty="0" smtClean="0">
                <a:solidFill>
                  <a:srgbClr val="00B050"/>
                </a:solidFill>
                <a:latin typeface="Calibri" pitchFamily="34" charset="0"/>
                <a:cs typeface="Times New Roman" pitchFamily="18" charset="0"/>
              </a:rPr>
              <a:t>For loop contd...</a:t>
            </a:r>
            <a:endParaRPr lang="en-IN" sz="1800" dirty="0" smtClean="0">
              <a:latin typeface="Calibri" pitchFamily="34" charset="0"/>
              <a:cs typeface="Times New Roman" pitchFamily="18" charset="0"/>
            </a:endParaRPr>
          </a:p>
          <a:p>
            <a:pPr>
              <a:spcBef>
                <a:spcPts val="600"/>
              </a:spcBef>
            </a:pPr>
            <a:r>
              <a:rPr lang="en-IN" sz="1800" dirty="0" smtClean="0">
                <a:latin typeface="Calibri" pitchFamily="34"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pPr>
              <a:spcBef>
                <a:spcPts val="600"/>
              </a:spcBef>
            </a:pPr>
            <a:r>
              <a:rPr lang="en-IN" sz="1800" dirty="0" smtClean="0">
                <a:latin typeface="Calibri" pitchFamily="34"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pPr>
              <a:spcBef>
                <a:spcPts val="600"/>
              </a:spcBef>
            </a:pPr>
            <a:r>
              <a:rPr lang="en-IN" sz="1800" dirty="0" smtClean="0">
                <a:latin typeface="Calibri" pitchFamily="34"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pPr>
              <a:spcBef>
                <a:spcPts val="600"/>
              </a:spcBef>
            </a:pPr>
            <a:r>
              <a:rPr lang="en-IN" sz="1800" dirty="0" smtClean="0">
                <a:latin typeface="Calibri" pitchFamily="34"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p>
          <a:p>
            <a:pPr>
              <a:spcBef>
                <a:spcPts val="600"/>
              </a:spcBef>
            </a:pPr>
            <a:endParaRPr lang="en-IN" sz="1800" dirty="0">
              <a:latin typeface="Calibri" pitchFamily="34" charset="0"/>
            </a:endParaRPr>
          </a:p>
        </p:txBody>
      </p:sp>
    </p:spTree>
    <p:extLst>
      <p:ext uri="{BB962C8B-B14F-4D97-AF65-F5344CB8AC3E}">
        <p14:creationId xmlns="" xmlns:p14="http://schemas.microsoft.com/office/powerpoint/2010/main" val="417354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45"/>
            <a:ext cx="8229600" cy="3705275"/>
          </a:xfrm>
        </p:spPr>
        <p:txBody>
          <a:bodyPr>
            <a:normAutofit/>
          </a:bodyPr>
          <a:lstStyle/>
          <a:p>
            <a:pPr marL="0" indent="0">
              <a:spcBef>
                <a:spcPts val="600"/>
              </a:spcBef>
              <a:buNone/>
            </a:pPr>
            <a:r>
              <a:rPr lang="en-IN" sz="1800" b="1" dirty="0" smtClean="0">
                <a:latin typeface="Calibri" pitchFamily="34" charset="0"/>
                <a:cs typeface="Times New Roman" pitchFamily="18" charset="0"/>
              </a:rPr>
              <a:t>Enhanced </a:t>
            </a:r>
            <a:r>
              <a:rPr lang="en-IN" sz="1800" b="1" dirty="0" smtClean="0">
                <a:solidFill>
                  <a:srgbClr val="0070C0"/>
                </a:solidFill>
                <a:latin typeface="Calibri" pitchFamily="34" charset="0"/>
                <a:cs typeface="Times New Roman" pitchFamily="18" charset="0"/>
              </a:rPr>
              <a:t>for</a:t>
            </a:r>
            <a:r>
              <a:rPr lang="en-IN" sz="1800" b="1" dirty="0" smtClean="0">
                <a:latin typeface="Calibri" pitchFamily="34" charset="0"/>
                <a:cs typeface="Times New Roman" pitchFamily="18" charset="0"/>
              </a:rPr>
              <a:t> loop In Java</a:t>
            </a:r>
            <a:r>
              <a:rPr lang="en-IN" sz="1800" b="1" dirty="0">
                <a:latin typeface="Calibri" pitchFamily="34" charset="0"/>
                <a:cs typeface="Times New Roman" pitchFamily="18" charset="0"/>
              </a:rPr>
              <a:t>:</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for(declaration </a:t>
            </a:r>
            <a:r>
              <a:rPr lang="en-IN" sz="1600" dirty="0">
                <a:solidFill>
                  <a:srgbClr val="C00000"/>
                </a:solidFill>
                <a:latin typeface="Courier New" pitchFamily="49" charset="0"/>
                <a:cs typeface="Courier New" pitchFamily="49" charset="0"/>
              </a:rPr>
              <a:t>: expression)</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800" b="1" dirty="0" smtClean="0">
                <a:latin typeface="Calibri" pitchFamily="34" charset="0"/>
                <a:cs typeface="Times New Roman" pitchFamily="18" charset="0"/>
              </a:rPr>
              <a:t>Declaration</a:t>
            </a:r>
            <a:r>
              <a:rPr lang="en-IN" sz="1800" dirty="0">
                <a:latin typeface="Calibri" pitchFamily="34" charset="0"/>
                <a:cs typeface="Times New Roman" pitchFamily="18" charset="0"/>
              </a:rPr>
              <a:t>: The newly declared block variable, which is of a type compatible with the elements of the </a:t>
            </a:r>
            <a:r>
              <a:rPr lang="en-IN" sz="1800" dirty="0" smtClean="0">
                <a:latin typeface="Calibri" pitchFamily="34" charset="0"/>
                <a:cs typeface="Times New Roman" pitchFamily="18" charset="0"/>
              </a:rPr>
              <a:t>array you </a:t>
            </a:r>
            <a:r>
              <a:rPr lang="en-IN" sz="1800" dirty="0">
                <a:latin typeface="Calibri" pitchFamily="34" charset="0"/>
                <a:cs typeface="Times New Roman" pitchFamily="18" charset="0"/>
              </a:rPr>
              <a:t>are accessing. The variable will be available within the for block and its value would be the same as </a:t>
            </a:r>
            <a:r>
              <a:rPr lang="en-IN" sz="1800" dirty="0" smtClean="0">
                <a:latin typeface="Calibri" pitchFamily="34" charset="0"/>
                <a:cs typeface="Times New Roman" pitchFamily="18" charset="0"/>
              </a:rPr>
              <a:t>the current </a:t>
            </a:r>
            <a:r>
              <a:rPr lang="en-IN" sz="1800" dirty="0">
                <a:latin typeface="Calibri" pitchFamily="34" charset="0"/>
                <a:cs typeface="Times New Roman" pitchFamily="18" charset="0"/>
              </a:rPr>
              <a:t>array element.</a:t>
            </a:r>
          </a:p>
          <a:p>
            <a:pPr marL="0" indent="0">
              <a:spcBef>
                <a:spcPts val="600"/>
              </a:spcBef>
              <a:buNone/>
            </a:pPr>
            <a:r>
              <a:rPr lang="en-IN" sz="1800" b="1" dirty="0" smtClean="0">
                <a:latin typeface="Calibri" pitchFamily="34" charset="0"/>
                <a:cs typeface="Times New Roman" pitchFamily="18" charset="0"/>
              </a:rPr>
              <a:t>Expression</a:t>
            </a:r>
            <a:r>
              <a:rPr lang="en-IN" sz="1800" dirty="0">
                <a:latin typeface="Calibri" pitchFamily="34" charset="0"/>
                <a:cs typeface="Times New Roman" pitchFamily="18" charset="0"/>
              </a:rPr>
              <a:t>: This evaluates to the array you need to loop </a:t>
            </a:r>
            <a:r>
              <a:rPr lang="en-IN" sz="1800" dirty="0" smtClean="0">
                <a:latin typeface="Calibri" pitchFamily="34" charset="0"/>
                <a:cs typeface="Times New Roman" pitchFamily="18" charset="0"/>
              </a:rPr>
              <a:t>through. The </a:t>
            </a:r>
            <a:r>
              <a:rPr lang="en-IN" sz="1800" dirty="0">
                <a:latin typeface="Calibri" pitchFamily="34" charset="0"/>
                <a:cs typeface="Times New Roman" pitchFamily="18" charset="0"/>
              </a:rPr>
              <a:t>expression can be an array variable </a:t>
            </a:r>
            <a:r>
              <a:rPr lang="en-IN" sz="1800" dirty="0" smtClean="0">
                <a:latin typeface="Calibri" pitchFamily="34" charset="0"/>
                <a:cs typeface="Times New Roman" pitchFamily="18" charset="0"/>
              </a:rPr>
              <a:t>or method </a:t>
            </a:r>
            <a:r>
              <a:rPr lang="en-IN" sz="1800" dirty="0">
                <a:latin typeface="Calibri" pitchFamily="34" charset="0"/>
                <a:cs typeface="Times New Roman" pitchFamily="18" charset="0"/>
              </a:rPr>
              <a:t>call that returns an array.</a:t>
            </a:r>
          </a:p>
        </p:txBody>
      </p:sp>
    </p:spTree>
    <p:extLst>
      <p:ext uri="{BB962C8B-B14F-4D97-AF65-F5344CB8AC3E}">
        <p14:creationId xmlns="" xmlns:p14="http://schemas.microsoft.com/office/powerpoint/2010/main" val="310606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break</a:t>
            </a:r>
            <a:r>
              <a:rPr lang="en-IN" sz="1800" b="1" dirty="0" smtClean="0">
                <a:latin typeface="Calibri" pitchFamily="34" charset="0"/>
                <a:cs typeface="Times New Roman" pitchFamily="18" charset="0"/>
              </a:rPr>
              <a:t> Keyword</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The </a:t>
            </a:r>
            <a:r>
              <a:rPr lang="en-IN" sz="1800" i="1" dirty="0">
                <a:latin typeface="Calibri" pitchFamily="34" charset="0"/>
                <a:cs typeface="Times New Roman" pitchFamily="18" charset="0"/>
              </a:rPr>
              <a:t>break </a:t>
            </a:r>
            <a:r>
              <a:rPr lang="en-IN" sz="1800" dirty="0">
                <a:latin typeface="Calibri" pitchFamily="34" charset="0"/>
                <a:cs typeface="Times New Roman" pitchFamily="18" charset="0"/>
              </a:rPr>
              <a:t>keyword is used to stop the entire loop. The break keyword must be used inside any loop or a </a:t>
            </a:r>
            <a:r>
              <a:rPr lang="en-IN" sz="1800" dirty="0" smtClean="0">
                <a:latin typeface="Calibri" pitchFamily="34" charset="0"/>
                <a:cs typeface="Times New Roman" pitchFamily="18" charset="0"/>
              </a:rPr>
              <a:t>switch statement.</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break keyword will stop the execution of the innermost loop and start executing the next line of code after </a:t>
            </a:r>
            <a:r>
              <a:rPr lang="en-IN" sz="1800" dirty="0" smtClean="0">
                <a:latin typeface="Calibri" pitchFamily="34" charset="0"/>
                <a:cs typeface="Times New Roman" pitchFamily="18" charset="0"/>
              </a:rPr>
              <a:t>the block</a:t>
            </a:r>
            <a:r>
              <a:rPr lang="en-IN" sz="1800" dirty="0">
                <a:latin typeface="Calibri" pitchFamily="34" charset="0"/>
                <a:cs typeface="Times New Roman" pitchFamily="18" charset="0"/>
              </a:rPr>
              <a:t>.</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break;</a:t>
            </a:r>
          </a:p>
          <a:p>
            <a:pPr marL="0" indent="0">
              <a:spcBef>
                <a:spcPts val="600"/>
              </a:spcBef>
              <a:buNone/>
            </a:pPr>
            <a:endParaRPr lang="en-IN" sz="1800" dirty="0" smtClean="0">
              <a:latin typeface="Calibri" pitchFamily="34" charset="0"/>
              <a:cs typeface="Times New Roman" pitchFamily="18" charset="0"/>
            </a:endParaRPr>
          </a:p>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continue</a:t>
            </a:r>
            <a:r>
              <a:rPr lang="en-IN" sz="1800" b="1" dirty="0" smtClean="0">
                <a:latin typeface="Calibri" pitchFamily="34" charset="0"/>
                <a:cs typeface="Times New Roman" pitchFamily="18" charset="0"/>
              </a:rPr>
              <a:t> Keyword:</a:t>
            </a:r>
          </a:p>
          <a:p>
            <a:pPr>
              <a:spcBef>
                <a:spcPts val="600"/>
              </a:spcBef>
            </a:pPr>
            <a:r>
              <a:rPr lang="en-IN" sz="1800" dirty="0" smtClean="0">
                <a:latin typeface="Calibri" pitchFamily="34" charset="0"/>
                <a:cs typeface="Times New Roman" pitchFamily="18" charset="0"/>
              </a:rPr>
              <a:t>The </a:t>
            </a:r>
            <a:r>
              <a:rPr lang="en-IN" sz="1800" i="1" dirty="0" smtClean="0">
                <a:latin typeface="Calibri" pitchFamily="34" charset="0"/>
                <a:cs typeface="Times New Roman" pitchFamily="18" charset="0"/>
              </a:rPr>
              <a:t>continue </a:t>
            </a:r>
            <a:r>
              <a:rPr lang="en-IN" sz="1800" dirty="0" smtClean="0">
                <a:latin typeface="Calibri" pitchFamily="34" charset="0"/>
                <a:cs typeface="Times New Roman" pitchFamily="18" charset="0"/>
              </a:rPr>
              <a:t>keyword can be used in any of the loop control structures. It causes the loop to immediately jump to the next iteration of the loop.</a:t>
            </a:r>
          </a:p>
          <a:p>
            <a:pPr>
              <a:spcBef>
                <a:spcPts val="600"/>
              </a:spcBef>
            </a:pPr>
            <a:r>
              <a:rPr lang="en-IN" sz="1800" dirty="0" smtClean="0">
                <a:latin typeface="Calibri" pitchFamily="34" charset="0"/>
                <a:cs typeface="Times New Roman" pitchFamily="18" charset="0"/>
              </a:rPr>
              <a:t>In a for loop, the continue keyword causes flow of control to immediately jump to the update statement.</a:t>
            </a:r>
          </a:p>
          <a:p>
            <a:pPr>
              <a:spcBef>
                <a:spcPts val="600"/>
              </a:spcBef>
            </a:pPr>
            <a:r>
              <a:rPr lang="en-IN" sz="1800" dirty="0" smtClean="0">
                <a:latin typeface="Calibri" pitchFamily="34" charset="0"/>
                <a:cs typeface="Times New Roman" pitchFamily="18" charset="0"/>
              </a:rPr>
              <a:t>In a while loop or do/while loop, flow of control immediately jumps to the Boolean expression.</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continue;</a:t>
            </a:r>
          </a:p>
          <a:p>
            <a:pPr marL="0" indent="0">
              <a:spcBef>
                <a:spcPts val="600"/>
              </a:spcBef>
              <a:buNone/>
            </a:pPr>
            <a:endParaRPr lang="en-IN" sz="1800" dirty="0">
              <a:latin typeface="Calibri" pitchFamily="34" charset="0"/>
              <a:cs typeface="Times New Roman" pitchFamily="18" charset="0"/>
            </a:endParaRPr>
          </a:p>
        </p:txBody>
      </p:sp>
    </p:spTree>
    <p:extLst>
      <p:ext uri="{BB962C8B-B14F-4D97-AF65-F5344CB8AC3E}">
        <p14:creationId xmlns="" xmlns:p14="http://schemas.microsoft.com/office/powerpoint/2010/main" val="395603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361459"/>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can be followed by an optional </a:t>
            </a:r>
            <a:r>
              <a:rPr lang="en-IN" sz="1800" i="1" dirty="0">
                <a:latin typeface="Calibri" pitchFamily="34" charset="0"/>
                <a:cs typeface="Times New Roman" pitchFamily="18" charset="0"/>
              </a:rPr>
              <a:t>else </a:t>
            </a:r>
            <a:r>
              <a:rPr lang="en-IN" sz="1800" dirty="0">
                <a:latin typeface="Calibri" pitchFamily="34" charset="0"/>
                <a:cs typeface="Times New Roman" pitchFamily="18" charset="0"/>
              </a:rPr>
              <a:t>statement, which executes when the Boolean expression </a:t>
            </a:r>
            <a:r>
              <a:rPr lang="en-IN" sz="1800" dirty="0" smtClean="0">
                <a:latin typeface="Calibri" pitchFamily="34" charset="0"/>
                <a:cs typeface="Times New Roman" pitchFamily="18" charset="0"/>
              </a:rPr>
              <a:t>is false</a:t>
            </a:r>
            <a:r>
              <a:rPr lang="en-IN" sz="1800" dirty="0">
                <a:latin typeface="Calibri" pitchFamily="34" charset="0"/>
                <a:cs typeface="Times New Roman" pitchFamily="18" charset="0"/>
              </a:rPr>
              <a:t>.</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a:t>
            </a:r>
            <a:r>
              <a:rPr lang="en-IN" sz="1600" dirty="0" err="1" smtClean="0">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is true</a:t>
            </a:r>
          </a:p>
          <a:p>
            <a:pPr marL="0" indent="0">
              <a:spcBef>
                <a:spcPts val="600"/>
              </a:spcBef>
              <a:buNone/>
            </a:pPr>
            <a:r>
              <a:rPr lang="en-IN" sz="1600" dirty="0" smtClean="0">
                <a:solidFill>
                  <a:srgbClr val="C00000"/>
                </a:solidFill>
                <a:latin typeface="Courier New" pitchFamily="49" charset="0"/>
                <a:cs typeface="Courier New" pitchFamily="49" charset="0"/>
              </a:rPr>
              <a:t>	}</a:t>
            </a:r>
          </a:p>
          <a:p>
            <a:pPr marL="0" indent="0">
              <a:spcBef>
                <a:spcPts val="600"/>
              </a:spcBef>
              <a:buNone/>
            </a:pPr>
            <a:r>
              <a:rPr lang="en-IN" sz="1600" dirty="0" smtClean="0">
                <a:solidFill>
                  <a:srgbClr val="C00000"/>
                </a:solidFill>
                <a:latin typeface="Courier New" pitchFamily="49" charset="0"/>
                <a:cs typeface="Courier New" pitchFamily="49" charset="0"/>
              </a:rPr>
              <a:t>	else</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is false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 xmlns:p14="http://schemas.microsoft.com/office/powerpoint/2010/main" val="8141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651304" cy="5832648"/>
          </a:xfrm>
        </p:spPr>
        <p:txBody>
          <a:bodyPr>
            <a:no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An if statement can be followed by an optional </a:t>
            </a:r>
            <a:r>
              <a:rPr lang="en-IN" sz="1800" i="1" dirty="0">
                <a:latin typeface="Calibri" pitchFamily="34" charset="0"/>
                <a:cs typeface="Times New Roman" pitchFamily="18" charset="0"/>
              </a:rPr>
              <a:t>else if...else </a:t>
            </a:r>
            <a:r>
              <a:rPr lang="en-IN" sz="1800" dirty="0">
                <a:latin typeface="Calibri" pitchFamily="34" charset="0"/>
                <a:cs typeface="Times New Roman" pitchFamily="18" charset="0"/>
              </a:rPr>
              <a:t>statement, which is very useful to test various </a:t>
            </a:r>
            <a:r>
              <a:rPr lang="en-IN" sz="1800" dirty="0" smtClean="0">
                <a:latin typeface="Calibri" pitchFamily="34" charset="0"/>
                <a:cs typeface="Times New Roman" pitchFamily="18" charset="0"/>
              </a:rPr>
              <a:t>conditions using </a:t>
            </a:r>
            <a:r>
              <a:rPr lang="en-IN" sz="1800" dirty="0">
                <a:latin typeface="Calibri" pitchFamily="34" charset="0"/>
                <a:cs typeface="Times New Roman" pitchFamily="18" charset="0"/>
              </a:rPr>
              <a:t>single if...else if </a:t>
            </a:r>
            <a:r>
              <a:rPr lang="en-IN" sz="1800" dirty="0" smtClean="0">
                <a:latin typeface="Calibri" pitchFamily="34" charset="0"/>
                <a:cs typeface="Times New Roman" pitchFamily="18" charset="0"/>
              </a:rPr>
              <a:t>statement. When </a:t>
            </a:r>
            <a:r>
              <a:rPr lang="en-IN" sz="1800" dirty="0">
                <a:latin typeface="Calibri" pitchFamily="34" charset="0"/>
                <a:cs typeface="Times New Roman" pitchFamily="18" charset="0"/>
              </a:rPr>
              <a:t>using if, else if , else statements there are few points to keep in mind</a:t>
            </a:r>
            <a:r>
              <a:rPr lang="en-IN" sz="1800" dirty="0" smtClean="0">
                <a:latin typeface="Calibri" pitchFamily="34" charset="0"/>
                <a:cs typeface="Times New Roman" pitchFamily="18" charset="0"/>
              </a:rPr>
              <a:t>.</a:t>
            </a:r>
          </a:p>
          <a:p>
            <a:pPr>
              <a:spcBef>
                <a:spcPts val="600"/>
              </a:spcBef>
            </a:pPr>
            <a:r>
              <a:rPr lang="en-IN" sz="1800" dirty="0" smtClean="0">
                <a:latin typeface="Calibri" pitchFamily="34" charset="0"/>
                <a:cs typeface="Times New Roman" pitchFamily="18" charset="0"/>
              </a:rPr>
              <a:t>An </a:t>
            </a:r>
            <a:r>
              <a:rPr lang="en-IN" sz="1800" dirty="0">
                <a:latin typeface="Calibri" pitchFamily="34" charset="0"/>
                <a:cs typeface="Times New Roman" pitchFamily="18" charset="0"/>
              </a:rPr>
              <a:t>if can have zero or one else's and it must come after any else </a:t>
            </a:r>
            <a:r>
              <a:rPr lang="en-IN" sz="1800" dirty="0" smtClean="0">
                <a:latin typeface="Calibri" pitchFamily="34" charset="0"/>
                <a:cs typeface="Times New Roman" pitchFamily="18" charset="0"/>
              </a:rPr>
              <a:t>if's.</a:t>
            </a:r>
          </a:p>
          <a:p>
            <a:pPr>
              <a:spcBef>
                <a:spcPts val="600"/>
              </a:spcBef>
            </a:pPr>
            <a:r>
              <a:rPr lang="en-IN" sz="1800" dirty="0" smtClean="0">
                <a:latin typeface="Calibri" pitchFamily="34" charset="0"/>
                <a:cs typeface="Times New Roman" pitchFamily="18" charset="0"/>
              </a:rPr>
              <a:t>An </a:t>
            </a:r>
            <a:r>
              <a:rPr lang="en-IN" sz="1800" dirty="0">
                <a:latin typeface="Calibri" pitchFamily="34" charset="0"/>
                <a:cs typeface="Times New Roman" pitchFamily="18" charset="0"/>
              </a:rPr>
              <a:t>if can have zero to many else if's and they must come before the </a:t>
            </a:r>
            <a:r>
              <a:rPr lang="en-IN" sz="1800" dirty="0" smtClean="0">
                <a:latin typeface="Calibri" pitchFamily="34" charset="0"/>
                <a:cs typeface="Times New Roman" pitchFamily="18" charset="0"/>
              </a:rPr>
              <a:t>else.</a:t>
            </a:r>
          </a:p>
          <a:p>
            <a:pPr>
              <a:spcBef>
                <a:spcPts val="600"/>
              </a:spcBef>
            </a:pPr>
            <a:r>
              <a:rPr lang="en-IN" sz="1800" dirty="0" smtClean="0">
                <a:latin typeface="Calibri" pitchFamily="34" charset="0"/>
                <a:cs typeface="Times New Roman" pitchFamily="18" charset="0"/>
              </a:rPr>
              <a:t>Once </a:t>
            </a:r>
            <a:r>
              <a:rPr lang="en-IN" sz="1800" dirty="0">
                <a:latin typeface="Calibri" pitchFamily="34" charset="0"/>
                <a:cs typeface="Times New Roman" pitchFamily="18" charset="0"/>
              </a:rPr>
              <a:t>an else if succeeds, none of the remaining else if's or else's will be tested.</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if(Boolean_expression1</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1 is 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err="1">
                <a:solidFill>
                  <a:srgbClr val="C00000"/>
                </a:solidFill>
                <a:latin typeface="Courier New" pitchFamily="49" charset="0"/>
                <a:cs typeface="Courier New" pitchFamily="49" charset="0"/>
              </a:rPr>
              <a:t>elseif</a:t>
            </a:r>
            <a:r>
              <a:rPr lang="en-IN" sz="1600" dirty="0">
                <a:solidFill>
                  <a:srgbClr val="C00000"/>
                </a:solidFill>
                <a:latin typeface="Courier New" pitchFamily="49" charset="0"/>
                <a:cs typeface="Courier New" pitchFamily="49" charset="0"/>
              </a:rPr>
              <a:t>(Boolean_expression2){</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2 is 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err="1">
                <a:solidFill>
                  <a:srgbClr val="C00000"/>
                </a:solidFill>
                <a:latin typeface="Courier New" pitchFamily="49" charset="0"/>
                <a:cs typeface="Courier New" pitchFamily="49" charset="0"/>
              </a:rPr>
              <a:t>elseif</a:t>
            </a:r>
            <a:r>
              <a:rPr lang="en-IN" sz="1600" dirty="0">
                <a:solidFill>
                  <a:srgbClr val="C00000"/>
                </a:solidFill>
                <a:latin typeface="Courier New" pitchFamily="49" charset="0"/>
                <a:cs typeface="Courier New" pitchFamily="49" charset="0"/>
              </a:rPr>
              <a:t>(Boolean_expression3</a:t>
            </a:r>
            <a:r>
              <a:rPr lang="en-IN" sz="1600" dirty="0" smtClean="0">
                <a:solidFill>
                  <a:srgbClr val="C00000"/>
                </a:solidFill>
                <a:latin typeface="Courier New" pitchFamily="49" charset="0"/>
                <a:cs typeface="Courier New" pitchFamily="49"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3 is </a:t>
            </a:r>
            <a:r>
              <a:rPr lang="en-IN" sz="1600" dirty="0" smtClean="0">
                <a:solidFill>
                  <a:srgbClr val="C00000"/>
                </a:solidFill>
                <a:latin typeface="Courier New" pitchFamily="49" charset="0"/>
                <a:cs typeface="Courier New" pitchFamily="49" charset="0"/>
              </a:rPr>
              <a:t>true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else{</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none of the above condition is true.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 xmlns:p14="http://schemas.microsoft.com/office/powerpoint/2010/main" val="29511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5361459"/>
          </a:xfrm>
        </p:spPr>
        <p:txBody>
          <a:bodyPr>
            <a:normAutofit/>
          </a:bodyPr>
          <a:lstStyle/>
          <a:p>
            <a:pPr marL="0" indent="0">
              <a:spcBef>
                <a:spcPts val="600"/>
              </a:spcBef>
              <a:buNone/>
            </a:pPr>
            <a:r>
              <a:rPr lang="en-IN" sz="1800" b="1" dirty="0" smtClean="0">
                <a:latin typeface="Calibri" pitchFamily="34" charset="0"/>
                <a:cs typeface="Times New Roman" pitchFamily="18" charset="0"/>
              </a:rPr>
              <a:t>Nested </a:t>
            </a:r>
            <a:r>
              <a:rPr lang="en-IN" sz="1800" b="1" dirty="0" smtClean="0">
                <a:solidFill>
                  <a:srgbClr val="0070C0"/>
                </a:solidFill>
                <a:latin typeface="Calibri" pitchFamily="34" charset="0"/>
                <a:cs typeface="Times New Roman" pitchFamily="18" charset="0"/>
              </a:rPr>
              <a:t>if</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else </a:t>
            </a:r>
            <a:r>
              <a:rPr lang="en-IN" sz="1800" b="1" dirty="0" smtClean="0">
                <a:latin typeface="Calibri" pitchFamily="34" charset="0"/>
                <a:cs typeface="Times New Roman" pitchFamily="18" charset="0"/>
              </a:rPr>
              <a:t>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It is always legal to nest if-else statements which means you can use one if or else if statement inside another if </a:t>
            </a:r>
            <a:r>
              <a:rPr lang="en-IN" sz="1800" dirty="0" smtClean="0">
                <a:latin typeface="Calibri" pitchFamily="34" charset="0"/>
                <a:cs typeface="Times New Roman" pitchFamily="18" charset="0"/>
              </a:rPr>
              <a:t>or else </a:t>
            </a:r>
            <a:r>
              <a:rPr lang="en-IN" sz="1800" dirty="0">
                <a:latin typeface="Calibri" pitchFamily="34" charset="0"/>
                <a:cs typeface="Times New Roman" pitchFamily="18" charset="0"/>
              </a:rPr>
              <a:t>if statement.</a:t>
            </a:r>
          </a:p>
          <a:p>
            <a:pPr marL="0" indent="0">
              <a:spcBef>
                <a:spcPts val="600"/>
              </a:spcBef>
              <a:buNone/>
            </a:pPr>
            <a:r>
              <a:rPr lang="en-IN" sz="1800" u="sng" dirty="0">
                <a:latin typeface="Calibri" pitchFamily="34" charset="0"/>
                <a:cs typeface="Times New Roman" pitchFamily="18" charset="0"/>
              </a:rPr>
              <a:t>Syntax:</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if(Boolean_expression1</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1 is true</a:t>
            </a:r>
          </a:p>
          <a:p>
            <a:pPr marL="0" indent="0">
              <a:spcBef>
                <a:spcPts val="600"/>
              </a:spcBef>
              <a:buNone/>
            </a:pPr>
            <a:r>
              <a:rPr lang="en-IN" sz="1600" dirty="0" smtClean="0">
                <a:solidFill>
                  <a:srgbClr val="C00000"/>
                </a:solidFill>
                <a:latin typeface="Courier New" pitchFamily="49" charset="0"/>
                <a:cs typeface="Courier New" pitchFamily="49" charset="0"/>
              </a:rPr>
              <a:t>		if(Boolean_expression2</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Executes when the Boolean expression 2 is true</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You can nest </a:t>
            </a:r>
            <a:r>
              <a:rPr lang="en-IN" sz="1800" i="1" dirty="0">
                <a:latin typeface="Calibri" pitchFamily="34" charset="0"/>
                <a:cs typeface="Times New Roman" pitchFamily="18" charset="0"/>
              </a:rPr>
              <a:t>else if...else </a:t>
            </a:r>
            <a:r>
              <a:rPr lang="en-IN" sz="1800" dirty="0">
                <a:latin typeface="Calibri" pitchFamily="34" charset="0"/>
                <a:cs typeface="Times New Roman" pitchFamily="18" charset="0"/>
              </a:rPr>
              <a:t>in the similar way as we have nested </a:t>
            </a:r>
            <a:r>
              <a:rPr lang="en-IN" sz="1800" i="1" dirty="0">
                <a:latin typeface="Calibri" pitchFamily="34" charset="0"/>
                <a:cs typeface="Times New Roman" pitchFamily="18" charset="0"/>
              </a:rPr>
              <a:t>if </a:t>
            </a:r>
            <a:r>
              <a:rPr lang="en-IN" sz="1800" dirty="0">
                <a:latin typeface="Calibri" pitchFamily="34" charset="0"/>
                <a:cs typeface="Times New Roman" pitchFamily="18" charset="0"/>
              </a:rPr>
              <a:t>statement.</a:t>
            </a:r>
            <a:endParaRPr lang="en-IN" sz="1800" b="1" dirty="0">
              <a:latin typeface="Calibri" pitchFamily="34" charset="0"/>
              <a:cs typeface="Times New Roman" pitchFamily="18" charset="0"/>
            </a:endParaRPr>
          </a:p>
        </p:txBody>
      </p:sp>
    </p:spTree>
    <p:extLst>
      <p:ext uri="{BB962C8B-B14F-4D97-AF65-F5344CB8AC3E}">
        <p14:creationId xmlns="" xmlns:p14="http://schemas.microsoft.com/office/powerpoint/2010/main" val="37613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69371"/>
          </a:xfrm>
        </p:spPr>
        <p:txBody>
          <a:bodyPr>
            <a:normAutofit lnSpcReduction="10000"/>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switch</a:t>
            </a:r>
            <a:r>
              <a:rPr lang="en-IN" sz="1800" b="1" dirty="0" smtClean="0">
                <a:latin typeface="Calibri" pitchFamily="34" charset="0"/>
                <a:cs typeface="Times New Roman" pitchFamily="18" charset="0"/>
              </a:rPr>
              <a:t> Statement</a:t>
            </a:r>
            <a:r>
              <a:rPr lang="en-IN" sz="1800" b="1" dirty="0">
                <a:latin typeface="Calibri" pitchFamily="34" charset="0"/>
                <a:cs typeface="Times New Roman" pitchFamily="18" charset="0"/>
              </a:rPr>
              <a:t>:</a:t>
            </a:r>
          </a:p>
          <a:p>
            <a:pPr>
              <a:spcBef>
                <a:spcPts val="600"/>
              </a:spcBef>
            </a:pPr>
            <a:r>
              <a:rPr lang="en-IN" sz="1800" dirty="0">
                <a:latin typeface="Calibri" pitchFamily="34" charset="0"/>
                <a:cs typeface="Times New Roman" pitchFamily="18" charset="0"/>
              </a:rPr>
              <a:t>A </a:t>
            </a:r>
            <a:r>
              <a:rPr lang="en-IN" sz="1800" i="1" dirty="0">
                <a:latin typeface="Calibri" pitchFamily="34" charset="0"/>
                <a:cs typeface="Times New Roman" pitchFamily="18" charset="0"/>
              </a:rPr>
              <a:t>switch </a:t>
            </a:r>
            <a:r>
              <a:rPr lang="en-IN" sz="1800" dirty="0">
                <a:latin typeface="Calibri" pitchFamily="34" charset="0"/>
                <a:cs typeface="Times New Roman" pitchFamily="18" charset="0"/>
              </a:rPr>
              <a:t>statement allows a variable to be tested for equality against a list of values. Each value is called a </a:t>
            </a:r>
            <a:r>
              <a:rPr lang="en-IN" sz="1800" dirty="0" smtClean="0">
                <a:latin typeface="Calibri" pitchFamily="34" charset="0"/>
                <a:cs typeface="Times New Roman" pitchFamily="18" charset="0"/>
              </a:rPr>
              <a:t>case, and </a:t>
            </a:r>
            <a:r>
              <a:rPr lang="en-IN" sz="1800" dirty="0">
                <a:latin typeface="Calibri" pitchFamily="34" charset="0"/>
                <a:cs typeface="Times New Roman" pitchFamily="18" charset="0"/>
              </a:rPr>
              <a:t>the variable being switched on is checked for each case.</a:t>
            </a:r>
          </a:p>
          <a:p>
            <a:pPr marL="0" indent="0">
              <a:spcBef>
                <a:spcPts val="600"/>
              </a:spcBef>
              <a:buNone/>
            </a:pPr>
            <a:r>
              <a:rPr lang="en-IN" sz="1800" u="sng" dirty="0" smtClean="0">
                <a:latin typeface="Calibri" pitchFamily="34" charset="0"/>
                <a:cs typeface="Times New Roman" pitchFamily="18" charset="0"/>
              </a:rPr>
              <a:t>Syntax:</a:t>
            </a:r>
          </a:p>
          <a:p>
            <a:pPr marL="0" indent="0">
              <a:spcBef>
                <a:spcPts val="600"/>
              </a:spcBef>
              <a:buNone/>
            </a:pPr>
            <a:r>
              <a:rPr lang="en-IN" sz="1800" dirty="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switch(expression</a:t>
            </a:r>
            <a:r>
              <a:rPr lang="en-IN" sz="1600" dirty="0">
                <a:solidFill>
                  <a:srgbClr val="C00000"/>
                </a:solidFill>
                <a:latin typeface="Courier New" pitchFamily="49" charset="0"/>
                <a:cs typeface="Courier New" pitchFamily="49" charset="0"/>
              </a:rPr>
              <a:t>){</a:t>
            </a:r>
          </a:p>
          <a:p>
            <a:pPr marL="0" indent="0">
              <a:spcBef>
                <a:spcPts val="600"/>
              </a:spcBef>
              <a:buNone/>
            </a:pPr>
            <a:r>
              <a:rPr lang="en-IN" sz="1600" dirty="0" smtClean="0">
                <a:solidFill>
                  <a:srgbClr val="C00000"/>
                </a:solidFill>
                <a:latin typeface="Courier New" pitchFamily="49" charset="0"/>
                <a:cs typeface="Courier New" pitchFamily="49" charset="0"/>
              </a:rPr>
              <a:t>		case </a:t>
            </a:r>
            <a:r>
              <a:rPr lang="en-IN" sz="1600" dirty="0">
                <a:solidFill>
                  <a:srgbClr val="C00000"/>
                </a:solidFill>
                <a:latin typeface="Courier New" pitchFamily="49" charset="0"/>
                <a:cs typeface="Courier New" pitchFamily="49" charset="0"/>
              </a:rPr>
              <a:t>value </a:t>
            </a:r>
            <a:r>
              <a:rPr lang="en-IN" sz="1600" dirty="0" smtClean="0">
                <a:solidFill>
                  <a:srgbClr val="C00000"/>
                </a:solidFill>
                <a:latin typeface="Courier New" pitchFamily="49" charset="0"/>
                <a:cs typeface="Courier New" pitchFamily="49" charset="0"/>
              </a:rPr>
              <a:t>:</a:t>
            </a:r>
          </a:p>
          <a:p>
            <a:pPr marL="0" indent="0">
              <a:spcBef>
                <a:spcPts val="600"/>
              </a:spcBef>
              <a:buNone/>
            </a:pPr>
            <a:r>
              <a:rPr lang="en-IN" sz="1600" dirty="0">
                <a:solidFill>
                  <a:srgbClr val="C00000"/>
                </a:solidFill>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break</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case </a:t>
            </a:r>
            <a:r>
              <a:rPr lang="en-IN" sz="1600" dirty="0">
                <a:solidFill>
                  <a:srgbClr val="C00000"/>
                </a:solidFill>
                <a:latin typeface="Courier New" pitchFamily="49" charset="0"/>
                <a:cs typeface="Courier New" pitchFamily="49" charset="0"/>
              </a:rPr>
              <a:t>value :</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break</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default:	//</a:t>
            </a:r>
            <a:r>
              <a:rPr lang="en-IN" sz="1600" dirty="0">
                <a:solidFill>
                  <a:srgbClr val="C00000"/>
                </a:solidFill>
                <a:latin typeface="Courier New" pitchFamily="49" charset="0"/>
                <a:cs typeface="Courier New" pitchFamily="49" charset="0"/>
              </a:rPr>
              <a:t>Optional</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p:txBody>
      </p:sp>
    </p:spTree>
    <p:extLst>
      <p:ext uri="{BB962C8B-B14F-4D97-AF65-F5344CB8AC3E}">
        <p14:creationId xmlns="" xmlns:p14="http://schemas.microsoft.com/office/powerpoint/2010/main" val="209801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a:spcBef>
                <a:spcPts val="600"/>
              </a:spcBef>
              <a:buNone/>
            </a:pPr>
            <a:r>
              <a:rPr lang="en-IN" sz="1800" dirty="0" smtClean="0">
                <a:solidFill>
                  <a:srgbClr val="00B050"/>
                </a:solidFill>
                <a:latin typeface="Calibri" pitchFamily="34" charset="0"/>
                <a:cs typeface="Times New Roman" pitchFamily="18" charset="0"/>
              </a:rPr>
              <a:t>Switch statement contd...</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variable used in a switch statement can only be a byte, short, </a:t>
            </a:r>
            <a:r>
              <a:rPr lang="en-IN" sz="1800" dirty="0" err="1">
                <a:latin typeface="Calibri" pitchFamily="34" charset="0"/>
                <a:cs typeface="Times New Roman" pitchFamily="18" charset="0"/>
              </a:rPr>
              <a:t>int</a:t>
            </a:r>
            <a:r>
              <a:rPr lang="en-IN" sz="1800" dirty="0">
                <a:latin typeface="Calibri" pitchFamily="34" charset="0"/>
                <a:cs typeface="Times New Roman" pitchFamily="18" charset="0"/>
              </a:rPr>
              <a:t>, or </a:t>
            </a:r>
            <a:r>
              <a:rPr lang="en-IN" sz="1800" dirty="0" smtClean="0">
                <a:latin typeface="Calibri" pitchFamily="34" charset="0"/>
                <a:cs typeface="Times New Roman" pitchFamily="18" charset="0"/>
              </a:rPr>
              <a:t>char. </a:t>
            </a:r>
          </a:p>
          <a:p>
            <a:pPr>
              <a:spcBef>
                <a:spcPts val="600"/>
              </a:spcBef>
            </a:pPr>
            <a:r>
              <a:rPr lang="en-IN" sz="1800" dirty="0" smtClean="0">
                <a:latin typeface="Calibri" pitchFamily="34" charset="0"/>
                <a:cs typeface="Times New Roman" pitchFamily="18" charset="0"/>
              </a:rPr>
              <a:t>You </a:t>
            </a:r>
            <a:r>
              <a:rPr lang="en-IN" sz="1800" dirty="0">
                <a:latin typeface="Calibri" pitchFamily="34" charset="0"/>
                <a:cs typeface="Times New Roman" pitchFamily="18" charset="0"/>
              </a:rPr>
              <a:t>can have any number of case statements within a switch. Each case is followed by the value to </a:t>
            </a:r>
            <a:r>
              <a:rPr lang="en-IN" sz="1800" dirty="0" smtClean="0">
                <a:latin typeface="Calibri" pitchFamily="34" charset="0"/>
                <a:cs typeface="Times New Roman" pitchFamily="18" charset="0"/>
              </a:rPr>
              <a:t>be compared </a:t>
            </a:r>
            <a:r>
              <a:rPr lang="en-IN" sz="1800" dirty="0">
                <a:latin typeface="Calibri" pitchFamily="34" charset="0"/>
                <a:cs typeface="Times New Roman" pitchFamily="18" charset="0"/>
              </a:rPr>
              <a:t>to and a </a:t>
            </a:r>
            <a:r>
              <a:rPr lang="en-IN" sz="1800" dirty="0" smtClean="0">
                <a:latin typeface="Calibri" pitchFamily="34" charset="0"/>
                <a:cs typeface="Times New Roman" pitchFamily="18" charset="0"/>
              </a:rPr>
              <a:t>colon. </a:t>
            </a:r>
          </a:p>
          <a:p>
            <a:pPr>
              <a:spcBef>
                <a:spcPts val="600"/>
              </a:spcBef>
            </a:pPr>
            <a:r>
              <a:rPr lang="en-IN" sz="1800" dirty="0" smtClean="0">
                <a:latin typeface="Calibri" pitchFamily="34" charset="0"/>
                <a:cs typeface="Times New Roman" pitchFamily="18" charset="0"/>
              </a:rPr>
              <a:t>The </a:t>
            </a:r>
            <a:r>
              <a:rPr lang="en-IN" sz="1800" dirty="0">
                <a:latin typeface="Calibri" pitchFamily="34" charset="0"/>
                <a:cs typeface="Times New Roman" pitchFamily="18" charset="0"/>
              </a:rPr>
              <a:t>value for a case must be the same data type as the variable in the switch and it must be a constant or </a:t>
            </a:r>
            <a:r>
              <a:rPr lang="en-IN" sz="1800" dirty="0" smtClean="0">
                <a:latin typeface="Calibri" pitchFamily="34" charset="0"/>
                <a:cs typeface="Times New Roman" pitchFamily="18" charset="0"/>
              </a:rPr>
              <a:t>a literal. </a:t>
            </a:r>
          </a:p>
          <a:p>
            <a:pPr>
              <a:spcBef>
                <a:spcPts val="600"/>
              </a:spcBef>
            </a:pPr>
            <a:r>
              <a:rPr lang="en-IN" sz="1800" dirty="0" smtClean="0">
                <a:latin typeface="Calibri" pitchFamily="34" charset="0"/>
                <a:cs typeface="Times New Roman" pitchFamily="18" charset="0"/>
              </a:rPr>
              <a:t>When </a:t>
            </a:r>
            <a:r>
              <a:rPr lang="en-IN" sz="1800" dirty="0">
                <a:latin typeface="Calibri" pitchFamily="34" charset="0"/>
                <a:cs typeface="Times New Roman" pitchFamily="18" charset="0"/>
              </a:rPr>
              <a:t>the variable being switched on is equal to a case, the statements following that case will execute </a:t>
            </a:r>
            <a:r>
              <a:rPr lang="en-IN" sz="1800" dirty="0" smtClean="0">
                <a:latin typeface="Calibri" pitchFamily="34" charset="0"/>
                <a:cs typeface="Times New Roman" pitchFamily="18" charset="0"/>
              </a:rPr>
              <a:t>until a </a:t>
            </a:r>
            <a:r>
              <a:rPr lang="en-IN" sz="1800" i="1" dirty="0">
                <a:solidFill>
                  <a:srgbClr val="0070C0"/>
                </a:solidFill>
                <a:latin typeface="Calibri" pitchFamily="34" charset="0"/>
                <a:cs typeface="Times New Roman" pitchFamily="18" charset="0"/>
              </a:rPr>
              <a:t>break</a:t>
            </a:r>
            <a:r>
              <a:rPr lang="en-IN" sz="1800" i="1" dirty="0">
                <a:latin typeface="Calibri" pitchFamily="34" charset="0"/>
                <a:cs typeface="Times New Roman" pitchFamily="18" charset="0"/>
              </a:rPr>
              <a:t> </a:t>
            </a:r>
            <a:r>
              <a:rPr lang="en-IN" sz="1800" dirty="0">
                <a:latin typeface="Calibri" pitchFamily="34" charset="0"/>
                <a:cs typeface="Times New Roman" pitchFamily="18" charset="0"/>
              </a:rPr>
              <a:t>statement is </a:t>
            </a:r>
            <a:r>
              <a:rPr lang="en-IN" sz="1800" dirty="0" smtClean="0">
                <a:latin typeface="Calibri" pitchFamily="34" charset="0"/>
                <a:cs typeface="Times New Roman" pitchFamily="18" charset="0"/>
              </a:rPr>
              <a:t>reached. </a:t>
            </a:r>
          </a:p>
          <a:p>
            <a:pPr>
              <a:spcBef>
                <a:spcPts val="600"/>
              </a:spcBef>
            </a:pPr>
            <a:r>
              <a:rPr lang="en-IN" sz="1800" dirty="0" smtClean="0">
                <a:latin typeface="Calibri" pitchFamily="34" charset="0"/>
                <a:cs typeface="Times New Roman" pitchFamily="18" charset="0"/>
              </a:rPr>
              <a:t>When </a:t>
            </a:r>
            <a:r>
              <a:rPr lang="en-IN" sz="1800" dirty="0">
                <a:latin typeface="Calibri" pitchFamily="34" charset="0"/>
                <a:cs typeface="Times New Roman" pitchFamily="18" charset="0"/>
              </a:rPr>
              <a:t>a </a:t>
            </a:r>
            <a:r>
              <a:rPr lang="en-IN" sz="1800" i="1" dirty="0">
                <a:latin typeface="Calibri" pitchFamily="34" charset="0"/>
                <a:cs typeface="Times New Roman" pitchFamily="18" charset="0"/>
              </a:rPr>
              <a:t>break </a:t>
            </a:r>
            <a:r>
              <a:rPr lang="en-IN" sz="1800" dirty="0">
                <a:latin typeface="Calibri" pitchFamily="34" charset="0"/>
                <a:cs typeface="Times New Roman" pitchFamily="18" charset="0"/>
              </a:rPr>
              <a:t>statement is reached, the switch terminates, and the flow of control jumps to the next </a:t>
            </a:r>
            <a:r>
              <a:rPr lang="en-IN" sz="1800" dirty="0" smtClean="0">
                <a:latin typeface="Calibri" pitchFamily="34" charset="0"/>
                <a:cs typeface="Times New Roman" pitchFamily="18" charset="0"/>
              </a:rPr>
              <a:t>line following </a:t>
            </a:r>
            <a:r>
              <a:rPr lang="en-IN" sz="1800" dirty="0">
                <a:latin typeface="Calibri" pitchFamily="34" charset="0"/>
                <a:cs typeface="Times New Roman" pitchFamily="18" charset="0"/>
              </a:rPr>
              <a:t>the switch </a:t>
            </a:r>
            <a:r>
              <a:rPr lang="en-IN" sz="1800" dirty="0" smtClean="0">
                <a:latin typeface="Calibri" pitchFamily="34" charset="0"/>
                <a:cs typeface="Times New Roman" pitchFamily="18" charset="0"/>
              </a:rPr>
              <a:t>statement. </a:t>
            </a:r>
          </a:p>
          <a:p>
            <a:pPr>
              <a:spcBef>
                <a:spcPts val="600"/>
              </a:spcBef>
            </a:pPr>
            <a:r>
              <a:rPr lang="en-IN" sz="1800" dirty="0" smtClean="0">
                <a:latin typeface="Calibri" pitchFamily="34" charset="0"/>
                <a:cs typeface="Times New Roman" pitchFamily="18" charset="0"/>
              </a:rPr>
              <a:t>Not </a:t>
            </a:r>
            <a:r>
              <a:rPr lang="en-IN" sz="1800" dirty="0">
                <a:latin typeface="Calibri" pitchFamily="34" charset="0"/>
                <a:cs typeface="Times New Roman" pitchFamily="18" charset="0"/>
              </a:rPr>
              <a:t>every case needs to contain a break. If no break appears, the flow of control will </a:t>
            </a:r>
            <a:r>
              <a:rPr lang="en-IN" sz="1800" i="1" dirty="0">
                <a:latin typeface="Calibri" pitchFamily="34" charset="0"/>
                <a:cs typeface="Times New Roman" pitchFamily="18" charset="0"/>
              </a:rPr>
              <a:t>fall </a:t>
            </a:r>
            <a:r>
              <a:rPr lang="en-IN" sz="1800" i="1" dirty="0" smtClean="0">
                <a:latin typeface="Calibri" pitchFamily="34" charset="0"/>
                <a:cs typeface="Times New Roman" pitchFamily="18" charset="0"/>
              </a:rPr>
              <a:t>through </a:t>
            </a:r>
            <a:r>
              <a:rPr lang="en-IN" sz="1800" dirty="0" smtClean="0">
                <a:latin typeface="Calibri" pitchFamily="34" charset="0"/>
                <a:cs typeface="Times New Roman" pitchFamily="18" charset="0"/>
              </a:rPr>
              <a:t>to subsequent cases </a:t>
            </a:r>
            <a:r>
              <a:rPr lang="en-IN" sz="1800" dirty="0">
                <a:latin typeface="Calibri" pitchFamily="34" charset="0"/>
                <a:cs typeface="Times New Roman" pitchFamily="18" charset="0"/>
              </a:rPr>
              <a:t>until a break is </a:t>
            </a:r>
            <a:r>
              <a:rPr lang="en-IN" sz="1800" dirty="0" smtClean="0">
                <a:latin typeface="Calibri" pitchFamily="34" charset="0"/>
                <a:cs typeface="Times New Roman" pitchFamily="18" charset="0"/>
              </a:rPr>
              <a:t>reached. </a:t>
            </a:r>
          </a:p>
          <a:p>
            <a:pPr>
              <a:spcBef>
                <a:spcPts val="600"/>
              </a:spcBef>
            </a:pPr>
            <a:r>
              <a:rPr lang="en-IN" sz="1800" dirty="0" smtClean="0">
                <a:latin typeface="Calibri" pitchFamily="34" charset="0"/>
                <a:cs typeface="Times New Roman" pitchFamily="18" charset="0"/>
              </a:rPr>
              <a:t>A </a:t>
            </a:r>
            <a:r>
              <a:rPr lang="en-IN" sz="1800" i="1" dirty="0">
                <a:latin typeface="Calibri" pitchFamily="34" charset="0"/>
                <a:cs typeface="Times New Roman" pitchFamily="18" charset="0"/>
              </a:rPr>
              <a:t>switch </a:t>
            </a:r>
            <a:r>
              <a:rPr lang="en-IN" sz="1800" dirty="0">
                <a:latin typeface="Calibri" pitchFamily="34" charset="0"/>
                <a:cs typeface="Times New Roman" pitchFamily="18" charset="0"/>
              </a:rPr>
              <a:t>statement can have an optional default case, which must appear at the end of the switch. The </a:t>
            </a:r>
            <a:r>
              <a:rPr lang="en-IN" sz="1800" dirty="0" smtClean="0">
                <a:latin typeface="Calibri" pitchFamily="34" charset="0"/>
                <a:cs typeface="Times New Roman" pitchFamily="18" charset="0"/>
              </a:rPr>
              <a:t>default case </a:t>
            </a:r>
            <a:r>
              <a:rPr lang="en-IN" sz="1800" dirty="0">
                <a:latin typeface="Calibri" pitchFamily="34" charset="0"/>
                <a:cs typeface="Times New Roman" pitchFamily="18" charset="0"/>
              </a:rPr>
              <a:t>can be used for performing a task when none of the cases is true. No break is needed in the </a:t>
            </a:r>
            <a:r>
              <a:rPr lang="en-IN" sz="1800" dirty="0" smtClean="0">
                <a:latin typeface="Calibri" pitchFamily="34" charset="0"/>
                <a:cs typeface="Times New Roman" pitchFamily="18" charset="0"/>
              </a:rPr>
              <a:t>default case</a:t>
            </a:r>
            <a:r>
              <a:rPr lang="en-IN" sz="1800" dirty="0">
                <a:latin typeface="Calibri" pitchFamily="34" charset="0"/>
                <a:cs typeface="Times New Roman" pitchFamily="18" charset="0"/>
              </a:rPr>
              <a:t>.</a:t>
            </a:r>
            <a:endParaRPr lang="en-IN" sz="1800" b="1" dirty="0">
              <a:latin typeface="Calibri" pitchFamily="34" charset="0"/>
              <a:cs typeface="Times New Roman" pitchFamily="18" charset="0"/>
            </a:endParaRPr>
          </a:p>
        </p:txBody>
      </p:sp>
    </p:spTree>
    <p:extLst>
      <p:ext uri="{BB962C8B-B14F-4D97-AF65-F5344CB8AC3E}">
        <p14:creationId xmlns="" xmlns:p14="http://schemas.microsoft.com/office/powerpoint/2010/main" val="146021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325112"/>
          </a:xfrm>
        </p:spPr>
        <p:txBody>
          <a:bodyPr>
            <a:normAutofit/>
          </a:bodyPr>
          <a:lstStyle/>
          <a:p>
            <a:pPr marL="0" indent="0">
              <a:spcBef>
                <a:spcPts val="600"/>
              </a:spcBef>
              <a:buNone/>
            </a:pPr>
            <a:r>
              <a:rPr lang="en-IN" sz="2400" dirty="0">
                <a:latin typeface="Calibri" pitchFamily="34" charset="0"/>
                <a:cs typeface="Times New Roman" pitchFamily="18" charset="0"/>
              </a:rPr>
              <a:t>Java has very flexible three looping mechanisms. You can use one of the following three loops</a:t>
            </a:r>
            <a:r>
              <a:rPr lang="en-IN" sz="2400" dirty="0" smtClean="0">
                <a:latin typeface="Calibri" pitchFamily="34" charset="0"/>
                <a:cs typeface="Times New Roman" pitchFamily="18" charset="0"/>
              </a:rPr>
              <a:t>:</a:t>
            </a:r>
          </a:p>
          <a:p>
            <a:pPr marL="0" indent="0">
              <a:spcBef>
                <a:spcPts val="600"/>
              </a:spcBef>
              <a:buNone/>
            </a:pPr>
            <a:endParaRPr lang="en-IN" sz="2400" dirty="0">
              <a:latin typeface="Calibri" pitchFamily="34" charset="0"/>
              <a:cs typeface="Times New Roman" pitchFamily="18" charset="0"/>
            </a:endParaRPr>
          </a:p>
          <a:p>
            <a:pPr marL="0" indent="0">
              <a:spcBef>
                <a:spcPts val="1200"/>
              </a:spcBef>
              <a:buNone/>
            </a:pPr>
            <a:r>
              <a:rPr lang="en-IN" sz="1800" dirty="0">
                <a:latin typeface="Calibri" pitchFamily="34" charset="0"/>
                <a:cs typeface="Times New Roman" pitchFamily="18" charset="0"/>
              </a:rPr>
              <a:t>• while Loop</a:t>
            </a:r>
          </a:p>
          <a:p>
            <a:pPr marL="0" indent="0">
              <a:spcBef>
                <a:spcPts val="1200"/>
              </a:spcBef>
              <a:buNone/>
            </a:pPr>
            <a:r>
              <a:rPr lang="en-IN" sz="1800" dirty="0">
                <a:latin typeface="Calibri" pitchFamily="34" charset="0"/>
                <a:cs typeface="Times New Roman" pitchFamily="18" charset="0"/>
              </a:rPr>
              <a:t>• do...while Loop</a:t>
            </a:r>
          </a:p>
          <a:p>
            <a:pPr marL="0" indent="0">
              <a:spcBef>
                <a:spcPts val="1200"/>
              </a:spcBef>
              <a:buNone/>
            </a:pPr>
            <a:r>
              <a:rPr lang="en-IN" sz="1800" dirty="0">
                <a:latin typeface="Calibri" pitchFamily="34" charset="0"/>
                <a:cs typeface="Times New Roman" pitchFamily="18" charset="0"/>
              </a:rPr>
              <a:t>• for Loop</a:t>
            </a:r>
          </a:p>
        </p:txBody>
      </p:sp>
      <p:sp>
        <p:nvSpPr>
          <p:cNvPr id="5" name="Title 1"/>
          <p:cNvSpPr txBox="1">
            <a:spLocks/>
          </p:cNvSpPr>
          <p:nvPr/>
        </p:nvSpPr>
        <p:spPr>
          <a:xfrm>
            <a:off x="457200" y="836712"/>
            <a:ext cx="8229600" cy="792088"/>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tx2"/>
                </a:solidFill>
                <a:effectLst/>
                <a:uLnTx/>
                <a:uFillTx/>
                <a:latin typeface="Calibri" pitchFamily="34" charset="0"/>
                <a:ea typeface="+mj-ea"/>
                <a:cs typeface="Times New Roman" pitchFamily="18" charset="0"/>
              </a:rPr>
              <a:t>Java – Looping Control</a:t>
            </a:r>
            <a:endParaRPr kumimoji="0" lang="en-IN" sz="4000" b="1" i="0" u="none" strike="noStrike" kern="1200" cap="none" spc="0" normalizeH="0" baseline="0" noProof="0" dirty="0">
              <a:ln>
                <a:noFill/>
              </a:ln>
              <a:solidFill>
                <a:schemeClr val="tx2"/>
              </a:solidFill>
              <a:effectLst/>
              <a:uLnTx/>
              <a:uFillTx/>
              <a:latin typeface="Calibri" pitchFamily="34" charset="0"/>
              <a:ea typeface="+mj-ea"/>
              <a:cs typeface="Times New Roman" pitchFamily="18" charset="0"/>
            </a:endParaRPr>
          </a:p>
        </p:txBody>
      </p:sp>
    </p:spTree>
    <p:extLst>
      <p:ext uri="{BB962C8B-B14F-4D97-AF65-F5344CB8AC3E}">
        <p14:creationId xmlns="" xmlns:p14="http://schemas.microsoft.com/office/powerpoint/2010/main" val="348315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5433467"/>
          </a:xfrm>
        </p:spPr>
        <p:txBody>
          <a:bodyPr>
            <a:normAutofit/>
          </a:bodyPr>
          <a:lstStyle/>
          <a:p>
            <a:pPr marL="0" indent="0">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while</a:t>
            </a:r>
            <a:r>
              <a:rPr lang="en-IN" sz="1800" b="1" dirty="0" smtClean="0">
                <a:latin typeface="Calibri" pitchFamily="34" charset="0"/>
                <a:cs typeface="Times New Roman" pitchFamily="18" charset="0"/>
              </a:rPr>
              <a:t> Loop:</a:t>
            </a:r>
          </a:p>
          <a:p>
            <a:pPr marL="0" indent="0">
              <a:buNone/>
            </a:pPr>
            <a:endParaRPr lang="en-IN" sz="1800" b="1" dirty="0">
              <a:latin typeface="Calibri" pitchFamily="34" charset="0"/>
              <a:cs typeface="Times New Roman" pitchFamily="18" charset="0"/>
            </a:endParaRPr>
          </a:p>
          <a:p>
            <a:r>
              <a:rPr lang="en-IN" sz="1800" dirty="0">
                <a:latin typeface="Calibri" pitchFamily="34" charset="0"/>
                <a:cs typeface="Times New Roman" pitchFamily="18" charset="0"/>
              </a:rPr>
              <a:t>A while loop is a control structure that allows you to repeat a task a certain number of times.</a:t>
            </a:r>
          </a:p>
          <a:p>
            <a:pPr marL="0" indent="0">
              <a:buNone/>
            </a:pPr>
            <a:r>
              <a:rPr lang="en-IN" sz="1800" u="sng" dirty="0">
                <a:latin typeface="Calibri" pitchFamily="34" charset="0"/>
                <a:cs typeface="Times New Roman" pitchFamily="18" charset="0"/>
              </a:rPr>
              <a:t>Syntax:</a:t>
            </a:r>
          </a:p>
          <a:p>
            <a:pPr marL="0" indent="0">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while(</a:t>
            </a:r>
            <a:r>
              <a:rPr lang="en-IN" sz="1600" dirty="0" err="1" smtClean="0">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marL="0" indent="0">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buNone/>
            </a:pPr>
            <a:r>
              <a:rPr lang="en-IN" sz="1600" dirty="0" smtClean="0">
                <a:solidFill>
                  <a:srgbClr val="C00000"/>
                </a:solidFill>
                <a:latin typeface="Courier New" pitchFamily="49" charset="0"/>
                <a:cs typeface="Courier New" pitchFamily="49" charset="0"/>
              </a:rPr>
              <a:t>		//Statements</a:t>
            </a:r>
          </a:p>
          <a:p>
            <a:pPr marL="0" indent="0">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a:spcBef>
                <a:spcPts val="600"/>
              </a:spcBef>
            </a:pPr>
            <a:r>
              <a:rPr lang="en-IN" sz="1800" dirty="0">
                <a:latin typeface="Calibri" pitchFamily="34" charset="0"/>
                <a:cs typeface="Times New Roman" pitchFamily="18" charset="0"/>
              </a:rPr>
              <a:t>When executing, if the </a:t>
            </a:r>
            <a:r>
              <a:rPr lang="en-IN" sz="1800" i="1" dirty="0" err="1">
                <a:latin typeface="Calibri" pitchFamily="34" charset="0"/>
                <a:cs typeface="Times New Roman" pitchFamily="18" charset="0"/>
              </a:rPr>
              <a:t>boolean_expression</a:t>
            </a:r>
            <a:r>
              <a:rPr lang="en-IN" sz="1800" i="1" dirty="0">
                <a:latin typeface="Calibri" pitchFamily="34" charset="0"/>
                <a:cs typeface="Times New Roman" pitchFamily="18" charset="0"/>
              </a:rPr>
              <a:t> </a:t>
            </a:r>
            <a:r>
              <a:rPr lang="en-IN" sz="1800" dirty="0">
                <a:latin typeface="Calibri" pitchFamily="34" charset="0"/>
                <a:cs typeface="Times New Roman" pitchFamily="18" charset="0"/>
              </a:rPr>
              <a:t>result is true, then the actions inside the loop will be executed. This </a:t>
            </a:r>
            <a:r>
              <a:rPr lang="en-IN" sz="1800" dirty="0" smtClean="0">
                <a:latin typeface="Calibri" pitchFamily="34" charset="0"/>
                <a:cs typeface="Times New Roman" pitchFamily="18" charset="0"/>
              </a:rPr>
              <a:t>will continue </a:t>
            </a:r>
            <a:r>
              <a:rPr lang="en-IN" sz="1800" dirty="0">
                <a:latin typeface="Calibri" pitchFamily="34" charset="0"/>
                <a:cs typeface="Times New Roman" pitchFamily="18" charset="0"/>
              </a:rPr>
              <a:t>as long as the expression result is true.</a:t>
            </a:r>
          </a:p>
          <a:p>
            <a:pPr>
              <a:spcBef>
                <a:spcPts val="600"/>
              </a:spcBef>
            </a:pPr>
            <a:r>
              <a:rPr lang="en-IN" sz="1800" dirty="0">
                <a:latin typeface="Calibri" pitchFamily="34" charset="0"/>
                <a:cs typeface="Times New Roman" pitchFamily="18" charset="0"/>
              </a:rPr>
              <a:t>Here, key point of the </a:t>
            </a:r>
            <a:r>
              <a:rPr lang="en-IN" sz="1800" i="1" dirty="0">
                <a:latin typeface="Calibri" pitchFamily="34" charset="0"/>
                <a:cs typeface="Times New Roman" pitchFamily="18" charset="0"/>
              </a:rPr>
              <a:t>while </a:t>
            </a:r>
            <a:r>
              <a:rPr lang="en-IN" sz="1800" dirty="0">
                <a:latin typeface="Calibri" pitchFamily="34" charset="0"/>
                <a:cs typeface="Times New Roman" pitchFamily="18" charset="0"/>
              </a:rPr>
              <a:t>loop is that the loop might not ever run. When the expression is tested and the result </a:t>
            </a:r>
            <a:r>
              <a:rPr lang="en-IN" sz="1800" dirty="0" smtClean="0">
                <a:latin typeface="Calibri" pitchFamily="34" charset="0"/>
                <a:cs typeface="Times New Roman" pitchFamily="18" charset="0"/>
              </a:rPr>
              <a:t>is false</a:t>
            </a:r>
            <a:r>
              <a:rPr lang="en-IN" sz="1800" dirty="0">
                <a:latin typeface="Calibri" pitchFamily="34" charset="0"/>
                <a:cs typeface="Times New Roman" pitchFamily="18" charset="0"/>
              </a:rPr>
              <a:t>, the loop body will be skipped and the first statement after the while loop will be executed.</a:t>
            </a:r>
          </a:p>
        </p:txBody>
      </p:sp>
    </p:spTree>
    <p:extLst>
      <p:ext uri="{BB962C8B-B14F-4D97-AF65-F5344CB8AC3E}">
        <p14:creationId xmlns="" xmlns:p14="http://schemas.microsoft.com/office/powerpoint/2010/main" val="170249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853"/>
            <a:ext cx="8229600" cy="4713387"/>
          </a:xfrm>
        </p:spPr>
        <p:txBody>
          <a:bodyPr>
            <a:normAutofit/>
          </a:bodyPr>
          <a:lstStyle/>
          <a:p>
            <a:pPr marL="0" indent="0">
              <a:spcBef>
                <a:spcPts val="600"/>
              </a:spcBef>
              <a:buNone/>
            </a:pPr>
            <a:r>
              <a:rPr lang="en-IN" sz="1800" b="1" dirty="0" smtClean="0">
                <a:latin typeface="Calibri" pitchFamily="34" charset="0"/>
                <a:cs typeface="Times New Roman" pitchFamily="18" charset="0"/>
              </a:rPr>
              <a:t>The </a:t>
            </a:r>
            <a:r>
              <a:rPr lang="en-IN" sz="1800" b="1" dirty="0" smtClean="0">
                <a:solidFill>
                  <a:srgbClr val="0070C0"/>
                </a:solidFill>
                <a:latin typeface="Calibri" pitchFamily="34" charset="0"/>
                <a:cs typeface="Times New Roman" pitchFamily="18" charset="0"/>
              </a:rPr>
              <a:t>do</a:t>
            </a:r>
            <a:r>
              <a:rPr lang="en-IN" sz="1800" b="1" dirty="0">
                <a:solidFill>
                  <a:srgbClr val="0070C0"/>
                </a:solidFill>
                <a:latin typeface="Calibri" pitchFamily="34" charset="0"/>
                <a:cs typeface="Times New Roman" pitchFamily="18" charset="0"/>
              </a:rPr>
              <a:t>...</a:t>
            </a:r>
            <a:r>
              <a:rPr lang="en-IN" sz="1800" b="1" dirty="0" smtClean="0">
                <a:solidFill>
                  <a:srgbClr val="0070C0"/>
                </a:solidFill>
                <a:latin typeface="Calibri" pitchFamily="34" charset="0"/>
                <a:cs typeface="Times New Roman" pitchFamily="18" charset="0"/>
              </a:rPr>
              <a:t>while </a:t>
            </a:r>
            <a:r>
              <a:rPr lang="en-IN" sz="1800" b="1" dirty="0" smtClean="0">
                <a:latin typeface="Calibri" pitchFamily="34" charset="0"/>
                <a:cs typeface="Times New Roman" pitchFamily="18" charset="0"/>
              </a:rPr>
              <a:t>Loop:</a:t>
            </a:r>
          </a:p>
          <a:p>
            <a:pPr>
              <a:spcBef>
                <a:spcPts val="600"/>
              </a:spcBef>
            </a:pPr>
            <a:r>
              <a:rPr lang="en-IN" sz="1800" dirty="0" smtClean="0">
                <a:latin typeface="Calibri" pitchFamily="34" charset="0"/>
                <a:cs typeface="Times New Roman" pitchFamily="18" charset="0"/>
              </a:rPr>
              <a:t>A </a:t>
            </a:r>
            <a:r>
              <a:rPr lang="en-IN" sz="1800" dirty="0">
                <a:latin typeface="Calibri" pitchFamily="34" charset="0"/>
                <a:cs typeface="Times New Roman" pitchFamily="18" charset="0"/>
              </a:rPr>
              <a:t>do...while loop is similar to a while loop, except that a do...while loop is guaranteed to execute at least one time.</a:t>
            </a:r>
          </a:p>
          <a:p>
            <a:pPr marL="0" indent="0">
              <a:spcBef>
                <a:spcPts val="600"/>
              </a:spcBef>
              <a:buNone/>
            </a:pPr>
            <a:r>
              <a:rPr lang="en-IN" sz="1800" u="sng" dirty="0" smtClean="0">
                <a:latin typeface="Calibri" pitchFamily="34" charset="0"/>
                <a:cs typeface="Times New Roman" pitchFamily="18" charset="0"/>
              </a:rPr>
              <a:t>Syntax</a:t>
            </a:r>
            <a:r>
              <a:rPr lang="en-IN" sz="1800" u="sng" dirty="0">
                <a:latin typeface="Calibri" pitchFamily="34" charset="0"/>
                <a:cs typeface="Times New Roman" pitchFamily="18" charset="0"/>
              </a:rPr>
              <a:t>:</a:t>
            </a:r>
          </a:p>
          <a:p>
            <a:pPr marL="0" indent="0">
              <a:spcBef>
                <a:spcPts val="600"/>
              </a:spcBef>
              <a:buNone/>
            </a:pPr>
            <a:r>
              <a:rPr lang="en-IN" sz="1800" dirty="0" smtClean="0">
                <a:latin typeface="Calibri" pitchFamily="34" charset="0"/>
                <a:cs typeface="Times New Roman" pitchFamily="18" charset="0"/>
              </a:rPr>
              <a:t>	</a:t>
            </a:r>
            <a:r>
              <a:rPr lang="en-IN" sz="1600" dirty="0" smtClean="0">
                <a:solidFill>
                  <a:srgbClr val="C00000"/>
                </a:solidFill>
                <a:latin typeface="Courier New" pitchFamily="49" charset="0"/>
                <a:cs typeface="Courier New" pitchFamily="49" charset="0"/>
              </a:rPr>
              <a:t>do</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endParaRPr lang="en-IN" sz="1600" dirty="0">
              <a:solidFill>
                <a:srgbClr val="C00000"/>
              </a:solidFill>
              <a:latin typeface="Courier New" pitchFamily="49" charset="0"/>
              <a:cs typeface="Courier New" pitchFamily="49" charset="0"/>
            </a:endParaRP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Statements</a:t>
            </a:r>
          </a:p>
          <a:p>
            <a:pPr marL="0" indent="0">
              <a:spcBef>
                <a:spcPts val="600"/>
              </a:spcBef>
              <a:buNone/>
            </a:pPr>
            <a:r>
              <a:rPr lang="en-IN" sz="1600" dirty="0" smtClean="0">
                <a:solidFill>
                  <a:srgbClr val="C00000"/>
                </a:solidFill>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while(</a:t>
            </a:r>
            <a:r>
              <a:rPr lang="en-IN" sz="1600" dirty="0" err="1">
                <a:solidFill>
                  <a:srgbClr val="C00000"/>
                </a:solidFill>
                <a:latin typeface="Courier New" pitchFamily="49" charset="0"/>
                <a:cs typeface="Courier New" pitchFamily="49" charset="0"/>
              </a:rPr>
              <a:t>Boolean_expression</a:t>
            </a:r>
            <a:r>
              <a:rPr lang="en-IN" sz="1600" dirty="0">
                <a:solidFill>
                  <a:srgbClr val="C00000"/>
                </a:solidFill>
                <a:latin typeface="Courier New" pitchFamily="49" charset="0"/>
                <a:cs typeface="Courier New" pitchFamily="49" charset="0"/>
              </a:rPr>
              <a:t>);</a:t>
            </a:r>
          </a:p>
          <a:p>
            <a:pPr>
              <a:spcBef>
                <a:spcPts val="600"/>
              </a:spcBef>
            </a:pPr>
            <a:r>
              <a:rPr lang="en-IN" sz="1800" dirty="0">
                <a:latin typeface="Calibri" pitchFamily="34" charset="0"/>
                <a:cs typeface="Times New Roman" pitchFamily="18" charset="0"/>
              </a:rPr>
              <a:t>Notice that the Boolean expression appears at the end of the loop, so the statements in the loop execute </a:t>
            </a:r>
            <a:r>
              <a:rPr lang="en-IN" sz="1800" dirty="0" smtClean="0">
                <a:latin typeface="Calibri" pitchFamily="34" charset="0"/>
                <a:cs typeface="Times New Roman" pitchFamily="18" charset="0"/>
              </a:rPr>
              <a:t>once before </a:t>
            </a:r>
            <a:r>
              <a:rPr lang="en-IN" sz="1800" dirty="0">
                <a:latin typeface="Calibri" pitchFamily="34" charset="0"/>
                <a:cs typeface="Times New Roman" pitchFamily="18" charset="0"/>
              </a:rPr>
              <a:t>the Boolean is tested.</a:t>
            </a:r>
          </a:p>
          <a:p>
            <a:pPr>
              <a:spcBef>
                <a:spcPts val="600"/>
              </a:spcBef>
            </a:pPr>
            <a:r>
              <a:rPr lang="en-IN" sz="1800" dirty="0">
                <a:latin typeface="Calibri" pitchFamily="34" charset="0"/>
                <a:cs typeface="Times New Roman" pitchFamily="18" charset="0"/>
              </a:rPr>
              <a:t>If the Boolean expression is true, the flow of control jumps back up to do, and the statements in the loop </a:t>
            </a:r>
            <a:r>
              <a:rPr lang="en-IN" sz="1800" dirty="0" smtClean="0">
                <a:latin typeface="Calibri" pitchFamily="34" charset="0"/>
                <a:cs typeface="Times New Roman" pitchFamily="18" charset="0"/>
              </a:rPr>
              <a:t>execute again</a:t>
            </a:r>
            <a:r>
              <a:rPr lang="en-IN" sz="1800" dirty="0">
                <a:latin typeface="Calibri" pitchFamily="34" charset="0"/>
                <a:cs typeface="Times New Roman" pitchFamily="18" charset="0"/>
              </a:rPr>
              <a:t>. This process repeats until the Boolean expression is false</a:t>
            </a:r>
            <a:r>
              <a:rPr lang="en-IN" sz="1800" dirty="0" smtClean="0">
                <a:latin typeface="Calibri" pitchFamily="34" charset="0"/>
                <a:cs typeface="Times New Roman" pitchFamily="18" charset="0"/>
              </a:rPr>
              <a:t>.</a:t>
            </a:r>
            <a:endParaRPr lang="en-IN" sz="1800" dirty="0">
              <a:latin typeface="Calibri" pitchFamily="34" charset="0"/>
              <a:cs typeface="Times New Roman" pitchFamily="18" charset="0"/>
            </a:endParaRPr>
          </a:p>
        </p:txBody>
      </p:sp>
    </p:spTree>
    <p:extLst>
      <p:ext uri="{BB962C8B-B14F-4D97-AF65-F5344CB8AC3E}">
        <p14:creationId xmlns="" xmlns:p14="http://schemas.microsoft.com/office/powerpoint/2010/main" val="114879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192</TotalTime>
  <Words>857</Words>
  <Application>Microsoft Office PowerPoint</Application>
  <PresentationFormat>On-screen Show (4:3)</PresentationFormat>
  <Paragraphs>123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Java – Decision making statements</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Shalmika</dc:creator>
  <cp:lastModifiedBy>Vadi</cp:lastModifiedBy>
  <cp:revision>52</cp:revision>
  <dcterms:created xsi:type="dcterms:W3CDTF">2016-03-25T05:58:31Z</dcterms:created>
  <dcterms:modified xsi:type="dcterms:W3CDTF">2016-03-25T15:35:47Z</dcterms:modified>
</cp:coreProperties>
</file>