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2" r:id="rId5"/>
    <p:sldId id="263" r:id="rId6"/>
    <p:sldId id="259" r:id="rId7"/>
    <p:sldId id="264" r:id="rId8"/>
    <p:sldId id="260" r:id="rId9"/>
    <p:sldId id="258" r:id="rId10"/>
    <p:sldId id="265" r:id="rId11"/>
    <p:sldId id="266" r:id="rId12"/>
    <p:sldId id="268" r:id="rId13"/>
    <p:sldId id="269" r:id="rId14"/>
    <p:sldId id="261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62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9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4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3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5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58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5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40D-B982-4108-A6AB-E709845F5244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AEC2-9285-412E-A35E-848F201F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84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640D-B982-4108-A6AB-E709845F5244}" type="datetimeFigureOut">
              <a:rPr lang="en-IN" smtClean="0"/>
              <a:t>25-03-2016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DAEC2-9285-412E-A35E-848F201F8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3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400" y="152400"/>
            <a:ext cx="6680200" cy="431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Java Operators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68580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 fontAlgn="base"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to manipulate primitive data types</a:t>
            </a:r>
          </a:p>
          <a:p>
            <a:pPr indent="-228600" algn="l" fontAlgn="base"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228600" algn="l" fontAlgn="base"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Classified as unary, binary or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ternary :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taking one, two, or three arguments, respectively. A unary operator may appear 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before (prefix) its argument or after (postfix) its argument. A binary or ternary operator appears between its arguments.</a:t>
            </a:r>
          </a:p>
          <a:p>
            <a:pPr indent="-228600" algn="l" fontAlgn="base"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228600" algn="l" fontAlgn="base"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different operators in Java: </a:t>
            </a:r>
          </a:p>
          <a:p>
            <a:pPr marL="742950" lvl="1" indent="-228600" algn="l" fontAlgn="base"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</a:p>
          <a:p>
            <a:pPr marL="742950" lvl="1" indent="-228600" algn="l" fontAlgn="base"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lvl="1" indent="-228600" algn="l" fontAlgn="base"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lvl="1" indent="-228600" algn="l" fontAlgn="base"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lvl="1" indent="-228600" algn="l" fontAlgn="base"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Bitwise</a:t>
            </a:r>
          </a:p>
          <a:p>
            <a:pPr marL="742950" lvl="1" indent="-228600" algn="l" fontAlgn="base"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Compound assignment</a:t>
            </a:r>
          </a:p>
          <a:p>
            <a:pPr marL="742950" lvl="1" indent="-228600" algn="l" fontAlgn="base"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Conditional</a:t>
            </a:r>
          </a:p>
          <a:p>
            <a:pPr marL="742950" lvl="1" indent="-228600" algn="l" fontAlgn="base">
              <a:spcAft>
                <a:spcPct val="0"/>
              </a:spcAft>
              <a:buClr>
                <a:srgbClr val="CC3300"/>
              </a:buClr>
              <a:buFont typeface="Wingdings" pitchFamily="2" charset="2"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Instanceof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9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64134"/>
              </p:ext>
            </p:extLst>
          </p:nvPr>
        </p:nvGraphicFramePr>
        <p:xfrm>
          <a:off x="683568" y="548680"/>
          <a:ext cx="7992888" cy="5590184"/>
        </p:xfrm>
        <a:graphic>
          <a:graphicData uri="http://schemas.openxmlformats.org/drawingml/2006/table">
            <a:tbl>
              <a:tblPr/>
              <a:tblGrid>
                <a:gridCol w="1008112"/>
                <a:gridCol w="6984776"/>
              </a:tblGrid>
              <a:tr h="32961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SR.NO</a:t>
                      </a:r>
                    </a:p>
                  </a:txBody>
                  <a:tcPr marL="48771" marR="48771" marT="48771" marB="487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Operator and Description</a:t>
                      </a:r>
                    </a:p>
                  </a:txBody>
                  <a:tcPr marL="48771" marR="48771" marT="48771" marB="487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404443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48771" marR="48771" marT="48771" marB="487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&amp; (bitwise and)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Binary AND Operator copies a bit to the result if it exists in both operands.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Example:</a:t>
                      </a:r>
                      <a:r>
                        <a:rPr lang="en-IN" sz="2000" dirty="0">
                          <a:effectLst/>
                        </a:rPr>
                        <a:t> (A &amp; B) will give 12 which is 0000 1100</a:t>
                      </a:r>
                    </a:p>
                  </a:txBody>
                  <a:tcPr marL="48771" marR="48771" marT="48771" marB="487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9478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48771" marR="48771" marT="48771" marB="487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| (bitwise or)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Binary OR Operator copies a bit if it exists in either operand.</a:t>
                      </a:r>
                    </a:p>
                    <a:p>
                      <a:pPr fontAlgn="t"/>
                      <a:r>
                        <a:rPr lang="en-IN" sz="2000" b="1">
                          <a:effectLst/>
                        </a:rPr>
                        <a:t>Example:</a:t>
                      </a:r>
                      <a:r>
                        <a:rPr lang="en-IN" sz="2000">
                          <a:effectLst/>
                        </a:rPr>
                        <a:t> (A | B) will give 61 which is 0011 1101</a:t>
                      </a:r>
                    </a:p>
                  </a:txBody>
                  <a:tcPr marL="48771" marR="48771" marT="48771" marB="487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4443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48771" marR="48771" marT="48771" marB="487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^ (bitwise XOR)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Binary XOR Operator copies the bit if it is set in one operand but not both.</a:t>
                      </a:r>
                    </a:p>
                    <a:p>
                      <a:pPr fontAlgn="t"/>
                      <a:r>
                        <a:rPr lang="en-IN" sz="2000" b="1">
                          <a:effectLst/>
                        </a:rPr>
                        <a:t>Example:</a:t>
                      </a:r>
                      <a:r>
                        <a:rPr lang="en-IN" sz="2000">
                          <a:effectLst/>
                        </a:rPr>
                        <a:t> (A ^ B) will give 49 which is 0011 0001</a:t>
                      </a:r>
                    </a:p>
                  </a:txBody>
                  <a:tcPr marL="48771" marR="48771" marT="48771" marB="487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9478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48771" marR="48771" marT="48771" marB="487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~ (bitwise compliment)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Binary Ones Complement Operator is unary and has the effect of 'flipping' bits.</a:t>
                      </a:r>
                    </a:p>
                  </a:txBody>
                  <a:tcPr marL="48771" marR="48771" marT="48771" marB="487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04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86516"/>
              </p:ext>
            </p:extLst>
          </p:nvPr>
        </p:nvGraphicFramePr>
        <p:xfrm>
          <a:off x="467544" y="847254"/>
          <a:ext cx="8208912" cy="5174034"/>
        </p:xfrm>
        <a:graphic>
          <a:graphicData uri="http://schemas.openxmlformats.org/drawingml/2006/table">
            <a:tbl>
              <a:tblPr/>
              <a:tblGrid>
                <a:gridCol w="1706884"/>
                <a:gridCol w="6502028"/>
              </a:tblGrid>
              <a:tr h="152309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48982" marR="48982" marT="48982" marB="48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&lt;&lt; (left shift)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Binary Left Shift Operator. The left operands value is moved left by the number of bits specified by the right operand</a:t>
                      </a:r>
                    </a:p>
                    <a:p>
                      <a:pPr fontAlgn="t"/>
                      <a:r>
                        <a:rPr lang="en-IN" sz="2000" b="1">
                          <a:effectLst/>
                        </a:rPr>
                        <a:t>Example:</a:t>
                      </a:r>
                      <a:r>
                        <a:rPr lang="en-IN" sz="2000">
                          <a:effectLst/>
                        </a:rPr>
                        <a:t> A &lt;&lt; 2 will give 240 which is 1111 0000</a:t>
                      </a:r>
                    </a:p>
                  </a:txBody>
                  <a:tcPr marL="48982" marR="48982" marT="48982" marB="48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678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48982" marR="48982" marT="48982" marB="48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&gt;&gt; (right shift)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Binary Right Shift Operator. The left operands value is moved right by the number of bits specified by the right operand.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Example:</a:t>
                      </a:r>
                      <a:r>
                        <a:rPr lang="en-IN" sz="2000" dirty="0">
                          <a:effectLst/>
                        </a:rPr>
                        <a:t> A &gt;&gt; 2 will give 15 which is 1111</a:t>
                      </a:r>
                    </a:p>
                  </a:txBody>
                  <a:tcPr marL="48982" marR="48982" marT="48982" marB="48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264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7</a:t>
                      </a:r>
                    </a:p>
                  </a:txBody>
                  <a:tcPr marL="48982" marR="48982" marT="48982" marB="48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&gt;&gt;&gt; (zero fill right shift)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Shift right zero fill operator. The left operands value is moved right by the number of bits specified by the right operand and shifted values are filled up with zeros.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Example:</a:t>
                      </a:r>
                      <a:r>
                        <a:rPr lang="en-IN" sz="2000" dirty="0">
                          <a:effectLst/>
                        </a:rPr>
                        <a:t> A &gt;&gt;&gt;2 will give 15 which is 0000 1111</a:t>
                      </a:r>
                    </a:p>
                  </a:txBody>
                  <a:tcPr marL="48982" marR="48982" marT="48982" marB="48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35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152400"/>
            <a:ext cx="6680200" cy="431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Operators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91343"/>
              </p:ext>
            </p:extLst>
          </p:nvPr>
        </p:nvGraphicFramePr>
        <p:xfrm>
          <a:off x="395536" y="1622572"/>
          <a:ext cx="8424936" cy="4830764"/>
        </p:xfrm>
        <a:graphic>
          <a:graphicData uri="http://schemas.openxmlformats.org/drawingml/2006/table">
            <a:tbl>
              <a:tblPr/>
              <a:tblGrid>
                <a:gridCol w="936104"/>
                <a:gridCol w="7488832"/>
              </a:tblGrid>
              <a:tr h="22874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SR.NO</a:t>
                      </a:r>
                    </a:p>
                  </a:txBody>
                  <a:tcPr marL="40848" marR="40848" marT="40848" marB="408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 and Description</a:t>
                      </a:r>
                    </a:p>
                  </a:txBody>
                  <a:tcPr marL="40848" marR="40848" marT="40848" marB="408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11067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 smtClean="0">
                          <a:effectLst/>
                        </a:rPr>
                        <a:t>1</a:t>
                      </a:r>
                      <a:endParaRPr lang="en-IN" sz="2000" dirty="0">
                        <a:effectLst/>
                      </a:endParaRPr>
                    </a:p>
                  </a:txBody>
                  <a:tcPr marL="40848" marR="40848" marT="40848" marB="408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+=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Add AND assignment operator, It adds right operand to the left operand and assign the result to left operand.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Example:</a:t>
                      </a:r>
                      <a:r>
                        <a:rPr lang="en-IN" sz="2000" dirty="0">
                          <a:effectLst/>
                        </a:rPr>
                        <a:t> C += A is equivalent to C = C + A</a:t>
                      </a:r>
                    </a:p>
                  </a:txBody>
                  <a:tcPr marL="40848" marR="40848" marT="40848" marB="408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1067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 smtClean="0">
                          <a:effectLst/>
                        </a:rPr>
                        <a:t>2</a:t>
                      </a:r>
                      <a:endParaRPr lang="en-IN" sz="2000" dirty="0">
                        <a:effectLst/>
                      </a:endParaRPr>
                    </a:p>
                  </a:txBody>
                  <a:tcPr marL="40848" marR="40848" marT="40848" marB="408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-=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Subtract AND assignment operator, It subtracts right operand from the left operand and assign the result to left operand.</a:t>
                      </a:r>
                    </a:p>
                    <a:p>
                      <a:pPr fontAlgn="t"/>
                      <a:r>
                        <a:rPr lang="en-IN" sz="2000" b="1" dirty="0" err="1">
                          <a:effectLst/>
                        </a:rPr>
                        <a:t>Example:</a:t>
                      </a:r>
                      <a:r>
                        <a:rPr lang="en-IN" sz="2000" dirty="0" err="1">
                          <a:effectLst/>
                        </a:rPr>
                        <a:t>C</a:t>
                      </a:r>
                      <a:r>
                        <a:rPr lang="en-IN" sz="2000" dirty="0">
                          <a:effectLst/>
                        </a:rPr>
                        <a:t> -= A is equivalent to C = C - A</a:t>
                      </a:r>
                    </a:p>
                  </a:txBody>
                  <a:tcPr marL="40848" marR="40848" marT="40848" marB="408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1067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 smtClean="0">
                          <a:effectLst/>
                        </a:rPr>
                        <a:t>3</a:t>
                      </a:r>
                      <a:endParaRPr lang="en-IN" sz="2000" dirty="0">
                        <a:effectLst/>
                      </a:endParaRPr>
                    </a:p>
                  </a:txBody>
                  <a:tcPr marL="40848" marR="40848" marT="40848" marB="408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*=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Multiply AND assignment operator, It multiplies right operand with the left operand and assign the result to left operand.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Example:</a:t>
                      </a:r>
                      <a:r>
                        <a:rPr lang="en-IN" sz="2000" dirty="0">
                          <a:effectLst/>
                        </a:rPr>
                        <a:t> C *= A is equivalent to C = C * </a:t>
                      </a:r>
                      <a:r>
                        <a:rPr lang="en-IN" sz="2000" dirty="0" smtClean="0">
                          <a:effectLst/>
                        </a:rPr>
                        <a:t>A</a:t>
                      </a:r>
                    </a:p>
                  </a:txBody>
                  <a:tcPr marL="40848" marR="40848" marT="40848" marB="408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1067"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4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>
                          <a:effectLst/>
                        </a:rPr>
                        <a:t>/=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Divide AND assignment operator, It divides left operand with the right operand and assign the result to left operand</a:t>
                      </a:r>
                    </a:p>
                    <a:p>
                      <a:pPr fontAlgn="t"/>
                      <a:r>
                        <a:rPr lang="en-IN" b="1" dirty="0" err="1">
                          <a:effectLst/>
                        </a:rPr>
                        <a:t>Example</a:t>
                      </a:r>
                      <a:r>
                        <a:rPr lang="en-IN" dirty="0" err="1">
                          <a:effectLst/>
                        </a:rPr>
                        <a:t>C</a:t>
                      </a:r>
                      <a:r>
                        <a:rPr lang="en-IN" dirty="0">
                          <a:effectLst/>
                        </a:rPr>
                        <a:t> /= A is equivalent to C = C / 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Compound Assignment Operators</a:t>
            </a:r>
            <a:endParaRPr lang="en-US" altLang="ko-KR" sz="2000" b="1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7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152400"/>
            <a:ext cx="6680200" cy="431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Operators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3055"/>
              </p:ext>
            </p:extLst>
          </p:nvPr>
        </p:nvGraphicFramePr>
        <p:xfrm>
          <a:off x="827584" y="1340768"/>
          <a:ext cx="7488832" cy="4764564"/>
        </p:xfrm>
        <a:graphic>
          <a:graphicData uri="http://schemas.openxmlformats.org/drawingml/2006/table">
            <a:tbl>
              <a:tblPr/>
              <a:tblGrid>
                <a:gridCol w="1676463"/>
                <a:gridCol w="5812369"/>
              </a:tblGrid>
              <a:tr h="112734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41447" marR="41447" marT="41447" marB="41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%=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Modulus AND assignment operator, It takes modulus using two operands and assign the result to left operand.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Example:</a:t>
                      </a:r>
                      <a:r>
                        <a:rPr lang="en-IN" sz="2000" dirty="0">
                          <a:effectLst/>
                        </a:rPr>
                        <a:t> C %= A is equivalent to C = C % A</a:t>
                      </a:r>
                    </a:p>
                  </a:txBody>
                  <a:tcPr marL="41447" marR="41447" marT="41447" marB="41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723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7</a:t>
                      </a:r>
                    </a:p>
                  </a:txBody>
                  <a:tcPr marL="41447" marR="41447" marT="41447" marB="41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&lt;&lt;=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Left shift AND assignment operator.</a:t>
                      </a:r>
                    </a:p>
                    <a:p>
                      <a:pPr fontAlgn="t"/>
                      <a:r>
                        <a:rPr lang="en-IN" sz="2000" b="1">
                          <a:effectLst/>
                        </a:rPr>
                        <a:t>Example</a:t>
                      </a:r>
                      <a:r>
                        <a:rPr lang="en-IN" sz="2000">
                          <a:effectLst/>
                        </a:rPr>
                        <a:t>C &lt;&lt;= 2 is same as C = C &lt;&lt; 2</a:t>
                      </a:r>
                    </a:p>
                  </a:txBody>
                  <a:tcPr marL="41447" marR="41447" marT="41447" marB="41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723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8</a:t>
                      </a:r>
                    </a:p>
                  </a:txBody>
                  <a:tcPr marL="41447" marR="41447" marT="41447" marB="41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&gt;&gt;=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Right shift AND assignment operator</a:t>
                      </a:r>
                    </a:p>
                    <a:p>
                      <a:pPr fontAlgn="t"/>
                      <a:r>
                        <a:rPr lang="en-IN" sz="2000" b="1">
                          <a:effectLst/>
                        </a:rPr>
                        <a:t>Example</a:t>
                      </a:r>
                      <a:r>
                        <a:rPr lang="en-IN" sz="2000">
                          <a:effectLst/>
                        </a:rPr>
                        <a:t> C &gt;&gt;= 2 is same as C = C &gt;&gt; 2</a:t>
                      </a:r>
                    </a:p>
                  </a:txBody>
                  <a:tcPr marL="41447" marR="41447" marT="41447" marB="41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723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9</a:t>
                      </a:r>
                    </a:p>
                  </a:txBody>
                  <a:tcPr marL="41447" marR="41447" marT="41447" marB="41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&amp;=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Bitwise AND assignment operator.</a:t>
                      </a:r>
                    </a:p>
                    <a:p>
                      <a:pPr fontAlgn="t"/>
                      <a:r>
                        <a:rPr lang="en-IN" sz="2000" b="1">
                          <a:effectLst/>
                        </a:rPr>
                        <a:t>Example:</a:t>
                      </a:r>
                      <a:r>
                        <a:rPr lang="en-IN" sz="2000">
                          <a:effectLst/>
                        </a:rPr>
                        <a:t> C &amp;= 2 is same as C = C &amp; 2</a:t>
                      </a:r>
                    </a:p>
                  </a:txBody>
                  <a:tcPr marL="41447" marR="41447" marT="41447" marB="41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723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10</a:t>
                      </a:r>
                    </a:p>
                  </a:txBody>
                  <a:tcPr marL="41447" marR="41447" marT="41447" marB="41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^=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bitwise exclusive OR and assignment operator.</a:t>
                      </a:r>
                    </a:p>
                    <a:p>
                      <a:pPr fontAlgn="t"/>
                      <a:r>
                        <a:rPr lang="en-IN" sz="2000" b="1">
                          <a:effectLst/>
                        </a:rPr>
                        <a:t>Example:</a:t>
                      </a:r>
                      <a:r>
                        <a:rPr lang="en-IN" sz="2000">
                          <a:effectLst/>
                        </a:rPr>
                        <a:t> C ^= 2 is same as C = C ^ 2</a:t>
                      </a:r>
                    </a:p>
                  </a:txBody>
                  <a:tcPr marL="41447" marR="41447" marT="41447" marB="41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723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11</a:t>
                      </a:r>
                    </a:p>
                  </a:txBody>
                  <a:tcPr marL="41447" marR="41447" marT="41447" marB="41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|=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bitwise inclusive OR and assignment operator.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Example:</a:t>
                      </a:r>
                      <a:r>
                        <a:rPr lang="en-IN" sz="2000" dirty="0">
                          <a:effectLst/>
                        </a:rPr>
                        <a:t> C |= 2 is same as C = C | 2</a:t>
                      </a:r>
                    </a:p>
                  </a:txBody>
                  <a:tcPr marL="41447" marR="41447" marT="41447" marB="414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31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600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ternary operator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b="1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Java includes a special ternary (three way) operator that can replace certain types of if-then-else statements.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expression1?expression2:expression3;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Expression1 can be any expression that evaluates a </a:t>
            </a:r>
            <a:r>
              <a:rPr lang="en-US" altLang="ko-KR" sz="20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value.  If expression1 is true, then expression2 is evaluated; otherwise, expression3 is evaluated.  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result of the ? operation is that of the expression evaluated.  Both expression2 and expression3 are required to return the same type, which can be void.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152400"/>
            <a:ext cx="6680200" cy="4318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Operators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09996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Instance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of Operator: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operator is used only for object reference variables. The operator checks whether the object is of a particular type (class type or interface type).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instanceof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operator is written as: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IN" sz="2000" dirty="0" smtClean="0">
                <a:effectLst/>
                <a:latin typeface="Times New Roman" pitchFamily="18" charset="0"/>
                <a:cs typeface="Times New Roman" pitchFamily="18" charset="0"/>
              </a:rPr>
              <a:t> reference variable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0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instanceof</a:t>
            </a:r>
            <a:r>
              <a:rPr lang="en-IN" sz="20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(class/interface</a:t>
            </a:r>
            <a:r>
              <a:rPr lang="en-IN" sz="2000" dirty="0" smtClean="0">
                <a:effectLst/>
                <a:latin typeface="Times New Roman" pitchFamily="18" charset="0"/>
                <a:cs typeface="Times New Roman" pitchFamily="18" charset="0"/>
              </a:rPr>
              <a:t> type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object referred by the variable on the left side of the operator passes the IS-A check for the class/interface type on the right side, then the result will be true.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188888"/>
            <a:ext cx="6680200" cy="431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Operators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2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3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Precedence of Java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 marL="0" indent="0"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Operator precedence determines the grouping of terms in an expression. This affects how an expression is evaluated. Certain operators have higher precedence than others; for example, the multiplication operator has higher precedence than the addition operator: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 example, x = 7 + 3 * 2; here x is assigned 13, not 20 because operator * has higher precedence than +, so it first gets multiplied with 3*2 and then adds into 7.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Here, operators with the highest precedence appear at the top of the table, those with the lowest appear at the bottom. Within an expression, higher precedence operators will be evaluated first.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152400"/>
            <a:ext cx="6680200" cy="431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Operators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10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23924"/>
              </p:ext>
            </p:extLst>
          </p:nvPr>
        </p:nvGraphicFramePr>
        <p:xfrm>
          <a:off x="539553" y="116626"/>
          <a:ext cx="8136903" cy="6624742"/>
        </p:xfrm>
        <a:graphic>
          <a:graphicData uri="http://schemas.openxmlformats.org/drawingml/2006/table">
            <a:tbl>
              <a:tblPr/>
              <a:tblGrid>
                <a:gridCol w="2334223"/>
                <a:gridCol w="3501335"/>
                <a:gridCol w="2301345"/>
              </a:tblGrid>
              <a:tr h="424355">
                <a:tc>
                  <a:txBody>
                    <a:bodyPr/>
                    <a:lstStyle/>
                    <a:p>
                      <a:pPr algn="l" fontAlgn="t"/>
                      <a:r>
                        <a:rPr lang="en-IN" sz="1900" dirty="0">
                          <a:effectLst/>
                        </a:rPr>
                        <a:t>Category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900">
                          <a:effectLst/>
                        </a:rPr>
                        <a:t>Operator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900" dirty="0">
                          <a:effectLst/>
                        </a:rPr>
                        <a:t>Associativity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24355"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Postfix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() [] . (dot operator)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 dirty="0">
                          <a:effectLst/>
                        </a:rPr>
                        <a:t>Left </a:t>
                      </a:r>
                      <a:r>
                        <a:rPr lang="en-IN" sz="1900" dirty="0" smtClean="0">
                          <a:effectLst/>
                        </a:rPr>
                        <a:t>to right</a:t>
                      </a:r>
                      <a:r>
                        <a:rPr lang="en-IN" sz="1900" dirty="0">
                          <a:effectLst/>
                        </a:rPr>
                        <a:t>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55"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Unary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++ - - ! ~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Right to left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55"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Multiplicative 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 dirty="0">
                          <a:effectLst/>
                        </a:rPr>
                        <a:t>* / %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Left to right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55"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Additive 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+ -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Left to right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55">
                <a:tc>
                  <a:txBody>
                    <a:bodyPr/>
                    <a:lstStyle/>
                    <a:p>
                      <a:pPr fontAlgn="t"/>
                      <a:r>
                        <a:rPr lang="en-IN" sz="1900" dirty="0">
                          <a:effectLst/>
                        </a:rPr>
                        <a:t>Shift 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&gt;&gt; &gt;&gt;&gt; &lt;&lt; 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Left to right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55">
                <a:tc>
                  <a:txBody>
                    <a:bodyPr/>
                    <a:lstStyle/>
                    <a:p>
                      <a:pPr fontAlgn="t"/>
                      <a:r>
                        <a:rPr lang="en-IN" sz="1900" dirty="0">
                          <a:effectLst/>
                        </a:rPr>
                        <a:t>Relational 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&gt; &gt;= &lt; &lt;= 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Left to right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55">
                <a:tc>
                  <a:txBody>
                    <a:bodyPr/>
                    <a:lstStyle/>
                    <a:p>
                      <a:pPr fontAlgn="t"/>
                      <a:r>
                        <a:rPr lang="en-IN" sz="1900" dirty="0">
                          <a:effectLst/>
                        </a:rPr>
                        <a:t>Equality 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== !=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Left to right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55">
                <a:tc>
                  <a:txBody>
                    <a:bodyPr/>
                    <a:lstStyle/>
                    <a:p>
                      <a:pPr fontAlgn="t"/>
                      <a:r>
                        <a:rPr lang="en-IN" sz="1900" dirty="0">
                          <a:effectLst/>
                        </a:rPr>
                        <a:t>Bitwise AND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&amp;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Left to right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55"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Bitwise XOR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^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 dirty="0">
                          <a:effectLst/>
                        </a:rPr>
                        <a:t>Left to right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55"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Bitwise OR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|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Left to right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55"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Logical AND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 dirty="0">
                          <a:effectLst/>
                        </a:rPr>
                        <a:t>&amp;&amp;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Left to right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55"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Logical OR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 dirty="0">
                          <a:effectLst/>
                        </a:rPr>
                        <a:t>||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Left to right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55"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Conditional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 dirty="0">
                          <a:effectLst/>
                        </a:rPr>
                        <a:t>?: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>
                          <a:effectLst/>
                        </a:rPr>
                        <a:t>Right to left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772">
                <a:tc>
                  <a:txBody>
                    <a:bodyPr/>
                    <a:lstStyle/>
                    <a:p>
                      <a:pPr fontAlgn="t"/>
                      <a:r>
                        <a:rPr lang="en-IN" sz="1900" dirty="0">
                          <a:effectLst/>
                        </a:rPr>
                        <a:t>Assignment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 dirty="0">
                          <a:effectLst/>
                        </a:rPr>
                        <a:t>= += -= *= /= %= &gt;&gt;= &lt;&lt;= &amp;= ^= |= 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900" dirty="0">
                          <a:effectLst/>
                        </a:rPr>
                        <a:t>Right to left</a:t>
                      </a:r>
                    </a:p>
                  </a:txBody>
                  <a:tcPr marL="32797" marR="32797" marT="32797" marB="327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97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188888"/>
            <a:ext cx="6680200" cy="431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Java Operators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838200"/>
            <a:ext cx="9036495" cy="50783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Assignment Operators   		  =  </a:t>
            </a:r>
            <a:endParaRPr lang="en-US" sz="1800" dirty="0" smtClean="0">
              <a:solidFill>
                <a:schemeClr val="accent2"/>
              </a:solidFill>
              <a:latin typeface="Arial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accent2"/>
              </a:solidFill>
              <a:latin typeface="Arial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 Arithmetic Operators   		  -     +	</a:t>
            </a:r>
            <a:r>
              <a:rPr lang="en-US" sz="1800" dirty="0" smtClean="0">
                <a:solidFill>
                  <a:schemeClr val="accent2"/>
                </a:solidFill>
                <a:latin typeface="Arial" charset="0"/>
              </a:rPr>
              <a:t>   *</a:t>
            </a: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	/	%	</a:t>
            </a:r>
            <a:r>
              <a:rPr lang="en-US" sz="1800" dirty="0" smtClean="0">
                <a:solidFill>
                  <a:schemeClr val="accent2"/>
                </a:solidFill>
                <a:latin typeface="Arial" charset="0"/>
              </a:rPr>
              <a:t>++           --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</a:rPr>
              <a:t> </a:t>
            </a:r>
            <a:endParaRPr lang="en-US" sz="1800" dirty="0">
              <a:solidFill>
                <a:schemeClr val="accent2"/>
              </a:solidFill>
              <a:latin typeface="Arial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 Relational Operators 	  	  &gt;  </a:t>
            </a:r>
            <a:r>
              <a:rPr lang="en-US" sz="1800" dirty="0" smtClean="0">
                <a:solidFill>
                  <a:schemeClr val="accent2"/>
                </a:solidFill>
                <a:latin typeface="Arial" charset="0"/>
              </a:rPr>
              <a:t>   &lt;</a:t>
            </a: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	</a:t>
            </a:r>
            <a:r>
              <a:rPr lang="en-US" sz="1800" dirty="0" smtClean="0">
                <a:solidFill>
                  <a:schemeClr val="accent2"/>
                </a:solidFill>
                <a:latin typeface="Arial" charset="0"/>
              </a:rPr>
              <a:t>  &gt;=</a:t>
            </a: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	&lt;=	==	!=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accent2"/>
              </a:solidFill>
              <a:latin typeface="Arial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 Logical Operators 		  &amp;&amp;	</a:t>
            </a:r>
            <a:r>
              <a:rPr lang="en-US" sz="1800" dirty="0" smtClean="0">
                <a:solidFill>
                  <a:schemeClr val="accent2"/>
                </a:solidFill>
                <a:latin typeface="Arial" charset="0"/>
              </a:rPr>
              <a:t>||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	</a:t>
            </a:r>
            <a:r>
              <a:rPr lang="en-US" sz="1800" dirty="0" smtClean="0">
                <a:solidFill>
                  <a:schemeClr val="accent2"/>
                </a:solidFill>
                <a:latin typeface="Arial" charset="0"/>
              </a:rPr>
              <a:t>!</a:t>
            </a:r>
            <a:endParaRPr lang="en-US" sz="1800" dirty="0">
              <a:solidFill>
                <a:schemeClr val="accent2"/>
              </a:solidFill>
              <a:latin typeface="Arial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 Bit wise Operator 		  &amp;     |	</a:t>
            </a:r>
            <a:r>
              <a:rPr lang="en-US" sz="1800" dirty="0" smtClean="0">
                <a:solidFill>
                  <a:schemeClr val="accent2"/>
                </a:solidFill>
                <a:latin typeface="Arial" charset="0"/>
              </a:rPr>
              <a:t>     ^</a:t>
            </a: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	&gt;&gt;	</a:t>
            </a:r>
            <a:r>
              <a:rPr lang="en-US" sz="1800" dirty="0" smtClean="0">
                <a:solidFill>
                  <a:schemeClr val="accent2"/>
                </a:solidFill>
                <a:latin typeface="Arial" charset="0"/>
              </a:rPr>
              <a:t>&lt;&lt;  	&gt;&gt;&gt; </a:t>
            </a: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 </a:t>
            </a:r>
            <a:endParaRPr lang="en-US" sz="1800" dirty="0" smtClean="0">
              <a:solidFill>
                <a:schemeClr val="accent2"/>
              </a:solidFill>
              <a:latin typeface="Arial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Compound Assignment Operators   +=	-=	*=	/=	%=	 				 &lt;&lt;=	&gt;&gt;=	&gt;&gt;&gt;=  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accent2"/>
              </a:solidFill>
              <a:latin typeface="Arial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Arial" charset="0"/>
              </a:rPr>
              <a:t>Conditional </a:t>
            </a: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Operator   		 ?: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dirty="0" smtClean="0">
              <a:solidFill>
                <a:schemeClr val="accent2"/>
              </a:solidFill>
              <a:latin typeface="Arial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Arial" charset="0"/>
              </a:rPr>
              <a:t>Instanceof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 Operator</a:t>
            </a:r>
            <a:endParaRPr lang="en-US" sz="1800" dirty="0">
              <a:solidFill>
                <a:schemeClr val="accent2"/>
              </a:solidFill>
              <a:latin typeface="Arial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rgbClr val="333333"/>
              </a:solidFill>
              <a:latin typeface="Arial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333333"/>
                </a:solidFill>
                <a:latin typeface="Arial" charset="0"/>
              </a:rPr>
              <a:t>			</a:t>
            </a:r>
            <a:endParaRPr lang="en-US" sz="18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9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07681"/>
              </p:ext>
            </p:extLst>
          </p:nvPr>
        </p:nvGraphicFramePr>
        <p:xfrm>
          <a:off x="1695450" y="2636912"/>
          <a:ext cx="6692974" cy="1371600"/>
        </p:xfrm>
        <a:graphic>
          <a:graphicData uri="http://schemas.openxmlformats.org/drawingml/2006/table">
            <a:tbl>
              <a:tblPr/>
              <a:tblGrid>
                <a:gridCol w="1000876"/>
                <a:gridCol w="5692098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 smtClean="0">
                          <a:effectLst/>
                        </a:rPr>
                        <a:t>=</a:t>
                      </a:r>
                      <a:endParaRPr lang="en-IN" sz="20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 smtClean="0">
                          <a:solidFill>
                            <a:srgbClr val="000000"/>
                          </a:solidFill>
                          <a:effectLst/>
                        </a:rPr>
                        <a:t>Simple 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assignment operator, Assigns values from right side operands to left side operand.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Example:</a:t>
                      </a:r>
                      <a:r>
                        <a:rPr lang="en-IN" sz="2000" dirty="0">
                          <a:effectLst/>
                        </a:rPr>
                        <a:t> C = A + </a:t>
                      </a:r>
                      <a:r>
                        <a:rPr lang="en-IN" sz="2000" dirty="0" smtClean="0">
                          <a:effectLst/>
                        </a:rPr>
                        <a:t>B; // </a:t>
                      </a:r>
                      <a:r>
                        <a:rPr lang="en-IN" sz="2000" dirty="0">
                          <a:effectLst/>
                        </a:rPr>
                        <a:t>will assign value of A + B into </a:t>
                      </a:r>
                      <a:r>
                        <a:rPr lang="en-IN" sz="2000" dirty="0" smtClean="0">
                          <a:effectLst/>
                        </a:rPr>
                        <a:t>C</a:t>
                      </a:r>
                    </a:p>
                    <a:p>
                      <a:pPr fontAlgn="t"/>
                      <a:r>
                        <a:rPr lang="en-IN" sz="2000" dirty="0" smtClean="0">
                          <a:effectLst/>
                        </a:rPr>
                        <a:t>                  X=C;</a:t>
                      </a:r>
                      <a:endParaRPr lang="en-IN" sz="20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24744"/>
            <a:ext cx="6680200" cy="431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Java Operators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Assignment</a:t>
            </a:r>
            <a:r>
              <a:rPr lang="en-US" altLang="ko-KR" sz="3300" dirty="0" smtClean="0">
                <a:latin typeface="Times New Roman" pitchFamily="18" charset="0"/>
                <a:cs typeface="Times New Roman" pitchFamily="18" charset="0"/>
              </a:rPr>
              <a:t> Operators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4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Arithmetic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operators are used in mathematical expressions in the same way that they are used in algebra.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table lists the arithmetic operators: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Assume integer variable A holds 10 and variable B holds 20, then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152400"/>
            <a:ext cx="6680200" cy="431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Java Operators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10444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6018"/>
              </p:ext>
            </p:extLst>
          </p:nvPr>
        </p:nvGraphicFramePr>
        <p:xfrm>
          <a:off x="683568" y="404664"/>
          <a:ext cx="7776864" cy="6182000"/>
        </p:xfrm>
        <a:graphic>
          <a:graphicData uri="http://schemas.openxmlformats.org/drawingml/2006/table">
            <a:tbl>
              <a:tblPr/>
              <a:tblGrid>
                <a:gridCol w="1057049"/>
                <a:gridCol w="6719815"/>
              </a:tblGrid>
              <a:tr h="2545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SR.NO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Operator and Example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8181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+ ( Addition )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Adds values on either side of the operator</a:t>
                      </a:r>
                    </a:p>
                    <a:p>
                      <a:pPr algn="just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Example: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 A + B will give 30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45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- ( Subtraction )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Subtracts right hand operand from left hand operand</a:t>
                      </a:r>
                    </a:p>
                    <a:p>
                      <a:pPr algn="just" fontAlgn="t"/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</a:rPr>
                        <a:t>Example: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 A - B will give -10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45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* ( Multiplication )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Multiplies values on either side of the operator</a:t>
                      </a:r>
                    </a:p>
                    <a:p>
                      <a:pPr algn="just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Example: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 A * B will give 200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452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4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/ (Division)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Divides left hand operand by right hand operand</a:t>
                      </a:r>
                    </a:p>
                    <a:p>
                      <a:pPr algn="just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Example: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 B / A will give 2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087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% (Modulus)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Divides left hand operand by right hand operand and returns remainder</a:t>
                      </a:r>
                    </a:p>
                    <a:p>
                      <a:pPr algn="just" fontAlgn="t"/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</a:rPr>
                        <a:t>Example: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 B % A will give 0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81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++ (Increment)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Increases the value of operand by 1</a:t>
                      </a:r>
                    </a:p>
                    <a:p>
                      <a:pPr fontAlgn="t"/>
                      <a:r>
                        <a:rPr lang="en-IN" sz="2000" b="1">
                          <a:effectLst/>
                        </a:rPr>
                        <a:t>Example:</a:t>
                      </a:r>
                      <a:r>
                        <a:rPr lang="en-IN" sz="2000">
                          <a:effectLst/>
                        </a:rPr>
                        <a:t> B++ gives 21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81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7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-- ( Decrement )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Decreases the value of operand by 1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Example:</a:t>
                      </a:r>
                      <a:r>
                        <a:rPr lang="en-IN" sz="2000" dirty="0">
                          <a:effectLst/>
                        </a:rPr>
                        <a:t> B-- gives 19</a:t>
                      </a:r>
                    </a:p>
                  </a:txBody>
                  <a:tcPr marL="39982" marR="39982" marT="39982" marB="39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02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Relational Operators</a:t>
            </a:r>
          </a:p>
          <a:p>
            <a:pPr>
              <a:lnSpc>
                <a:spcPct val="80000"/>
              </a:lnSpc>
            </a:pPr>
            <a:endParaRPr lang="en-US" altLang="ko-KR" sz="20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==			Equal to</a:t>
            </a: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!=			Not Equal to</a:t>
            </a: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			Greater than</a:t>
            </a: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			Lesser than</a:t>
            </a: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&gt;=			Greater than or equal to</a:t>
            </a: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&lt;=			Less than or equal to</a:t>
            </a:r>
          </a:p>
          <a:p>
            <a:pPr>
              <a:lnSpc>
                <a:spcPct val="80000"/>
              </a:lnSpc>
            </a:pPr>
            <a:endParaRPr lang="en-US" altLang="ko-KR" sz="20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outcome of relational operators is a Boolean value.  The relational operators are most frequently used in the expressions that control the if statement and the various loop statements.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152400"/>
            <a:ext cx="6680200" cy="431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Java Operators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56467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86863"/>
              </p:ext>
            </p:extLst>
          </p:nvPr>
        </p:nvGraphicFramePr>
        <p:xfrm>
          <a:off x="124092" y="254246"/>
          <a:ext cx="8856984" cy="6326518"/>
        </p:xfrm>
        <a:graphic>
          <a:graphicData uri="http://schemas.openxmlformats.org/drawingml/2006/table">
            <a:tbl>
              <a:tblPr/>
              <a:tblGrid>
                <a:gridCol w="720080"/>
                <a:gridCol w="8136904"/>
              </a:tblGrid>
              <a:tr h="21247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SR.NO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 and Description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58819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== (equal to)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Checks if the values of two operands are equal or not, if yes then condition becomes true.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Example:</a:t>
                      </a:r>
                      <a:r>
                        <a:rPr lang="en-IN" sz="2000" dirty="0">
                          <a:effectLst/>
                        </a:rPr>
                        <a:t> (A == B) is not true.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407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!= (not equal to)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  <a:p>
                      <a:pPr algn="just" fontAlgn="t"/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</a:rPr>
                        <a:t>Example: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 (A != B) is true.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407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&gt; (greater than)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Example:</a:t>
                      </a:r>
                      <a:r>
                        <a:rPr lang="en-IN" sz="2000" dirty="0">
                          <a:effectLst/>
                        </a:rPr>
                        <a:t> (A &gt; B) is not true.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407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&lt; (less than)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  <a:p>
                      <a:pPr fontAlgn="t"/>
                      <a:r>
                        <a:rPr lang="en-IN" sz="2000" b="1">
                          <a:effectLst/>
                        </a:rPr>
                        <a:t>Example:</a:t>
                      </a:r>
                      <a:r>
                        <a:rPr lang="en-IN" sz="2000">
                          <a:effectLst/>
                        </a:rPr>
                        <a:t> (A &lt; B) is true.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994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&gt;= (greater than or equal to)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  <a:p>
                      <a:pPr fontAlgn="t"/>
                      <a:r>
                        <a:rPr lang="en-IN" sz="2000" b="1">
                          <a:effectLst/>
                        </a:rPr>
                        <a:t>Example</a:t>
                      </a:r>
                      <a:r>
                        <a:rPr lang="en-IN" sz="2000">
                          <a:effectLst/>
                        </a:rPr>
                        <a:t> (A &gt;= B) is not true.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994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&lt;= (less than or equal to)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</a:t>
                      </a:r>
                      <a:r>
                        <a:rPr lang="en-IN" sz="2000" dirty="0">
                          <a:effectLst/>
                        </a:rPr>
                        <a:t>(A &lt;= B) is true.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12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36815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Boolean Logical operators</a:t>
            </a: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They operate only on </a:t>
            </a:r>
            <a:r>
              <a:rPr lang="en-US" altLang="ko-KR" sz="20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operands.  They combine two </a:t>
            </a:r>
            <a:r>
              <a:rPr lang="en-US" altLang="ko-KR" sz="20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values to form a resultant </a:t>
            </a:r>
            <a:r>
              <a:rPr lang="en-US" altLang="ko-KR" sz="20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boolean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value.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152400"/>
            <a:ext cx="6680200" cy="431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Java Operators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16366"/>
              </p:ext>
            </p:extLst>
          </p:nvPr>
        </p:nvGraphicFramePr>
        <p:xfrm>
          <a:off x="395536" y="2420888"/>
          <a:ext cx="8352927" cy="3805400"/>
        </p:xfrm>
        <a:graphic>
          <a:graphicData uri="http://schemas.openxmlformats.org/drawingml/2006/table">
            <a:tbl>
              <a:tblPr/>
              <a:tblGrid>
                <a:gridCol w="1152127"/>
                <a:gridCol w="7200800"/>
              </a:tblGrid>
              <a:tr h="29697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56575" marR="56575" marT="56575" marB="56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</a:p>
                  </a:txBody>
                  <a:tcPr marL="56575" marR="56575" marT="56575" marB="56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2124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56575" marR="56575" marT="56575" marB="56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effectLst/>
                        </a:rPr>
                        <a:t>&amp;&amp; (logical and)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Called Logical AND operator. If both the operands are non-zero, then the condition becomes true.</a:t>
                      </a:r>
                    </a:p>
                    <a:p>
                      <a:pPr fontAlgn="t"/>
                      <a:r>
                        <a:rPr lang="en-IN" sz="2000" b="1">
                          <a:effectLst/>
                        </a:rPr>
                        <a:t>Example</a:t>
                      </a:r>
                      <a:r>
                        <a:rPr lang="en-IN" sz="2000">
                          <a:effectLst/>
                        </a:rPr>
                        <a:t> (A &amp;&amp; B) is false.</a:t>
                      </a:r>
                    </a:p>
                  </a:txBody>
                  <a:tcPr marL="56575" marR="56575" marT="56575" marB="56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24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56575" marR="56575" marT="56575" marB="56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|| (logical or)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Called Logical OR Operator. If any of the two operands are non-zero, then the condition becomes true.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</a:t>
                      </a:r>
                      <a:r>
                        <a:rPr lang="en-IN" sz="2000" dirty="0">
                          <a:effectLst/>
                        </a:rPr>
                        <a:t> (A || B) is true.</a:t>
                      </a:r>
                    </a:p>
                  </a:txBody>
                  <a:tcPr marL="56575" marR="56575" marT="56575" marB="56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768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56575" marR="56575" marT="56575" marB="56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! (logical not)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  <a:p>
                      <a:pPr fontAlgn="t"/>
                      <a:r>
                        <a:rPr lang="en-IN" sz="2000" b="1" dirty="0">
                          <a:effectLst/>
                        </a:rPr>
                        <a:t>Example</a:t>
                      </a:r>
                      <a:r>
                        <a:rPr lang="en-IN" sz="2000" dirty="0">
                          <a:effectLst/>
                        </a:rPr>
                        <a:t> !(A &amp;&amp; B) is true.</a:t>
                      </a:r>
                    </a:p>
                  </a:txBody>
                  <a:tcPr marL="56575" marR="56575" marT="56575" marB="565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52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Java defines several bitwise operators, which can be applied to the integer types, long,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short, char, and byte.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Bitwise operator works on bits and performs bit-by-bit operation. Assume if a = 60; and b = 13; now in binary format they will be as follows: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0011 1100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b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0000 1101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a&amp;b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0000 1100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a|b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0011 1101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a^b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0011 0001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~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  = 1100 0011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following table lists the bitwise operators: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Assume integer variable A holds 60 and variable B holds 13 then: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152400"/>
            <a:ext cx="6680200" cy="431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Operators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4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1346</Words>
  <Application>Microsoft Office PowerPoint</Application>
  <PresentationFormat>On-screen Show (4:3)</PresentationFormat>
  <Paragraphs>248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Java Operators (Contd…)</vt:lpstr>
      <vt:lpstr>Java Operators (Contd…)  Assignment Operators</vt:lpstr>
      <vt:lpstr>Java Operators (Contd…)</vt:lpstr>
      <vt:lpstr>PowerPoint Presentation</vt:lpstr>
      <vt:lpstr>Java Operators (Contd…)</vt:lpstr>
      <vt:lpstr>PowerPoint Presentation</vt:lpstr>
      <vt:lpstr>Java Operators (Contd…)</vt:lpstr>
      <vt:lpstr>Java Operators (Contd…)</vt:lpstr>
      <vt:lpstr>PowerPoint Presentation</vt:lpstr>
      <vt:lpstr>PowerPoint Presentation</vt:lpstr>
      <vt:lpstr>Java Operators (Contd…)</vt:lpstr>
      <vt:lpstr>Java Operators (Contd…)</vt:lpstr>
      <vt:lpstr>Java Operators (Contd…)</vt:lpstr>
      <vt:lpstr>Java Operators (Contd…)</vt:lpstr>
      <vt:lpstr>Java Operators (Contd…)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Shalmika</dc:creator>
  <cp:lastModifiedBy>Shalmika</cp:lastModifiedBy>
  <cp:revision>7</cp:revision>
  <dcterms:created xsi:type="dcterms:W3CDTF">2016-03-25T04:53:22Z</dcterms:created>
  <dcterms:modified xsi:type="dcterms:W3CDTF">2016-03-25T05:56:13Z</dcterms:modified>
</cp:coreProperties>
</file>