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96531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81606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62823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60968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8505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58988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C6C6D3-F10F-4CE3-97D8-515B63976BD9}" type="datetimeFigureOut">
              <a:rPr lang="en-IN" smtClean="0"/>
              <a:t>25-03-2016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27989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C6C6D3-F10F-4CE3-97D8-515B63976BD9}" type="datetimeFigureOut">
              <a:rPr lang="en-IN" smtClean="0"/>
              <a:t>25-03-2016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3639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6C6D3-F10F-4CE3-97D8-515B63976BD9}" type="datetimeFigureOut">
              <a:rPr lang="en-IN" smtClean="0"/>
              <a:t>25-03-2016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2982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92711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60198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6C6D3-F10F-4CE3-97D8-515B63976BD9}" type="datetimeFigureOut">
              <a:rPr lang="en-IN" smtClean="0"/>
              <a:t>25-03-2016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2EA9A-8127-4512-91FA-05A230F9A113}" type="slidenum">
              <a:rPr lang="en-IN" smtClean="0"/>
              <a:t>‹#›</a:t>
            </a:fld>
            <a:endParaRPr lang="en-IN"/>
          </a:p>
        </p:txBody>
      </p:sp>
    </p:spTree>
    <p:extLst>
      <p:ext uri="{BB962C8B-B14F-4D97-AF65-F5344CB8AC3E}">
        <p14:creationId xmlns:p14="http://schemas.microsoft.com/office/powerpoint/2010/main" val="179521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Looping Control</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Java has very flexible three looping mechanisms. You can use one of the following three loops:</a:t>
            </a:r>
          </a:p>
          <a:p>
            <a:pPr marL="0" indent="0">
              <a:buNone/>
            </a:pPr>
            <a:r>
              <a:rPr lang="en-IN" sz="2000" dirty="0">
                <a:latin typeface="Times New Roman" pitchFamily="18" charset="0"/>
                <a:cs typeface="Times New Roman" pitchFamily="18" charset="0"/>
              </a:rPr>
              <a:t>• while Loop</a:t>
            </a:r>
          </a:p>
          <a:p>
            <a:pPr marL="0" indent="0">
              <a:buNone/>
            </a:pPr>
            <a:r>
              <a:rPr lang="en-IN" sz="2000" dirty="0">
                <a:latin typeface="Times New Roman" pitchFamily="18" charset="0"/>
                <a:cs typeface="Times New Roman" pitchFamily="18" charset="0"/>
              </a:rPr>
              <a:t>• do...while Loop</a:t>
            </a:r>
          </a:p>
          <a:p>
            <a:pPr marL="0" indent="0">
              <a:buNone/>
            </a:pPr>
            <a:r>
              <a:rPr lang="en-IN" sz="2000" dirty="0">
                <a:latin typeface="Times New Roman" pitchFamily="18" charset="0"/>
                <a:cs typeface="Times New Roman" pitchFamily="18" charset="0"/>
              </a:rPr>
              <a:t>• for Loop</a:t>
            </a:r>
          </a:p>
        </p:txBody>
      </p:sp>
    </p:spTree>
    <p:extLst>
      <p:ext uri="{BB962C8B-B14F-4D97-AF65-F5344CB8AC3E}">
        <p14:creationId xmlns:p14="http://schemas.microsoft.com/office/powerpoint/2010/main" val="348315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651304" cy="6120680"/>
          </a:xfrm>
        </p:spPr>
        <p:txBody>
          <a:bodyPr>
            <a:noAutofit/>
          </a:bodyPr>
          <a:lstStyle/>
          <a:p>
            <a:pPr marL="0" indent="0">
              <a:buNone/>
            </a:pPr>
            <a:r>
              <a:rPr lang="en-IN" sz="2000" b="1" dirty="0" smtClean="0">
                <a:latin typeface="Times New Roman" pitchFamily="18" charset="0"/>
                <a:cs typeface="Times New Roman" pitchFamily="18" charset="0"/>
              </a:rPr>
              <a:t>The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can be followed by an optional </a:t>
            </a:r>
            <a:r>
              <a:rPr lang="en-IN" sz="2000" i="1" dirty="0">
                <a:latin typeface="Times New Roman" pitchFamily="18" charset="0"/>
                <a:cs typeface="Times New Roman" pitchFamily="18" charset="0"/>
              </a:rPr>
              <a:t>else if...else </a:t>
            </a:r>
            <a:r>
              <a:rPr lang="en-IN" sz="2000" dirty="0">
                <a:latin typeface="Times New Roman" pitchFamily="18" charset="0"/>
                <a:cs typeface="Times New Roman" pitchFamily="18" charset="0"/>
              </a:rPr>
              <a:t>statement, which is very useful to test various </a:t>
            </a:r>
            <a:r>
              <a:rPr lang="en-IN" sz="2000" dirty="0" smtClean="0">
                <a:latin typeface="Times New Roman" pitchFamily="18" charset="0"/>
                <a:cs typeface="Times New Roman" pitchFamily="18" charset="0"/>
              </a:rPr>
              <a:t>conditions using </a:t>
            </a:r>
            <a:r>
              <a:rPr lang="en-IN" sz="2000" dirty="0">
                <a:latin typeface="Times New Roman" pitchFamily="18" charset="0"/>
                <a:cs typeface="Times New Roman" pitchFamily="18" charset="0"/>
              </a:rPr>
              <a:t>single if...else if </a:t>
            </a:r>
            <a:r>
              <a:rPr lang="en-IN" sz="2000" dirty="0" smtClean="0">
                <a:latin typeface="Times New Roman" pitchFamily="18" charset="0"/>
                <a:cs typeface="Times New Roman" pitchFamily="18" charset="0"/>
              </a:rPr>
              <a:t>statement. When </a:t>
            </a:r>
            <a:r>
              <a:rPr lang="en-IN" sz="2000" dirty="0">
                <a:latin typeface="Times New Roman" pitchFamily="18" charset="0"/>
                <a:cs typeface="Times New Roman" pitchFamily="18" charset="0"/>
              </a:rPr>
              <a:t>using if, else if , else statements there are few points to keep in mind</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if can have zero or one else's and it must come after any else </a:t>
            </a:r>
            <a:r>
              <a:rPr lang="en-IN" sz="2000" dirty="0" smtClean="0">
                <a:latin typeface="Times New Roman" pitchFamily="18" charset="0"/>
                <a:cs typeface="Times New Roman" pitchFamily="18" charset="0"/>
              </a:rPr>
              <a:t>if's.</a:t>
            </a:r>
          </a:p>
          <a:p>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if can have zero to many else if's and they must come before the </a:t>
            </a:r>
            <a:r>
              <a:rPr lang="en-IN" sz="2000" dirty="0" smtClean="0">
                <a:latin typeface="Times New Roman" pitchFamily="18" charset="0"/>
                <a:cs typeface="Times New Roman" pitchFamily="18" charset="0"/>
              </a:rPr>
              <a:t>else.</a:t>
            </a:r>
          </a:p>
          <a:p>
            <a:r>
              <a:rPr lang="en-IN" sz="2000" dirty="0" smtClean="0">
                <a:latin typeface="Times New Roman" pitchFamily="18" charset="0"/>
                <a:cs typeface="Times New Roman" pitchFamily="18" charset="0"/>
              </a:rPr>
              <a:t>Once </a:t>
            </a:r>
            <a:r>
              <a:rPr lang="en-IN" sz="2000" dirty="0">
                <a:latin typeface="Times New Roman" pitchFamily="18" charset="0"/>
                <a:cs typeface="Times New Roman" pitchFamily="18" charset="0"/>
              </a:rPr>
              <a:t>an else if succeeds, none of the remaining else if's or else's will be tested.</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if(Boolean_expression1</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1 is true</a:t>
            </a:r>
          </a:p>
          <a:p>
            <a:pPr marL="0" indent="0">
              <a:buNone/>
            </a:pP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elseif</a:t>
            </a:r>
            <a:r>
              <a:rPr lang="en-IN" sz="2000" dirty="0">
                <a:latin typeface="Times New Roman" pitchFamily="18" charset="0"/>
                <a:cs typeface="Times New Roman" pitchFamily="18" charset="0"/>
              </a:rPr>
              <a:t>(Boolean_expression2){</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2 is true</a:t>
            </a:r>
          </a:p>
          <a:p>
            <a:pPr marL="0" indent="0">
              <a:buNone/>
            </a:pP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elseif</a:t>
            </a:r>
            <a:r>
              <a:rPr lang="en-IN" sz="2000" dirty="0">
                <a:latin typeface="Times New Roman" pitchFamily="18" charset="0"/>
                <a:cs typeface="Times New Roman" pitchFamily="18" charset="0"/>
              </a:rPr>
              <a:t>(Boolean_expression3</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3 is </a:t>
            </a:r>
            <a:r>
              <a:rPr lang="en-IN" sz="2000" dirty="0" smtClean="0">
                <a:latin typeface="Times New Roman" pitchFamily="18" charset="0"/>
                <a:cs typeface="Times New Roman" pitchFamily="18" charset="0"/>
              </a:rPr>
              <a:t>true</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else{</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none of the above condition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511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5361459"/>
          </a:xfrm>
        </p:spPr>
        <p:txBody>
          <a:bodyPr>
            <a:normAutofit/>
          </a:bodyPr>
          <a:lstStyle/>
          <a:p>
            <a:pPr marL="0" indent="0">
              <a:buNone/>
            </a:pPr>
            <a:r>
              <a:rPr lang="en-IN" sz="2000" b="1" dirty="0" smtClean="0">
                <a:latin typeface="Times New Roman" pitchFamily="18" charset="0"/>
                <a:cs typeface="Times New Roman" pitchFamily="18" charset="0"/>
              </a:rPr>
              <a:t>Nested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It is always legal to nest if-else statements which means you can use one if or else if statement inside another if </a:t>
            </a:r>
            <a:r>
              <a:rPr lang="en-IN" sz="2000" dirty="0" smtClean="0">
                <a:latin typeface="Times New Roman" pitchFamily="18" charset="0"/>
                <a:cs typeface="Times New Roman" pitchFamily="18" charset="0"/>
              </a:rPr>
              <a:t>or else </a:t>
            </a:r>
            <a:r>
              <a:rPr lang="en-IN" sz="2000" dirty="0">
                <a:latin typeface="Times New Roman" pitchFamily="18" charset="0"/>
                <a:cs typeface="Times New Roman" pitchFamily="18" charset="0"/>
              </a:rPr>
              <a:t>if statement.</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if(Boolean_expression1</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1 is true</a:t>
            </a:r>
          </a:p>
          <a:p>
            <a:pPr marL="0" indent="0">
              <a:buNone/>
            </a:pPr>
            <a:r>
              <a:rPr lang="en-IN" sz="2000" dirty="0" smtClean="0">
                <a:latin typeface="Times New Roman" pitchFamily="18" charset="0"/>
                <a:cs typeface="Times New Roman" pitchFamily="18" charset="0"/>
              </a:rPr>
              <a:t>		if(Boolean_expression2</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2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You can nest </a:t>
            </a:r>
            <a:r>
              <a:rPr lang="en-IN" sz="2000" i="1" dirty="0">
                <a:latin typeface="Times New Roman" pitchFamily="18" charset="0"/>
                <a:cs typeface="Times New Roman" pitchFamily="18" charset="0"/>
              </a:rPr>
              <a:t>else if...else </a:t>
            </a:r>
            <a:r>
              <a:rPr lang="en-IN" sz="2000" dirty="0">
                <a:latin typeface="Times New Roman" pitchFamily="18" charset="0"/>
                <a:cs typeface="Times New Roman" pitchFamily="18" charset="0"/>
              </a:rPr>
              <a:t>in the similar way as we have nested </a:t>
            </a:r>
            <a:r>
              <a:rPr lang="en-IN" sz="2000" i="1" dirty="0">
                <a:latin typeface="Times New Roman" pitchFamily="18" charset="0"/>
                <a:cs typeface="Times New Roman" pitchFamily="18" charset="0"/>
              </a:rPr>
              <a:t>if </a:t>
            </a:r>
            <a:r>
              <a:rPr lang="en-IN" sz="2000" dirty="0">
                <a:latin typeface="Times New Roman" pitchFamily="18" charset="0"/>
                <a:cs typeface="Times New Roman" pitchFamily="18" charset="0"/>
              </a:rPr>
              <a:t>statement.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76136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000" b="1" dirty="0" smtClean="0">
                <a:latin typeface="Times New Roman" pitchFamily="18" charset="0"/>
                <a:cs typeface="Times New Roman" pitchFamily="18" charset="0"/>
              </a:rPr>
              <a:t>The switch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a:t>
            </a:r>
            <a:r>
              <a:rPr lang="en-IN" sz="2000" i="1" dirty="0">
                <a:latin typeface="Times New Roman" pitchFamily="18" charset="0"/>
                <a:cs typeface="Times New Roman" pitchFamily="18" charset="0"/>
              </a:rPr>
              <a:t>switch </a:t>
            </a:r>
            <a:r>
              <a:rPr lang="en-IN" sz="2000" dirty="0">
                <a:latin typeface="Times New Roman" pitchFamily="18" charset="0"/>
                <a:cs typeface="Times New Roman" pitchFamily="18" charset="0"/>
              </a:rPr>
              <a:t>statement allows a variable to be tested for equality against a list of values. Each value is called a </a:t>
            </a:r>
            <a:r>
              <a:rPr lang="en-IN" sz="2000" dirty="0" smtClean="0">
                <a:latin typeface="Times New Roman" pitchFamily="18" charset="0"/>
                <a:cs typeface="Times New Roman" pitchFamily="18" charset="0"/>
              </a:rPr>
              <a:t>case, and </a:t>
            </a:r>
            <a:r>
              <a:rPr lang="en-IN" sz="2000" dirty="0">
                <a:latin typeface="Times New Roman" pitchFamily="18" charset="0"/>
                <a:cs typeface="Times New Roman" pitchFamily="18" charset="0"/>
              </a:rPr>
              <a:t>the variable being switched on is checked for each case.</a:t>
            </a:r>
          </a:p>
          <a:p>
            <a:pPr marL="0" indent="0">
              <a:buNone/>
            </a:pPr>
            <a:r>
              <a:rPr lang="en-IN" sz="2000" dirty="0" smtClean="0">
                <a:latin typeface="Times New Roman" pitchFamily="18" charset="0"/>
                <a:cs typeface="Times New Roman" pitchFamily="18" charset="0"/>
              </a:rPr>
              <a:t>Syntax:</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switch(expression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case </a:t>
            </a:r>
            <a:r>
              <a:rPr lang="en-IN" sz="2000" dirty="0">
                <a:latin typeface="Times New Roman" pitchFamily="18" charset="0"/>
                <a:cs typeface="Times New Roman" pitchFamily="18" charset="0"/>
              </a:rPr>
              <a:t>value </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break</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case </a:t>
            </a:r>
            <a:r>
              <a:rPr lang="en-IN" sz="2000" dirty="0">
                <a:latin typeface="Times New Roman" pitchFamily="18" charset="0"/>
                <a:cs typeface="Times New Roman" pitchFamily="18" charset="0"/>
              </a:rPr>
              <a:t>value :</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break</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default:	//</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801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variable used in a switch statement can only be a byte, short,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or </a:t>
            </a:r>
            <a:r>
              <a:rPr lang="en-IN" sz="2000" dirty="0" smtClean="0">
                <a:latin typeface="Times New Roman" pitchFamily="18" charset="0"/>
                <a:cs typeface="Times New Roman" pitchFamily="18" charset="0"/>
              </a:rPr>
              <a:t>char. </a:t>
            </a:r>
          </a:p>
          <a:p>
            <a:r>
              <a:rPr lang="en-IN" sz="2000" dirty="0" smtClean="0">
                <a:latin typeface="Times New Roman" pitchFamily="18" charset="0"/>
                <a:cs typeface="Times New Roman" pitchFamily="18" charset="0"/>
              </a:rPr>
              <a:t>You </a:t>
            </a:r>
            <a:r>
              <a:rPr lang="en-IN" sz="2000" dirty="0">
                <a:latin typeface="Times New Roman" pitchFamily="18" charset="0"/>
                <a:cs typeface="Times New Roman" pitchFamily="18" charset="0"/>
              </a:rPr>
              <a:t>can have any number of case statements within a switch. Each case is followed by the value to </a:t>
            </a:r>
            <a:r>
              <a:rPr lang="en-IN" sz="2000" dirty="0" smtClean="0">
                <a:latin typeface="Times New Roman" pitchFamily="18" charset="0"/>
                <a:cs typeface="Times New Roman" pitchFamily="18" charset="0"/>
              </a:rPr>
              <a:t>be compared </a:t>
            </a:r>
            <a:r>
              <a:rPr lang="en-IN" sz="2000" dirty="0">
                <a:latin typeface="Times New Roman" pitchFamily="18" charset="0"/>
                <a:cs typeface="Times New Roman" pitchFamily="18" charset="0"/>
              </a:rPr>
              <a:t>to and a </a:t>
            </a:r>
            <a:r>
              <a:rPr lang="en-IN" sz="2000" dirty="0" smtClean="0">
                <a:latin typeface="Times New Roman" pitchFamily="18" charset="0"/>
                <a:cs typeface="Times New Roman" pitchFamily="18" charset="0"/>
              </a:rPr>
              <a:t>colon. </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value for a case must be the same data type as the variable in the switch and it must be a constant or </a:t>
            </a:r>
            <a:r>
              <a:rPr lang="en-IN" sz="2000" dirty="0" smtClean="0">
                <a:latin typeface="Times New Roman" pitchFamily="18" charset="0"/>
                <a:cs typeface="Times New Roman" pitchFamily="18" charset="0"/>
              </a:rPr>
              <a:t>a literal. </a:t>
            </a:r>
          </a:p>
          <a:p>
            <a:r>
              <a:rPr lang="en-IN" sz="2000" dirty="0" smtClean="0">
                <a:latin typeface="Times New Roman" pitchFamily="18" charset="0"/>
                <a:cs typeface="Times New Roman" pitchFamily="18" charset="0"/>
              </a:rPr>
              <a:t>When </a:t>
            </a:r>
            <a:r>
              <a:rPr lang="en-IN" sz="2000" dirty="0">
                <a:latin typeface="Times New Roman" pitchFamily="18" charset="0"/>
                <a:cs typeface="Times New Roman" pitchFamily="18" charset="0"/>
              </a:rPr>
              <a:t>the variable being switched on is equal to a case, the statements following that case will execute </a:t>
            </a:r>
            <a:r>
              <a:rPr lang="en-IN" sz="2000" dirty="0" smtClean="0">
                <a:latin typeface="Times New Roman" pitchFamily="18" charset="0"/>
                <a:cs typeface="Times New Roman" pitchFamily="18" charset="0"/>
              </a:rPr>
              <a:t>until a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statement is </a:t>
            </a:r>
            <a:r>
              <a:rPr lang="en-IN" sz="2000" dirty="0" smtClean="0">
                <a:latin typeface="Times New Roman" pitchFamily="18" charset="0"/>
                <a:cs typeface="Times New Roman" pitchFamily="18" charset="0"/>
              </a:rPr>
              <a:t>reached. </a:t>
            </a:r>
          </a:p>
          <a:p>
            <a:r>
              <a:rPr lang="en-IN" sz="2000" dirty="0" smtClean="0">
                <a:latin typeface="Times New Roman" pitchFamily="18" charset="0"/>
                <a:cs typeface="Times New Roman" pitchFamily="18" charset="0"/>
              </a:rPr>
              <a:t>When </a:t>
            </a:r>
            <a:r>
              <a:rPr lang="en-IN" sz="2000" dirty="0">
                <a:latin typeface="Times New Roman" pitchFamily="18" charset="0"/>
                <a:cs typeface="Times New Roman" pitchFamily="18" charset="0"/>
              </a:rPr>
              <a:t>a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statement is reached, the switch terminates, and the flow of control jumps to the next </a:t>
            </a:r>
            <a:r>
              <a:rPr lang="en-IN" sz="2000" dirty="0" smtClean="0">
                <a:latin typeface="Times New Roman" pitchFamily="18" charset="0"/>
                <a:cs typeface="Times New Roman" pitchFamily="18" charset="0"/>
              </a:rPr>
              <a:t>line following </a:t>
            </a:r>
            <a:r>
              <a:rPr lang="en-IN" sz="2000" dirty="0">
                <a:latin typeface="Times New Roman" pitchFamily="18" charset="0"/>
                <a:cs typeface="Times New Roman" pitchFamily="18" charset="0"/>
              </a:rPr>
              <a:t>the switch </a:t>
            </a:r>
            <a:r>
              <a:rPr lang="en-IN" sz="2000" dirty="0" smtClean="0">
                <a:latin typeface="Times New Roman" pitchFamily="18" charset="0"/>
                <a:cs typeface="Times New Roman" pitchFamily="18" charset="0"/>
              </a:rPr>
              <a:t>statement. </a:t>
            </a:r>
          </a:p>
          <a:p>
            <a:r>
              <a:rPr lang="en-IN" sz="2000" dirty="0" smtClean="0">
                <a:latin typeface="Times New Roman" pitchFamily="18" charset="0"/>
                <a:cs typeface="Times New Roman" pitchFamily="18" charset="0"/>
              </a:rPr>
              <a:t>Not </a:t>
            </a:r>
            <a:r>
              <a:rPr lang="en-IN" sz="2000" dirty="0">
                <a:latin typeface="Times New Roman" pitchFamily="18" charset="0"/>
                <a:cs typeface="Times New Roman" pitchFamily="18" charset="0"/>
              </a:rPr>
              <a:t>every case needs to contain a break. If no break appears, the flow of control will </a:t>
            </a:r>
            <a:r>
              <a:rPr lang="en-IN" sz="2000" i="1" dirty="0">
                <a:latin typeface="Times New Roman" pitchFamily="18" charset="0"/>
                <a:cs typeface="Times New Roman" pitchFamily="18" charset="0"/>
              </a:rPr>
              <a:t>fall </a:t>
            </a:r>
            <a:r>
              <a:rPr lang="en-IN" sz="2000" i="1" dirty="0" smtClean="0">
                <a:latin typeface="Times New Roman" pitchFamily="18" charset="0"/>
                <a:cs typeface="Times New Roman" pitchFamily="18" charset="0"/>
              </a:rPr>
              <a:t>through </a:t>
            </a:r>
            <a:r>
              <a:rPr lang="en-IN" sz="2000" dirty="0" smtClean="0">
                <a:latin typeface="Times New Roman" pitchFamily="18" charset="0"/>
                <a:cs typeface="Times New Roman" pitchFamily="18" charset="0"/>
              </a:rPr>
              <a:t>to subsequent cases </a:t>
            </a:r>
            <a:r>
              <a:rPr lang="en-IN" sz="2000" dirty="0">
                <a:latin typeface="Times New Roman" pitchFamily="18" charset="0"/>
                <a:cs typeface="Times New Roman" pitchFamily="18" charset="0"/>
              </a:rPr>
              <a:t>until a break is </a:t>
            </a:r>
            <a:r>
              <a:rPr lang="en-IN" sz="2000" dirty="0" smtClean="0">
                <a:latin typeface="Times New Roman" pitchFamily="18" charset="0"/>
                <a:cs typeface="Times New Roman" pitchFamily="18" charset="0"/>
              </a:rPr>
              <a:t>reached. </a:t>
            </a:r>
          </a:p>
          <a:p>
            <a:r>
              <a:rPr lang="en-IN" sz="2000" dirty="0" smtClean="0">
                <a:latin typeface="Times New Roman" pitchFamily="18" charset="0"/>
                <a:cs typeface="Times New Roman" pitchFamily="18" charset="0"/>
              </a:rPr>
              <a:t>A </a:t>
            </a:r>
            <a:r>
              <a:rPr lang="en-IN" sz="2000" i="1" dirty="0">
                <a:latin typeface="Times New Roman" pitchFamily="18" charset="0"/>
                <a:cs typeface="Times New Roman" pitchFamily="18" charset="0"/>
              </a:rPr>
              <a:t>switch </a:t>
            </a:r>
            <a:r>
              <a:rPr lang="en-IN" sz="2000" dirty="0">
                <a:latin typeface="Times New Roman" pitchFamily="18" charset="0"/>
                <a:cs typeface="Times New Roman" pitchFamily="18" charset="0"/>
              </a:rPr>
              <a:t>statement can have an optional default case, which must appear at the end of the switch. The </a:t>
            </a:r>
            <a:r>
              <a:rPr lang="en-IN" sz="2000" dirty="0" smtClean="0">
                <a:latin typeface="Times New Roman" pitchFamily="18" charset="0"/>
                <a:cs typeface="Times New Roman" pitchFamily="18" charset="0"/>
              </a:rPr>
              <a:t>default case </a:t>
            </a:r>
            <a:r>
              <a:rPr lang="en-IN" sz="2000" dirty="0">
                <a:latin typeface="Times New Roman" pitchFamily="18" charset="0"/>
                <a:cs typeface="Times New Roman" pitchFamily="18" charset="0"/>
              </a:rPr>
              <a:t>can be used for performing a task when none of the cases is true. No break is needed in the </a:t>
            </a:r>
            <a:r>
              <a:rPr lang="en-IN" sz="2000" dirty="0" smtClean="0">
                <a:latin typeface="Times New Roman" pitchFamily="18" charset="0"/>
                <a:cs typeface="Times New Roman" pitchFamily="18" charset="0"/>
              </a:rPr>
              <a:t>default case</a:t>
            </a:r>
            <a:r>
              <a:rPr lang="en-IN" sz="2000" dirty="0">
                <a:latin typeface="Times New Roman" pitchFamily="18" charset="0"/>
                <a:cs typeface="Times New Roman" pitchFamily="18" charset="0"/>
              </a:rPr>
              <a: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4602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IN" sz="2000" b="1" dirty="0" smtClean="0">
                <a:latin typeface="Times New Roman" pitchFamily="18" charset="0"/>
                <a:cs typeface="Times New Roman" pitchFamily="18" charset="0"/>
              </a:rPr>
              <a:t>The while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while loop is a control structure that allows you to repeat a task a certain number of times.</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while(</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When executing, if the </a:t>
            </a:r>
            <a:r>
              <a:rPr lang="en-IN" sz="2000" i="1" dirty="0" err="1">
                <a:latin typeface="Times New Roman" pitchFamily="18" charset="0"/>
                <a:cs typeface="Times New Roman" pitchFamily="18" charset="0"/>
              </a:rPr>
              <a:t>boolean_expression</a:t>
            </a:r>
            <a:r>
              <a:rPr lang="en-IN" sz="2000" i="1" dirty="0">
                <a:latin typeface="Times New Roman" pitchFamily="18" charset="0"/>
                <a:cs typeface="Times New Roman" pitchFamily="18" charset="0"/>
              </a:rPr>
              <a:t> </a:t>
            </a:r>
            <a:r>
              <a:rPr lang="en-IN" sz="2000" dirty="0">
                <a:latin typeface="Times New Roman" pitchFamily="18" charset="0"/>
                <a:cs typeface="Times New Roman" pitchFamily="18" charset="0"/>
              </a:rPr>
              <a:t>result is true, then the actions inside the loop will be executed. This will</a:t>
            </a:r>
          </a:p>
          <a:p>
            <a:r>
              <a:rPr lang="en-IN" sz="2000" dirty="0">
                <a:latin typeface="Times New Roman" pitchFamily="18" charset="0"/>
                <a:cs typeface="Times New Roman" pitchFamily="18" charset="0"/>
              </a:rPr>
              <a:t>continue as long as the expression result is true.</a:t>
            </a:r>
          </a:p>
          <a:p>
            <a:r>
              <a:rPr lang="en-IN" sz="2000" dirty="0">
                <a:latin typeface="Times New Roman" pitchFamily="18" charset="0"/>
                <a:cs typeface="Times New Roman" pitchFamily="18" charset="0"/>
              </a:rPr>
              <a:t>Here, key point of the </a:t>
            </a:r>
            <a:r>
              <a:rPr lang="en-IN" sz="2000" i="1" dirty="0">
                <a:latin typeface="Times New Roman" pitchFamily="18" charset="0"/>
                <a:cs typeface="Times New Roman" pitchFamily="18" charset="0"/>
              </a:rPr>
              <a:t>while </a:t>
            </a:r>
            <a:r>
              <a:rPr lang="en-IN" sz="2000" dirty="0">
                <a:latin typeface="Times New Roman" pitchFamily="18" charset="0"/>
                <a:cs typeface="Times New Roman" pitchFamily="18" charset="0"/>
              </a:rPr>
              <a:t>loop is that the loop might not ever run. When the expression is tested and the result is</a:t>
            </a:r>
          </a:p>
          <a:p>
            <a:r>
              <a:rPr lang="en-IN" sz="2000" dirty="0">
                <a:latin typeface="Times New Roman" pitchFamily="18" charset="0"/>
                <a:cs typeface="Times New Roman" pitchFamily="18" charset="0"/>
              </a:rPr>
              <a:t>false, the loop body will be skipped and the first statement after the while loop will be executed.</a:t>
            </a:r>
          </a:p>
        </p:txBody>
      </p:sp>
    </p:spTree>
    <p:extLst>
      <p:ext uri="{BB962C8B-B14F-4D97-AF65-F5344CB8AC3E}">
        <p14:creationId xmlns:p14="http://schemas.microsoft.com/office/powerpoint/2010/main" val="170249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IN" sz="2000" b="1" dirty="0" smtClean="0">
                <a:latin typeface="Times New Roman" pitchFamily="18" charset="0"/>
                <a:cs typeface="Times New Roman" pitchFamily="18" charset="0"/>
              </a:rPr>
              <a:t>The do</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while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do...while loop is similar to a while loop, except that a do...while loop is guaranteed to execute at least one time.</a:t>
            </a:r>
          </a:p>
          <a:p>
            <a:pPr marL="0" indent="0">
              <a:buNone/>
            </a:pPr>
            <a:r>
              <a:rPr lang="en-IN" sz="2000" dirty="0" smtClean="0">
                <a:latin typeface="Times New Roman" pitchFamily="18" charset="0"/>
                <a:cs typeface="Times New Roman" pitchFamily="18" charset="0"/>
              </a:rPr>
              <a:t>Syntax</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do</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while(</a:t>
            </a:r>
            <a:r>
              <a:rPr lang="en-IN" sz="2000" dirty="0" err="1">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Notice that the Boolean expression appears at the end of the loop, so the statements in the loop execute once</a:t>
            </a:r>
          </a:p>
          <a:p>
            <a:r>
              <a:rPr lang="en-IN" sz="2000" dirty="0">
                <a:latin typeface="Times New Roman" pitchFamily="18" charset="0"/>
                <a:cs typeface="Times New Roman" pitchFamily="18" charset="0"/>
              </a:rPr>
              <a:t>before the Boolean is tested.</a:t>
            </a:r>
          </a:p>
          <a:p>
            <a:r>
              <a:rPr lang="en-IN" sz="2000" dirty="0">
                <a:latin typeface="Times New Roman" pitchFamily="18" charset="0"/>
                <a:cs typeface="Times New Roman" pitchFamily="18" charset="0"/>
              </a:rPr>
              <a:t>If the Boolean expression is true, the flow of control jumps back up to do, and the statements in the loop execute</a:t>
            </a:r>
          </a:p>
          <a:p>
            <a:r>
              <a:rPr lang="en-IN" sz="2000" dirty="0">
                <a:latin typeface="Times New Roman" pitchFamily="18" charset="0"/>
                <a:cs typeface="Times New Roman" pitchFamily="18" charset="0"/>
              </a:rPr>
              <a:t>again. This process repeats until the Boolean expression is false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4879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4104456"/>
          </a:xfrm>
        </p:spPr>
        <p:txBody>
          <a:bodyPr>
            <a:noAutofit/>
          </a:bodyPr>
          <a:lstStyle/>
          <a:p>
            <a:pPr marL="0" indent="0">
              <a:buNone/>
            </a:pPr>
            <a:r>
              <a:rPr lang="en-IN" sz="2000" b="1" dirty="0" smtClean="0">
                <a:latin typeface="Times New Roman" pitchFamily="18" charset="0"/>
                <a:cs typeface="Times New Roman" pitchFamily="18" charset="0"/>
              </a:rPr>
              <a:t>The for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for loop is a repetition control structure that allows you to efficiently write a loop that needs to execute a </a:t>
            </a:r>
            <a:r>
              <a:rPr lang="en-IN" sz="2000" dirty="0" smtClean="0">
                <a:latin typeface="Times New Roman" pitchFamily="18" charset="0"/>
                <a:cs typeface="Times New Roman" pitchFamily="18" charset="0"/>
              </a:rPr>
              <a:t>specific number </a:t>
            </a:r>
            <a:r>
              <a:rPr lang="en-IN" sz="2000" dirty="0">
                <a:latin typeface="Times New Roman" pitchFamily="18" charset="0"/>
                <a:cs typeface="Times New Roman" pitchFamily="18" charset="0"/>
              </a:rPr>
              <a:t>of times.</a:t>
            </a:r>
          </a:p>
          <a:p>
            <a:r>
              <a:rPr lang="en-IN" sz="2000" dirty="0">
                <a:latin typeface="Times New Roman" pitchFamily="18" charset="0"/>
                <a:cs typeface="Times New Roman" pitchFamily="18" charset="0"/>
              </a:rPr>
              <a:t>A for loop is useful when you know how many times a task is to be repeated.</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for(</a:t>
            </a:r>
            <a:r>
              <a:rPr lang="en-IN" sz="2000" dirty="0" err="1" smtClean="0">
                <a:latin typeface="Times New Roman" pitchFamily="18" charset="0"/>
                <a:cs typeface="Times New Roman" pitchFamily="18" charset="0"/>
              </a:rPr>
              <a:t>initialization;Boolean_expression</a:t>
            </a:r>
            <a:r>
              <a:rPr lang="en-IN" sz="2000" dirty="0">
                <a:latin typeface="Times New Roman" pitchFamily="18" charset="0"/>
                <a:cs typeface="Times New Roman" pitchFamily="18" charset="0"/>
              </a:rPr>
              <a:t>; update)</a:t>
            </a:r>
          </a:p>
          <a:p>
            <a:pPr marL="0" indent="0">
              <a:buNone/>
            </a:pPr>
            <a:r>
              <a:rPr lang="en-IN" sz="2000" dirty="0" smtClean="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201282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IN" sz="20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IN" sz="20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IN" sz="20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IN" sz="2000" dirty="0" smtClean="0">
                <a:latin typeface="Times New Roman" pitchFamily="18" charset="0"/>
                <a:cs typeface="Times New Roman" pitchFamily="18" charset="0"/>
              </a:rPr>
              <a:t>The Boolean expression is now evaluated again. If it is true, the loop executes and the process repeats itself (body of loop, then update </a:t>
            </a:r>
            <a:r>
              <a:rPr lang="en-IN" sz="2000" dirty="0" err="1" smtClean="0">
                <a:latin typeface="Times New Roman" pitchFamily="18" charset="0"/>
                <a:cs typeface="Times New Roman" pitchFamily="18" charset="0"/>
              </a:rPr>
              <a:t>step,then</a:t>
            </a:r>
            <a:r>
              <a:rPr lang="en-IN" sz="2000" dirty="0" smtClean="0">
                <a:latin typeface="Times New Roman" pitchFamily="18" charset="0"/>
                <a:cs typeface="Times New Roman" pitchFamily="18" charset="0"/>
              </a:rPr>
              <a:t> Boolean expression). After the Boolean expression is false, the for loop terminates.</a:t>
            </a:r>
          </a:p>
          <a:p>
            <a:endParaRPr lang="en-IN" sz="2000" dirty="0"/>
          </a:p>
        </p:txBody>
      </p:sp>
    </p:spTree>
    <p:extLst>
      <p:ext uri="{BB962C8B-B14F-4D97-AF65-F5344CB8AC3E}">
        <p14:creationId xmlns:p14="http://schemas.microsoft.com/office/powerpoint/2010/main" val="417354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IN" sz="2000" b="1" dirty="0" smtClean="0">
                <a:latin typeface="Times New Roman" pitchFamily="18" charset="0"/>
                <a:cs typeface="Times New Roman" pitchFamily="18" charset="0"/>
              </a:rPr>
              <a:t>Enhanced for loop In Java</a:t>
            </a:r>
            <a:r>
              <a:rPr lang="en-IN" sz="2000" b="1"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Syntax</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for(declaration </a:t>
            </a:r>
            <a:r>
              <a:rPr lang="en-IN" sz="2000" dirty="0">
                <a:latin typeface="Times New Roman" pitchFamily="18" charset="0"/>
                <a:cs typeface="Times New Roman" pitchFamily="18" charset="0"/>
              </a:rPr>
              <a:t>: expression)</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Declaration</a:t>
            </a:r>
            <a:r>
              <a:rPr lang="en-IN" sz="2000" dirty="0">
                <a:latin typeface="Times New Roman" pitchFamily="18" charset="0"/>
                <a:cs typeface="Times New Roman" pitchFamily="18" charset="0"/>
              </a:rPr>
              <a:t>: The newly declared block variable, which is of a type compatible with the elements of the </a:t>
            </a:r>
            <a:r>
              <a:rPr lang="en-IN" sz="2000" dirty="0" smtClean="0">
                <a:latin typeface="Times New Roman" pitchFamily="18" charset="0"/>
                <a:cs typeface="Times New Roman" pitchFamily="18" charset="0"/>
              </a:rPr>
              <a:t>array you </a:t>
            </a:r>
            <a:r>
              <a:rPr lang="en-IN" sz="2000" dirty="0">
                <a:latin typeface="Times New Roman" pitchFamily="18" charset="0"/>
                <a:cs typeface="Times New Roman" pitchFamily="18" charset="0"/>
              </a:rPr>
              <a:t>are accessing. The variable will be available within the for block and its value would be the same as </a:t>
            </a:r>
            <a:r>
              <a:rPr lang="en-IN" sz="2000" dirty="0" smtClean="0">
                <a:latin typeface="Times New Roman" pitchFamily="18" charset="0"/>
                <a:cs typeface="Times New Roman" pitchFamily="18" charset="0"/>
              </a:rPr>
              <a:t>the current </a:t>
            </a:r>
            <a:r>
              <a:rPr lang="en-IN" sz="2000" dirty="0">
                <a:latin typeface="Times New Roman" pitchFamily="18" charset="0"/>
                <a:cs typeface="Times New Roman" pitchFamily="18" charset="0"/>
              </a:rPr>
              <a:t>array element.</a:t>
            </a:r>
          </a:p>
          <a:p>
            <a:pPr marL="0" indent="0">
              <a:buNone/>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Expression</a:t>
            </a:r>
            <a:r>
              <a:rPr lang="en-IN" sz="2000" dirty="0">
                <a:latin typeface="Times New Roman" pitchFamily="18" charset="0"/>
                <a:cs typeface="Times New Roman" pitchFamily="18" charset="0"/>
              </a:rPr>
              <a:t>: This evaluates to the array you need to loop </a:t>
            </a:r>
            <a:r>
              <a:rPr lang="en-IN" sz="2000" dirty="0" smtClean="0">
                <a:latin typeface="Times New Roman" pitchFamily="18" charset="0"/>
                <a:cs typeface="Times New Roman" pitchFamily="18" charset="0"/>
              </a:rPr>
              <a:t>through. The </a:t>
            </a:r>
            <a:r>
              <a:rPr lang="en-IN" sz="2000" dirty="0">
                <a:latin typeface="Times New Roman" pitchFamily="18" charset="0"/>
                <a:cs typeface="Times New Roman" pitchFamily="18" charset="0"/>
              </a:rPr>
              <a:t>expression can be an array variable </a:t>
            </a:r>
            <a:r>
              <a:rPr lang="en-IN" sz="2000" dirty="0" smtClean="0">
                <a:latin typeface="Times New Roman" pitchFamily="18" charset="0"/>
                <a:cs typeface="Times New Roman" pitchFamily="18" charset="0"/>
              </a:rPr>
              <a:t>or method </a:t>
            </a:r>
            <a:r>
              <a:rPr lang="en-IN" sz="2000" dirty="0">
                <a:latin typeface="Times New Roman" pitchFamily="18" charset="0"/>
                <a:cs typeface="Times New Roman" pitchFamily="18" charset="0"/>
              </a:rPr>
              <a:t>call that returns an array.</a:t>
            </a:r>
          </a:p>
        </p:txBody>
      </p:sp>
    </p:spTree>
    <p:extLst>
      <p:ext uri="{BB962C8B-B14F-4D97-AF65-F5344CB8AC3E}">
        <p14:creationId xmlns:p14="http://schemas.microsoft.com/office/powerpoint/2010/main" val="31060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000" b="1" dirty="0" smtClean="0">
                <a:latin typeface="Times New Roman" pitchFamily="18" charset="0"/>
                <a:cs typeface="Times New Roman" pitchFamily="18" charset="0"/>
              </a:rPr>
              <a:t>The break Keyword</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keyword is used to stop the entire loop. The break keyword must be used inside any loop or a </a:t>
            </a:r>
            <a:r>
              <a:rPr lang="en-IN" sz="2000" dirty="0" smtClean="0">
                <a:latin typeface="Times New Roman" pitchFamily="18" charset="0"/>
                <a:cs typeface="Times New Roman" pitchFamily="18" charset="0"/>
              </a:rPr>
              <a:t>switch statement.</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break keyword will stop the execution of the innermost loop and start executing the next line of code after </a:t>
            </a:r>
            <a:r>
              <a:rPr lang="en-IN" sz="2000" dirty="0" smtClean="0">
                <a:latin typeface="Times New Roman" pitchFamily="18" charset="0"/>
                <a:cs typeface="Times New Roman" pitchFamily="18" charset="0"/>
              </a:rPr>
              <a:t>the block</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break;</a:t>
            </a:r>
          </a:p>
          <a:p>
            <a:pPr marL="0" indent="0">
              <a:buNone/>
            </a:pPr>
            <a:endParaRPr lang="en-IN"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The continue Keyword:</a:t>
            </a:r>
          </a:p>
          <a:p>
            <a:r>
              <a:rPr lang="en-IN" sz="2000" dirty="0" smtClean="0">
                <a:latin typeface="Times New Roman" pitchFamily="18" charset="0"/>
                <a:cs typeface="Times New Roman" pitchFamily="18" charset="0"/>
              </a:rPr>
              <a:t>The </a:t>
            </a:r>
            <a:r>
              <a:rPr lang="en-IN" sz="2000" i="1" dirty="0" smtClean="0">
                <a:latin typeface="Times New Roman" pitchFamily="18" charset="0"/>
                <a:cs typeface="Times New Roman" pitchFamily="18" charset="0"/>
              </a:rPr>
              <a:t>continue </a:t>
            </a:r>
            <a:r>
              <a:rPr lang="en-IN" sz="2000" dirty="0" smtClean="0">
                <a:latin typeface="Times New Roman" pitchFamily="18" charset="0"/>
                <a:cs typeface="Times New Roman" pitchFamily="18" charset="0"/>
              </a:rPr>
              <a:t>keyword can be used in any of the loop control structures. It causes the loop to immediately jump to the next iteration of the loop.</a:t>
            </a:r>
          </a:p>
          <a:p>
            <a:r>
              <a:rPr lang="en-IN" sz="2000" dirty="0" smtClean="0">
                <a:latin typeface="Times New Roman" pitchFamily="18" charset="0"/>
                <a:cs typeface="Times New Roman" pitchFamily="18" charset="0"/>
              </a:rPr>
              <a:t>In a for loop, the continue keyword causes flow of control to immediately jump to the update statement.</a:t>
            </a:r>
          </a:p>
          <a:p>
            <a:r>
              <a:rPr lang="en-IN" sz="2000" dirty="0" smtClean="0">
                <a:latin typeface="Times New Roman" pitchFamily="18" charset="0"/>
                <a:cs typeface="Times New Roman" pitchFamily="18" charset="0"/>
              </a:rPr>
              <a:t>In a while loop or do/while loop, flow of control immediately jumps to the Boolean expression.</a:t>
            </a:r>
          </a:p>
          <a:p>
            <a:pPr marL="0" indent="0">
              <a:buNone/>
            </a:pPr>
            <a:r>
              <a:rPr lang="en-IN" sz="2000" dirty="0" smtClean="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continue;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560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Decision Making</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b="1" dirty="0" smtClean="0">
                <a:latin typeface="Times New Roman" pitchFamily="18" charset="0"/>
                <a:cs typeface="Times New Roman" pitchFamily="18" charset="0"/>
              </a:rPr>
              <a:t>The if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consists of a Boolean expression followed by one or more statements.</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 will execute if the Boolean expression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 Boolean expression evaluates to true, then the block of code inside the if statement will be executed. If not, </a:t>
            </a:r>
            <a:r>
              <a:rPr lang="en-IN" sz="2000" dirty="0" smtClean="0">
                <a:latin typeface="Times New Roman" pitchFamily="18" charset="0"/>
                <a:cs typeface="Times New Roman" pitchFamily="18" charset="0"/>
              </a:rPr>
              <a:t>the first </a:t>
            </a:r>
            <a:r>
              <a:rPr lang="en-IN" sz="2000" dirty="0">
                <a:latin typeface="Times New Roman" pitchFamily="18" charset="0"/>
                <a:cs typeface="Times New Roman" pitchFamily="18" charset="0"/>
              </a:rPr>
              <a:t>set of code after the end of the if statement(after the closing curly brace) will be executed.</a:t>
            </a:r>
          </a:p>
        </p:txBody>
      </p:sp>
    </p:spTree>
    <p:extLst>
      <p:ext uri="{BB962C8B-B14F-4D97-AF65-F5344CB8AC3E}">
        <p14:creationId xmlns:p14="http://schemas.microsoft.com/office/powerpoint/2010/main" val="217712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361459"/>
          </a:xfrm>
        </p:spPr>
        <p:txBody>
          <a:bodyPr>
            <a:normAutofit/>
          </a:bodyPr>
          <a:lstStyle/>
          <a:p>
            <a:pPr marL="0" indent="0">
              <a:buNone/>
            </a:pPr>
            <a:r>
              <a:rPr lang="en-IN" sz="2000" b="1" dirty="0" smtClean="0">
                <a:latin typeface="Times New Roman" pitchFamily="18" charset="0"/>
                <a:cs typeface="Times New Roman" pitchFamily="18" charset="0"/>
              </a:rPr>
              <a:t>The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can be followed by an optional </a:t>
            </a:r>
            <a:r>
              <a:rPr lang="en-IN" sz="2000" i="1" dirty="0">
                <a:latin typeface="Times New Roman" pitchFamily="18" charset="0"/>
                <a:cs typeface="Times New Roman" pitchFamily="18" charset="0"/>
              </a:rPr>
              <a:t>else </a:t>
            </a:r>
            <a:r>
              <a:rPr lang="en-IN" sz="2000" dirty="0">
                <a:latin typeface="Times New Roman" pitchFamily="18" charset="0"/>
                <a:cs typeface="Times New Roman" pitchFamily="18" charset="0"/>
              </a:rPr>
              <a:t>statement, which executes when the Boolean expression </a:t>
            </a:r>
            <a:r>
              <a:rPr lang="en-IN" sz="2000" dirty="0" smtClean="0">
                <a:latin typeface="Times New Roman" pitchFamily="18" charset="0"/>
                <a:cs typeface="Times New Roman" pitchFamily="18" charset="0"/>
              </a:rPr>
              <a:t>is false</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is true</a:t>
            </a:r>
          </a:p>
          <a:p>
            <a:pPr marL="0" indent="0">
              <a:buNone/>
            </a:pPr>
            <a:r>
              <a:rPr lang="en-IN" sz="2000" dirty="0" smtClean="0">
                <a:latin typeface="Times New Roman" pitchFamily="18" charset="0"/>
                <a:cs typeface="Times New Roman" pitchFamily="18" charset="0"/>
              </a:rPr>
              <a:t>	}</a:t>
            </a:r>
          </a:p>
          <a:p>
            <a:pPr marL="0" indent="0">
              <a:buNone/>
            </a:pPr>
            <a:r>
              <a:rPr lang="en-IN" sz="2000" dirty="0" smtClean="0">
                <a:latin typeface="Times New Roman" pitchFamily="18" charset="0"/>
                <a:cs typeface="Times New Roman" pitchFamily="18" charset="0"/>
              </a:rPr>
              <a:t>	else</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is false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1416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832</Words>
  <Application>Microsoft Office PowerPoint</Application>
  <PresentationFormat>On-screen Show (4:3)</PresentationFormat>
  <Paragraphs>122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Looping Control</vt:lpstr>
      <vt:lpstr>PowerPoint Presentation</vt:lpstr>
      <vt:lpstr>PowerPoint Presentation</vt:lpstr>
      <vt:lpstr>PowerPoint Presentation</vt:lpstr>
      <vt:lpstr>PowerPoint Presentation</vt:lpstr>
      <vt:lpstr>PowerPoint Presentation</vt:lpstr>
      <vt:lpstr>PowerPoint Presentation</vt:lpstr>
      <vt:lpstr>Decision Making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Shalmika</dc:creator>
  <cp:lastModifiedBy>Shalmika</cp:lastModifiedBy>
  <cp:revision>4</cp:revision>
  <dcterms:created xsi:type="dcterms:W3CDTF">2016-03-25T05:58:31Z</dcterms:created>
  <dcterms:modified xsi:type="dcterms:W3CDTF">2016-03-25T07:17:28Z</dcterms:modified>
</cp:coreProperties>
</file>