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4" r:id="rId3"/>
    <p:sldId id="267" r:id="rId4"/>
    <p:sldId id="262" r:id="rId5"/>
    <p:sldId id="273" r:id="rId6"/>
    <p:sldId id="259" r:id="rId7"/>
    <p:sldId id="264" r:id="rId8"/>
    <p:sldId id="260" r:id="rId9"/>
    <p:sldId id="258" r:id="rId10"/>
    <p:sldId id="265" r:id="rId11"/>
    <p:sldId id="266" r:id="rId12"/>
    <p:sldId id="268" r:id="rId13"/>
    <p:sldId id="269" r:id="rId14"/>
    <p:sldId id="261" r:id="rId15"/>
    <p:sldId id="270" r:id="rId16"/>
    <p:sldId id="272" r:id="rId17"/>
    <p:sldId id="271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C8F63-9AD8-49B0-ABBB-E33CFE47F930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E780-B42E-4515-87FE-A4FE8630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8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6E780-B42E-4515-87FE-A4FE8630E6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9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D3640D-B982-4108-A6AB-E709845F5244}" type="datetimeFigureOut">
              <a:rPr lang="en-IN" smtClean="0"/>
              <a:pPr/>
              <a:t>26-03-2016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6EDAEC2-9285-412E-A35E-848F201F8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744464"/>
            <a:ext cx="42129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alibri" pitchFamily="34" charset="0"/>
                <a:cs typeface="Times New Roman" pitchFamily="18" charset="0"/>
              </a:rPr>
              <a:t>Java Operators</a:t>
            </a:r>
            <a:endParaRPr lang="en-US" sz="4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534616"/>
            <a:ext cx="8229600" cy="520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200" b="1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Used to manipulate primitive data types</a:t>
            </a: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Classified as unary, binary or ternary : meaning taking one, two, or three arguments, respectively. A unary operator may appear before (prefix) its argument or after (postfix) its argument. A binary or ternary operator appears between its arguments.</a:t>
            </a: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  <a:p>
            <a:pPr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u="sng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Following are different operators in Java: 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Assignment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Arithmetic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Relational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Logical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Bitwise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Compound assignment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Conditional</a:t>
            </a:r>
          </a:p>
          <a:p>
            <a:pPr marL="742950" lvl="1" indent="-228600" algn="l" fontAlgn="base">
              <a:spcBef>
                <a:spcPts val="6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ea typeface="Adobe Fangsong Std R" pitchFamily="18" charset="-128"/>
                <a:cs typeface="Times New Roman" pitchFamily="18" charset="0"/>
              </a:rPr>
              <a:t>Instanceof</a:t>
            </a:r>
            <a:endParaRPr lang="en-US" sz="1800" dirty="0">
              <a:solidFill>
                <a:schemeClr val="tx1"/>
              </a:solidFill>
              <a:latin typeface="Calibri" pitchFamily="34" charset="0"/>
              <a:ea typeface="Adobe Fangsong Std R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64134"/>
              </p:ext>
            </p:extLst>
          </p:nvPr>
        </p:nvGraphicFramePr>
        <p:xfrm>
          <a:off x="467544" y="1217193"/>
          <a:ext cx="8208912" cy="486092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7344816"/>
              </a:tblGrid>
              <a:tr h="48836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48771" marR="48771" marT="48771" marB="48771"/>
                </a:tc>
              </a:tr>
              <a:tr h="10345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&amp; (bitwise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and)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AND Operator copies a bit to the result if it exists in both operands.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&amp; B) will give 12 which is 0000 1100</a:t>
                      </a:r>
                    </a:p>
                  </a:txBody>
                  <a:tcPr marL="48771" marR="48771" marT="48771" marB="48771"/>
                </a:tc>
              </a:tr>
              <a:tr h="73628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| (bitwise 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OR Operator copies a bit if it exists in either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| B) will give 61 which is 0011 1101</a:t>
                      </a:r>
                    </a:p>
                  </a:txBody>
                  <a:tcPr marL="48771" marR="48771" marT="48771" marB="48771"/>
                </a:tc>
              </a:tr>
              <a:tr h="10345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^ (bitwise XOR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XOR Operator copies the bit if it is set in one operand but not both.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^ B) will give 49 which is 0011 0001</a:t>
                      </a:r>
                    </a:p>
                  </a:txBody>
                  <a:tcPr marL="48771" marR="48771" marT="48771" marB="48771"/>
                </a:tc>
              </a:tr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48771" marR="48771" marT="48771" marB="48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~ (bitwise compliment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Binary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Ones Complement Operator is unary and has the effect of 'flipping' bits.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8771" marR="48771" marT="48771" marB="48771"/>
                </a:tc>
              </a:tr>
              <a:tr h="640183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marL="0" algn="just" rtl="0" eaLnBrk="1" fontAlgn="t" latinLnBrk="0" hangingPunct="1"/>
                      <a:r>
                        <a:rPr kumimoji="0"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&lt;&lt; (left shift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Binary </a:t>
                      </a:r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Left Shift Operator. The left operands value is moved left by the number of bits specified by the right operand</a:t>
                      </a:r>
                    </a:p>
                    <a:p>
                      <a:pPr marL="0" algn="just" rtl="0" eaLnBrk="1" fontAlgn="t" latinLnBrk="0" hangingPunct="1"/>
                      <a:r>
                        <a:rPr kumimoji="0"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Example:</a:t>
                      </a:r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 A &lt;&lt; 2 will give 240 which is 1111 0000</a:t>
                      </a:r>
                    </a:p>
                  </a:txBody>
                  <a:tcPr marL="48982" marR="48982" marT="48982" marB="48982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620688"/>
            <a:ext cx="4680520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spcBef>
                <a:spcPts val="600"/>
              </a:spcBef>
            </a:pPr>
            <a:r>
              <a:rPr lang="en-US" altLang="ko-KR" sz="2400" b="1" dirty="0">
                <a:latin typeface="Calibri" pitchFamily="34" charset="0"/>
                <a:ea typeface="굴림" pitchFamily="50" charset="-127"/>
                <a:cs typeface="Times New Roman" pitchFamily="18" charset="0"/>
              </a:rPr>
              <a:t>Bitwise 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Operators </a:t>
            </a:r>
            <a:r>
              <a:rPr lang="en-US" altLang="ko-KR" sz="2400" b="1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contd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…</a:t>
            </a:r>
            <a:endParaRPr lang="en-US" altLang="ko-KR" sz="2400" b="1" dirty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1240824"/>
          <a:ext cx="8208912" cy="21161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7344816"/>
              </a:tblGrid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&gt;&gt; (right shift)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Binary Right Shift Operator. The left operands value is moved right by the number of bits specified by the right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A &gt;&gt; 2 will give 15 which is 1111</a:t>
                      </a:r>
                    </a:p>
                  </a:txBody>
                  <a:tcPr marL="48982" marR="48982" marT="48982" marB="48982"/>
                </a:tc>
              </a:tr>
              <a:tr h="6401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48982" marR="48982" marT="48982" marB="48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&gt;&gt;&gt; (zero fill right shift)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right zero fill operator. The left operands value is moved right by the number of bits specified by the right operand and shifted values are filled up with zeros.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A &gt;&gt;&gt;2 will give 15 which is 0000 1111</a:t>
                      </a:r>
                    </a:p>
                  </a:txBody>
                  <a:tcPr marL="48982" marR="48982" marT="48982" marB="48982"/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4680520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spcBef>
                <a:spcPts val="600"/>
              </a:spcBef>
            </a:pPr>
            <a:r>
              <a:rPr lang="en-US" altLang="ko-KR" sz="2400" b="1" dirty="0">
                <a:latin typeface="Calibri" pitchFamily="34" charset="0"/>
                <a:ea typeface="굴림" pitchFamily="50" charset="-127"/>
                <a:cs typeface="Times New Roman" pitchFamily="18" charset="0"/>
              </a:rPr>
              <a:t>Bitwise 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Operators </a:t>
            </a:r>
            <a:r>
              <a:rPr lang="en-US" altLang="ko-KR" sz="2400" b="1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contd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…</a:t>
            </a:r>
            <a:endParaRPr lang="en-US" altLang="ko-KR" sz="2400" b="1" dirty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5256584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Compound Assignment Operators</a:t>
            </a:r>
            <a:endParaRPr lang="en-US" altLang="ko-KR" sz="24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1343"/>
              </p:ext>
            </p:extLst>
          </p:nvPr>
        </p:nvGraphicFramePr>
        <p:xfrm>
          <a:off x="395536" y="1622572"/>
          <a:ext cx="8424936" cy="41826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22874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40848" marR="40848" marT="40848" marB="40848"/>
                </a:tc>
              </a:tr>
              <a:tr h="9463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+=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Add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 It adds right operand to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+= A is equivalent to C = C + A</a:t>
                      </a:r>
                    </a:p>
                  </a:txBody>
                  <a:tcPr marL="40848" marR="40848" marT="40848" marB="40848"/>
                </a:tc>
              </a:tr>
              <a:tr h="936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-=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Subtract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subtracts right operand from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-= A is equivalent to C = C - A</a:t>
                      </a:r>
                    </a:p>
                  </a:txBody>
                  <a:tcPr marL="40848" marR="40848" marT="40848" marB="40848"/>
                </a:tc>
              </a:tr>
              <a:tr h="936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3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0848" marR="40848" marT="40848" marB="4084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*=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Multiply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multiplies right operand with the left operand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*= A is equivalent to C = C *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L="40848" marR="40848" marT="40848" marB="40848"/>
                </a:tc>
              </a:tr>
              <a:tr h="1008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4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/=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Divide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AND assignment operator,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It divides left operand with the right operand and assign the result to left operand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/= A is equivalent to C = C / A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340768"/>
          <a:ext cx="8424936" cy="44644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1008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%= </a:t>
                      </a:r>
                      <a:r>
                        <a:rPr lang="en-IN" sz="1800" b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Modulus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AND assignment operator, It takes modulus using two operands and assign the result to left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C %= A is equivalent to C = C % A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&lt;&lt;=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Left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AND assignment operator.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&lt;&lt;= 2 is same as C = C &lt;&lt; 2</a:t>
                      </a:r>
                    </a:p>
                  </a:txBody>
                  <a:tcPr marL="41447" marR="41447" marT="41447" marB="41447"/>
                </a:tc>
              </a:tr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&gt;&gt;=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Right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shift AND assignment operator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&gt;&gt;= 2 is same as C = C &gt;&gt; 2</a:t>
                      </a:r>
                    </a:p>
                  </a:txBody>
                  <a:tcPr marL="41447" marR="41447" marT="41447" marB="41447"/>
                </a:tc>
              </a:tr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&amp;=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Bitwise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AND assignment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&amp;= 2 is same as C = C &amp; 2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9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^=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B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itwise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exclusive OR and assignment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^= 2 is same as C = C ^ 2</a:t>
                      </a:r>
                    </a:p>
                  </a:txBody>
                  <a:tcPr marL="41447" marR="41447" marT="41447" marB="41447"/>
                </a:tc>
              </a:tr>
              <a:tr h="7200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10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41447" marR="41447" marT="41447" marB="414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|= </a:t>
                      </a:r>
                      <a:r>
                        <a:rPr lang="en-IN" sz="1800" b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Bitwise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inclusive OR and assignm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ent operator.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|= 2 is same as C = C | 2</a:t>
                      </a:r>
                    </a:p>
                  </a:txBody>
                  <a:tcPr marL="41447" marR="41447" marT="41447" marB="41447"/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672456"/>
            <a:ext cx="15841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dirty="0">
              <a:solidFill>
                <a:srgbClr val="00B05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792088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Compound Assignment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Operators </a:t>
            </a:r>
            <a:r>
              <a:rPr lang="en-IN" sz="2400" b="1" dirty="0" err="1" smtClean="0">
                <a:latin typeface="Calibri" pitchFamily="34" charset="0"/>
                <a:cs typeface="Times New Roman" pitchFamily="18" charset="0"/>
              </a:rPr>
              <a:t>contd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…</a:t>
            </a:r>
            <a:endParaRPr lang="en-US" altLang="ko-KR" sz="24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ternary operator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b="1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Java includes a special ternary (three way) operator that can replace certain types of if-then-else statements.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expression1?expression2:expression3;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Expression1 can be any expression that evaluates a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value.  If expression1 is true, then expression2 is evaluated; otherwise, expression3 is evaluated. 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1800" dirty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result of the ? operation is that of the expression evaluated.  Both expression2 and expression3 are required to return the same type, which can be void.</a:t>
            </a: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5283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Instance </a:t>
            </a:r>
            <a:r>
              <a:rPr lang="en-IN" sz="2400" b="1" dirty="0">
                <a:latin typeface="Calibri" pitchFamily="34" charset="0"/>
                <a:cs typeface="Times New Roman" pitchFamily="18" charset="0"/>
              </a:rPr>
              <a:t>of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</a:t>
            </a:r>
            <a:endParaRPr lang="en-IN" sz="2400" b="1" dirty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This operator is used only for object reference variables. The operator checks whether the object is of a particular type (class type or interface type). </a:t>
            </a:r>
            <a:r>
              <a:rPr lang="en-IN" sz="1800" dirty="0" err="1">
                <a:latin typeface="Calibri" pitchFamily="34" charset="0"/>
                <a:cs typeface="Times New Roman" pitchFamily="18" charset="0"/>
              </a:rPr>
              <a:t>instanceof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 operator is written as: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(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Object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reference variable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)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 err="1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instanceof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(class/interface</a:t>
            </a:r>
            <a:r>
              <a:rPr lang="en-IN" sz="1600" dirty="0" smtClean="0">
                <a:solidFill>
                  <a:srgbClr val="C00000"/>
                </a:solidFill>
                <a:effectLst/>
                <a:latin typeface="Lucida Console" pitchFamily="49" charset="0"/>
                <a:cs typeface="Times New Roman" pitchFamily="18" charset="0"/>
              </a:rPr>
              <a:t> type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the object referred by the variable on the left side of the operator passes the IS-A check for the class/interface type on the right side, then the result will be true.</a:t>
            </a:r>
          </a:p>
          <a:p>
            <a:pPr>
              <a:spcBef>
                <a:spcPts val="600"/>
              </a:spcBef>
            </a:pP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924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>
                <a:latin typeface="Calibri" pitchFamily="34" charset="0"/>
                <a:cs typeface="Times New Roman" pitchFamily="18" charset="0"/>
              </a:rPr>
              <a:t>Precedence of Java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Operators</a:t>
            </a:r>
          </a:p>
          <a:p>
            <a:pPr marL="0" indent="0">
              <a:spcBef>
                <a:spcPts val="600"/>
              </a:spcBef>
              <a:buNone/>
            </a:pPr>
            <a:endParaRPr lang="en-IN" sz="1800" b="1" dirty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Operator precedence determines the grouping of terms in an expression. This affects how an expression is evaluated. Certain operators have higher precedence than others; for example, the multiplication operator has higher precedence than the addition operator: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For example, x = 7 + 3 * 2; here x is assigned 13, not 20 because operator * has higher precedence than +, so it first gets multiplied with 3*2 and then adds into 7.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Here, operators with the highest precedence appear at the top of the table, those with the lowest appear at the bottom. Within an expression, higher precedence operators will be evaluated first.</a:t>
            </a:r>
          </a:p>
        </p:txBody>
      </p:sp>
    </p:spTree>
    <p:extLst>
      <p:ext uri="{BB962C8B-B14F-4D97-AF65-F5344CB8AC3E}">
        <p14:creationId xmlns:p14="http://schemas.microsoft.com/office/powerpoint/2010/main" val="18441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23924"/>
              </p:ext>
            </p:extLst>
          </p:nvPr>
        </p:nvGraphicFramePr>
        <p:xfrm>
          <a:off x="395536" y="1052736"/>
          <a:ext cx="8208912" cy="54726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34223"/>
                <a:gridCol w="3501335"/>
                <a:gridCol w="2373354"/>
              </a:tblGrid>
              <a:tr h="424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Category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Associativity </a:t>
                      </a:r>
                    </a:p>
                  </a:txBody>
                  <a:tcPr marL="32797" marR="32797" marT="32797" marB="32797"/>
                </a:tc>
              </a:tr>
              <a:tr h="36773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Postfix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() [] . (dot operator)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to right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Unary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++ - - ! ~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Right to left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Multiplicative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* / %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Additive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+ -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Shift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&gt;&gt; &gt;&gt;&gt; &lt;&lt;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Relational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&gt; &gt;= &lt; &lt;=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Equality 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== !=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Bitwise AND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&amp;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Bitwise XOR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^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Bitwise 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|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Logical AND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&amp;&amp;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Logical OR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||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to right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Conditional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?: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Right to left </a:t>
                      </a:r>
                    </a:p>
                  </a:txBody>
                  <a:tcPr marL="32797" marR="32797" marT="32797" marB="32797"/>
                </a:tc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Assignment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= += -= *= /= %= &gt;&gt;= &lt;&lt;= &amp;= ^= |= </a:t>
                      </a:r>
                    </a:p>
                  </a:txBody>
                  <a:tcPr marL="32797" marR="32797" marT="32797" marB="3279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Right to left</a:t>
                      </a:r>
                    </a:p>
                  </a:txBody>
                  <a:tcPr marL="32797" marR="32797" marT="32797" marB="32797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548680"/>
            <a:ext cx="55446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IN" sz="2400" b="1" dirty="0">
                <a:latin typeface="Calibri" pitchFamily="34" charset="0"/>
                <a:cs typeface="Times New Roman" pitchFamily="18" charset="0"/>
              </a:rPr>
              <a:t>Precedence of Java 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Operators </a:t>
            </a:r>
            <a:r>
              <a:rPr lang="en-IN" sz="2400" b="1" dirty="0" err="1" smtClean="0">
                <a:latin typeface="Calibri" pitchFamily="34" charset="0"/>
                <a:cs typeface="Times New Roman" pitchFamily="18" charset="0"/>
              </a:rPr>
              <a:t>contd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…</a:t>
            </a:r>
            <a:endParaRPr lang="en-IN" sz="2400" b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924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Java Expressions</a:t>
            </a:r>
            <a:endParaRPr lang="en-IN" sz="2400" b="1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1800" b="1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Primary Expressions : consists of literals and variables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1.7   // An integer literal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true //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literal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sum // A variable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Java interpreter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evaluates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an expression to compute its value.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When the Java interpreter evaluates a literal expression, the resulting value is the literal itself. When the interpreter evaluates a variable expression, the resulting value is the value stored in the variable.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9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924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Java Expressions </a:t>
            </a:r>
            <a:r>
              <a:rPr lang="en-IN" sz="2400" b="1" dirty="0" err="1" smtClean="0">
                <a:latin typeface="Calibri" pitchFamily="34" charset="0"/>
                <a:cs typeface="Times New Roman" pitchFamily="18" charset="0"/>
              </a:rPr>
              <a:t>contd</a:t>
            </a: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…</a:t>
            </a:r>
            <a:endParaRPr lang="en-IN" sz="2400" b="1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1800" b="1" dirty="0" smtClean="0">
              <a:latin typeface="Calibri" pitchFamily="34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More complex expressions are made by using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to combine primary expressions. For example, the following expression uses the assignment operator to combine two primary expressions - a variable and a floating-point literal - into an assignment expression: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sum = 1.7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But operators are used not only with primary expressions; they can also be used with expressions at any level of complexity. Thus, the following are all legal expressions: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sum = 1 + 2 + 3*1.2 + (4 + 8)/3.0 sum/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(3.0 *1.234) 			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)(sum + 33)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70077"/>
              </p:ext>
            </p:extLst>
          </p:nvPr>
        </p:nvGraphicFramePr>
        <p:xfrm>
          <a:off x="467544" y="1196752"/>
          <a:ext cx="8424936" cy="457969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92288"/>
                <a:gridCol w="5832648"/>
              </a:tblGrid>
              <a:tr h="5818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Assignment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=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55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Arithmetic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-	+	*	/	%	++           --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4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 Relational Operators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&gt;	&lt;	&gt;=	&lt;=	==	!=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488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Logical Operators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&amp;&amp;	|| 	!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1709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Bit wise Operator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&amp;	|	^	&gt;&gt;	&lt;&lt;	&gt;&gt;&gt;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Compound Assignment Operators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+=	-=	*=	/=	%=	&lt;&lt;=	&gt;&gt;=	&gt;&gt;&gt;=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latin typeface="Calibri" pitchFamily="34" charset="0"/>
                        </a:rPr>
                        <a:t>Conditional Operator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latin typeface="Calibri" pitchFamily="34" charset="0"/>
                        </a:rPr>
                        <a:t>?: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 smtClean="0">
                          <a:latin typeface="Calibri" pitchFamily="34" charset="0"/>
                        </a:rPr>
                        <a:t>Instanceof</a:t>
                      </a:r>
                      <a:r>
                        <a:rPr lang="en-US" sz="1800" dirty="0" smtClean="0">
                          <a:latin typeface="Calibri" pitchFamily="34" charset="0"/>
                        </a:rPr>
                        <a:t> Operator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 smtClean="0">
                          <a:latin typeface="Calibri" pitchFamily="34" charset="0"/>
                        </a:rPr>
                        <a:t>Instanceof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07681"/>
              </p:ext>
            </p:extLst>
          </p:nvPr>
        </p:nvGraphicFramePr>
        <p:xfrm>
          <a:off x="611560" y="2060848"/>
          <a:ext cx="7776864" cy="1249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4096"/>
                <a:gridCol w="691276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=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Simple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assignment operator, Assigns values from right side operands to left side operand.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C = A +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B; //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will assign value of A + B into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</a:t>
                      </a:r>
                    </a:p>
                    <a:p>
                      <a:pPr fontAlgn="t"/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                  X=C;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4536504" cy="5760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Assignment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Operators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692696"/>
            <a:ext cx="8229600" cy="15841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b="1" dirty="0" smtClean="0">
                <a:latin typeface="Calibri" pitchFamily="34" charset="0"/>
                <a:cs typeface="Times New Roman" pitchFamily="18" charset="0"/>
              </a:rPr>
              <a:t>Arithmetic </a:t>
            </a:r>
            <a:r>
              <a:rPr lang="en-US" altLang="ko-KR" sz="2400" b="1" dirty="0" smtClean="0">
                <a:latin typeface="Calibri" pitchFamily="34" charset="0"/>
                <a:cs typeface="Times New Roman" pitchFamily="18" charset="0"/>
              </a:rPr>
              <a:t>Operators</a:t>
            </a: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Arithmetic operators are used in mathematical expressions in the same way that they are used in algebra. The following table lists the arithmetic operators:</a:t>
            </a: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Assume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integer variable A holds 10 and variable B holds 20, then</a:t>
            </a: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05450"/>
              </p:ext>
            </p:extLst>
          </p:nvPr>
        </p:nvGraphicFramePr>
        <p:xfrm>
          <a:off x="395536" y="2348880"/>
          <a:ext cx="8424936" cy="39090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6104"/>
                <a:gridCol w="7488832"/>
              </a:tblGrid>
              <a:tr h="4169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Example</a:t>
                      </a: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+ (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Addition ): </a:t>
                      </a:r>
                      <a:r>
                        <a:rPr lang="en-IN" sz="1800" b="0" dirty="0" smtClean="0">
                          <a:effectLst/>
                          <a:latin typeface="Calibri" pitchFamily="34" charset="0"/>
                        </a:rPr>
                        <a:t>Adds 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values on either side of the operator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b="0" dirty="0">
                          <a:effectLst/>
                          <a:latin typeface="Calibri" pitchFamily="34" charset="0"/>
                        </a:rPr>
                        <a:t> A + B will give 30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582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- ( Subtraction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Subtracts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right hand operand from left hand operand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- B will give -10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328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* ( Multiplication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Multiplies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values on either side of the operator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* B will give 200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6632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/ (Division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Divides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hand operand by right hand operand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B / A will give 2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9090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% (Modulus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Divides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left hand operand by right hand operand and returns remainder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 % A will give 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424936" cy="1257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4440"/>
                <a:gridCol w="7550496"/>
              </a:tblGrid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++ (Increment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Increases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the value of operand by 1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B++ gives 21</a:t>
                      </a: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-- ( Decrement 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Decreases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the value of operand by 1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B-- gives 19</a:t>
                      </a: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040" y="816472"/>
            <a:ext cx="4212976" cy="52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IN" sz="2400" b="1" dirty="0">
                <a:latin typeface="Calibri" pitchFamily="34" charset="0"/>
                <a:cs typeface="Times New Roman" pitchFamily="18" charset="0"/>
              </a:rPr>
              <a:t>Arithmetic </a:t>
            </a:r>
            <a:r>
              <a:rPr lang="en-US" altLang="ko-KR" sz="2400" b="1" dirty="0" smtClean="0">
                <a:latin typeface="Calibri" pitchFamily="34" charset="0"/>
                <a:cs typeface="Times New Roman" pitchFamily="18" charset="0"/>
              </a:rPr>
              <a:t>Operators </a:t>
            </a:r>
            <a:r>
              <a:rPr lang="en-US" altLang="ko-KR" sz="2400" b="1" dirty="0" err="1" smtClean="0">
                <a:latin typeface="Calibri" pitchFamily="34" charset="0"/>
                <a:cs typeface="Times New Roman" pitchFamily="18" charset="0"/>
              </a:rPr>
              <a:t>contd</a:t>
            </a:r>
            <a:r>
              <a:rPr lang="en-US" altLang="ko-KR" sz="2400" b="1" dirty="0" smtClean="0">
                <a:latin typeface="Calibri" pitchFamily="34" charset="0"/>
                <a:cs typeface="Times New Roman" pitchFamily="18" charset="0"/>
              </a:rPr>
              <a:t>…</a:t>
            </a: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Relational Operators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ko-KR" sz="20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 outcome of relational operators is a Boolean value.  The relational operators are most frequently used in the expressions that control the if statement and the various loop statements.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11560" y="1484784"/>
          <a:ext cx="7776864" cy="34908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27926"/>
                <a:gridCol w="6548938"/>
              </a:tblGrid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==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!=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Not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&gt;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Greater than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&lt;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Lesser than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&gt;=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Greater than or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  <a:tr h="5818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&lt;=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800" dirty="0" smtClean="0">
                          <a:latin typeface="Calibri" pitchFamily="34" charset="0"/>
                          <a:ea typeface="굴림" pitchFamily="50" charset="-127"/>
                          <a:cs typeface="Times New Roman" pitchFamily="18" charset="0"/>
                        </a:rPr>
                        <a:t>Less than or equal to</a:t>
                      </a:r>
                      <a:endParaRPr lang="en-IN" sz="1800" dirty="0">
                        <a:effectLst/>
                        <a:latin typeface="Calibri" pitchFamily="34" charset="0"/>
                      </a:endParaRPr>
                    </a:p>
                  </a:txBody>
                  <a:tcPr marL="39982" marR="39982" marT="39982" marB="399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6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86863"/>
              </p:ext>
            </p:extLst>
          </p:nvPr>
        </p:nvGraphicFramePr>
        <p:xfrm>
          <a:off x="124092" y="900658"/>
          <a:ext cx="8856984" cy="586020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03492"/>
                <a:gridCol w="8153492"/>
              </a:tblGrid>
              <a:tr h="4287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Operator and Description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== (equal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values of two operands are equal or not,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 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(A == B) is not true.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!= (not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 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values of two operands are equal or not, if values are not equal then condition becomes true.</a:t>
                      </a:r>
                    </a:p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!= B) is true.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 (greater than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greater than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&gt; B) is not true.</a:t>
                      </a:r>
                    </a:p>
                  </a:txBody>
                  <a:tcPr marL="30013" marR="30013" marT="30013" marB="30013"/>
                </a:tc>
              </a:tr>
              <a:tr h="8601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&lt; (less than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less than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&lt; B) is true.</a:t>
                      </a:r>
                    </a:p>
                  </a:txBody>
                  <a:tcPr marL="30013" marR="30013" marT="30013" marB="30013"/>
                </a:tc>
              </a:tr>
              <a:tr h="92807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&gt;= (greater than or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greater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&gt;= B) is not true.</a:t>
                      </a:r>
                    </a:p>
                  </a:txBody>
                  <a:tcPr marL="30013" marR="30013" marT="30013" marB="30013"/>
                </a:tc>
              </a:tr>
              <a:tr h="97148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30013" marR="30013" marT="30013" marB="3001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&lt;= (less than or equal to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Checks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if the value of left operand is less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A &lt;= B) is true.</a:t>
                      </a:r>
                    </a:p>
                  </a:txBody>
                  <a:tcPr marL="30013" marR="30013" marT="30013" marB="30013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476672"/>
            <a:ext cx="48245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2400" b="1" dirty="0">
                <a:latin typeface="Calibri" pitchFamily="34" charset="0"/>
                <a:ea typeface="굴림" pitchFamily="50" charset="-127"/>
                <a:cs typeface="Times New Roman" pitchFamily="18" charset="0"/>
              </a:rPr>
              <a:t>Relational 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Operators </a:t>
            </a:r>
            <a:r>
              <a:rPr lang="en-US" altLang="ko-KR" sz="2400" b="1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contd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…</a:t>
            </a:r>
            <a:endParaRPr lang="en-US" altLang="ko-KR" sz="2400" b="1" dirty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36815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24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 Logical operators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They operate only on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operands.  They combine two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values to form a resultant </a:t>
            </a:r>
            <a:r>
              <a:rPr lang="en-US" altLang="ko-KR" sz="1800" dirty="0" err="1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1800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 value.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16366"/>
              </p:ext>
            </p:extLst>
          </p:nvPr>
        </p:nvGraphicFramePr>
        <p:xfrm>
          <a:off x="395536" y="2420888"/>
          <a:ext cx="8352927" cy="33214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08112"/>
                <a:gridCol w="7344815"/>
              </a:tblGrid>
              <a:tr h="29697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Sr.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</a:rPr>
                        <a:t> No</a:t>
                      </a:r>
                      <a:endParaRPr lang="en-IN" sz="1800" b="1" dirty="0">
                        <a:effectLst/>
                        <a:latin typeface="Calibri" pitchFamily="34" charset="0"/>
                      </a:endParaRP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L="56575" marR="56575" marT="56575" marB="56575"/>
                </a:tc>
              </a:tr>
              <a:tr h="9212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&amp;&amp; (logical and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AND operator. If both the operands are non-zero, then the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&amp;&amp; B) is false.</a:t>
                      </a:r>
                    </a:p>
                  </a:txBody>
                  <a:tcPr marL="56575" marR="56575" marT="56575" marB="56575"/>
                </a:tc>
              </a:tr>
              <a:tr h="9212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|| (logical or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OR Operator. If any of the two operands are non-zero, then the condition becomes true.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(A || B) is true.</a:t>
                      </a:r>
                    </a:p>
                  </a:txBody>
                  <a:tcPr marL="56575" marR="56575" marT="56575" marB="56575"/>
                </a:tc>
              </a:tr>
              <a:tr h="10617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56575" marR="56575" marT="56575" marB="5657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  <a:latin typeface="Calibri" pitchFamily="34" charset="0"/>
                        </a:rPr>
                        <a:t>! (logical not</a:t>
                      </a:r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</a:rPr>
                        <a:t>Called 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Logical NOT Operator. Use to reverses the logical state of its operand. If a condition is true then Logical NOT operator will make false.</a:t>
                      </a:r>
                    </a:p>
                    <a:p>
                      <a:pPr fontAlgn="t"/>
                      <a:r>
                        <a:rPr lang="en-IN" sz="1800" b="1" dirty="0" smtClean="0">
                          <a:effectLst/>
                          <a:latin typeface="Calibri" pitchFamily="34" charset="0"/>
                        </a:rPr>
                        <a:t>Example:</a:t>
                      </a:r>
                      <a:r>
                        <a:rPr lang="en-IN" sz="1800" dirty="0">
                          <a:effectLst/>
                          <a:latin typeface="Calibri" pitchFamily="34" charset="0"/>
                        </a:rPr>
                        <a:t> !(A &amp;&amp; B) is true.</a:t>
                      </a:r>
                    </a:p>
                  </a:txBody>
                  <a:tcPr marL="56575" marR="56575" marT="56575" marB="56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5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altLang="ko-KR" sz="2600" b="1" dirty="0" smtClean="0">
                <a:latin typeface="Calibri" pitchFamily="34" charset="0"/>
                <a:ea typeface="굴림" pitchFamily="50" charset="-127"/>
                <a:cs typeface="Times New Roman" pitchFamily="18" charset="0"/>
              </a:rPr>
              <a:t>Bitwise Operators</a:t>
            </a:r>
            <a:endParaRPr lang="en-US" altLang="ko-KR" sz="2600" b="1" dirty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  <a:p>
            <a:pPr marL="109728" indent="0">
              <a:spcBef>
                <a:spcPts val="600"/>
              </a:spcBef>
              <a:buNone/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Java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defines several bitwise operators, which can be applied to the integer types, long, </a:t>
            </a:r>
            <a:r>
              <a:rPr lang="en-IN" sz="1800" dirty="0" err="1">
                <a:latin typeface="Calibri" pitchFamily="34" charset="0"/>
                <a:cs typeface="Times New Roman" pitchFamily="18" charset="0"/>
              </a:rPr>
              <a:t>int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, short, char, and byte.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Bitwise operator works on bits and performs bit-by-bit operation. Assume if a = 60; and b = 13; now in binary format they will be as follows: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		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1100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b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0000 1101</a:t>
            </a:r>
          </a:p>
          <a:p>
            <a:pPr marL="0" indent="0">
              <a:spcBef>
                <a:spcPts val="600"/>
              </a:spcBef>
              <a:buNone/>
            </a:pPr>
            <a:endParaRPr lang="en-IN" sz="1600" dirty="0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a&amp;b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0000 1100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a|b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1101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</a:t>
            </a:r>
            <a:r>
              <a:rPr lang="en-IN" sz="1600" dirty="0" err="1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a^b</a:t>
            </a: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= 0011 0001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		~</a:t>
            </a:r>
            <a:r>
              <a:rPr lang="en-IN" sz="1600" dirty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a  = 1100 0011</a:t>
            </a:r>
          </a:p>
          <a:p>
            <a:pPr>
              <a:spcBef>
                <a:spcPts val="600"/>
              </a:spcBef>
            </a:pP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>The </a:t>
            </a:r>
            <a:r>
              <a:rPr lang="en-IN" sz="1800" dirty="0">
                <a:latin typeface="Calibri" pitchFamily="34" charset="0"/>
                <a:cs typeface="Times New Roman" pitchFamily="18" charset="0"/>
              </a:rPr>
              <a:t>following table lists the bitwise operators:</a:t>
            </a:r>
          </a:p>
          <a:p>
            <a:pPr>
              <a:spcBef>
                <a:spcPts val="600"/>
              </a:spcBef>
            </a:pPr>
            <a:r>
              <a:rPr lang="en-IN" sz="1800" dirty="0">
                <a:latin typeface="Calibri" pitchFamily="34" charset="0"/>
                <a:cs typeface="Times New Roman" pitchFamily="18" charset="0"/>
              </a:rPr>
              <a:t>Assume integer variable A holds 60 and variable B holds 13 then: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 smtClean="0">
              <a:latin typeface="Calibri" pitchFamily="34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401</TotalTime>
  <Words>1463</Words>
  <Application>Microsoft Office PowerPoint</Application>
  <PresentationFormat>On-screen Show (4:3)</PresentationFormat>
  <Paragraphs>276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PowerPoint Presentation</vt:lpstr>
      <vt:lpstr>PowerPoint Presentation</vt:lpstr>
      <vt:lpstr>Assignment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Shalmika</dc:creator>
  <cp:lastModifiedBy>Shalmika</cp:lastModifiedBy>
  <cp:revision>86</cp:revision>
  <dcterms:created xsi:type="dcterms:W3CDTF">2016-03-25T04:53:22Z</dcterms:created>
  <dcterms:modified xsi:type="dcterms:W3CDTF">2016-03-26T18:44:48Z</dcterms:modified>
</cp:coreProperties>
</file>